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5143500" cx="9144000"/>
  <p:notesSz cx="6858000" cy="9144000"/>
  <p:embeddedFontLst>
    <p:embeddedFont>
      <p:font typeface="M PLUS 1p"/>
      <p:regular r:id="rId63"/>
      <p:bold r:id="rId64"/>
    </p:embeddedFont>
    <p:embeddedFont>
      <p:font typeface="M PLUS 1p Black"/>
      <p:bold r:id="rId65"/>
    </p:embeddedFont>
    <p:embeddedFont>
      <p:font typeface="M PLUS 1p ExtraBold"/>
      <p:bold r:id="rId66"/>
    </p:embeddedFont>
    <p:embeddedFont>
      <p:font typeface="M PLUS 1p Medium"/>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D071C18-03BC-46FC-AA01-2F0F7DC456C1}">
  <a:tblStyle styleId="{FD071C18-03BC-46FC-AA01-2F0F7DC456C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1B85D2B-93E5-44CE-BDA8-46EC55FDC226}" styleName="Table_1">
    <a:wholeTbl>
      <a:tcTxStyle b="off" i="off">
        <a:font>
          <a:latin typeface="Arial"/>
          <a:ea typeface="Arial"/>
          <a:cs typeface="Arial"/>
        </a:font>
        <a:srgbClr val="141414"/>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6E8ED"/>
          </a:solidFill>
        </a:fill>
      </a:tcStyle>
    </a:wholeTbl>
    <a:band1H>
      <a:tcTxStyle/>
      <a:tcStyle>
        <a:fill>
          <a:solidFill>
            <a:srgbClr val="CACDD8"/>
          </a:solidFill>
        </a:fill>
      </a:tcStyle>
    </a:band1H>
    <a:band2H>
      <a:tcTxStyle/>
    </a:band2H>
    <a:band1V>
      <a:tcTxStyle/>
      <a:tcStyle>
        <a:fill>
          <a:solidFill>
            <a:srgbClr val="CACDD8"/>
          </a:solidFill>
        </a:fill>
      </a:tcStyle>
    </a:band1V>
    <a:band2V>
      <a:tcTxStyle/>
    </a:band2V>
    <a:lastCol>
      <a:tcTxStyle b="on" i="off">
        <a:font>
          <a:latin typeface="Arial"/>
          <a:ea typeface="Arial"/>
          <a:cs typeface="Arial"/>
        </a:font>
        <a:srgbClr val="FFFFFF"/>
      </a:tcTxStyle>
      <a:tcStyle>
        <a:fill>
          <a:solidFill>
            <a:srgbClr val="014385"/>
          </a:solidFill>
        </a:fill>
      </a:tcStyle>
    </a:lastCol>
    <a:firstCol>
      <a:tcTxStyle b="on" i="off">
        <a:font>
          <a:latin typeface="Arial"/>
          <a:ea typeface="Arial"/>
          <a:cs typeface="Arial"/>
        </a:font>
        <a:srgbClr val="FFFFFF"/>
      </a:tcTxStyle>
      <a:tcStyle>
        <a:fill>
          <a:solidFill>
            <a:srgbClr val="014385"/>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014385"/>
          </a:solidFill>
        </a:fill>
      </a:tcStyle>
    </a:lastRow>
    <a:seCell>
      <a:tcTxStyle/>
    </a:seCell>
    <a:swCell>
      <a:tcTxStyle/>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01438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MPLUS1p-bold.fntdata"/><Relationship Id="rId63" Type="http://schemas.openxmlformats.org/officeDocument/2006/relationships/font" Target="fonts/MPLUS1p-regular.fntdata"/><Relationship Id="rId22" Type="http://schemas.openxmlformats.org/officeDocument/2006/relationships/slide" Target="slides/slide16.xml"/><Relationship Id="rId66" Type="http://schemas.openxmlformats.org/officeDocument/2006/relationships/font" Target="fonts/MPLUS1pExtraBold-bold.fntdata"/><Relationship Id="rId21" Type="http://schemas.openxmlformats.org/officeDocument/2006/relationships/slide" Target="slides/slide15.xml"/><Relationship Id="rId65" Type="http://schemas.openxmlformats.org/officeDocument/2006/relationships/font" Target="fonts/MPLUS1pBlack-bold.fntdata"/><Relationship Id="rId24" Type="http://schemas.openxmlformats.org/officeDocument/2006/relationships/slide" Target="slides/slide18.xml"/><Relationship Id="rId68" Type="http://schemas.openxmlformats.org/officeDocument/2006/relationships/font" Target="fonts/MPLUS1pMedium-bold.fntdata"/><Relationship Id="rId23" Type="http://schemas.openxmlformats.org/officeDocument/2006/relationships/slide" Target="slides/slide17.xml"/><Relationship Id="rId67" Type="http://schemas.openxmlformats.org/officeDocument/2006/relationships/font" Target="fonts/MPLUS1pMedium-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8e94d47232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8e94d47232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b8f02f72c0_0_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b8f02f72c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8f02f72c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b8f02f72c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b8f02f72c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b8f02f72c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b8f02f72c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b8f02f72c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b8f02f72c0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b8f02f72c0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222222"/>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8e94d47232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8e94d47232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c7663cbf74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c7663cbf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8e94d4723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8e94d4723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8e94d47232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8e94d47232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8e94d47232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8e94d47232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1084dec0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1084dec0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bf3628c94b_0_20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bf3628c94b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8e94d47232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28e94d47232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8e94d47232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8e94d47232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26834c427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26834c427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8e94d47232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8e94d47232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8e94d47232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28e94d47232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8e94d47232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8e94d47232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8e94d47232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8e94d4723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b2577975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2b2577975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3131f536ce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23131f536ce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6a0d78c2eb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6a0d78c2eb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8e94d47232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8e94d47232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b02b07703e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2b02b07703e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b02b07703e_15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2b02b07703e_15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28e94d47232_0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28e94d47232_0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28e94d47232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28e94d47232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28e94d47232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28e94d47232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133354c68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133354c68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28e94d47232_0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28e94d47232_0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28e94d47232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28e94d47232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28e94d47232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28e94d47232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8e94d4723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8e94d4723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24634a5258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24634a5258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4634a52580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24634a52580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af331629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2af331629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65da9cbc6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3" name="Google Shape;1573;g265da9cbc6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2af33162979_0_1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2af3316297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2af33162979_0_3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6" name="Google Shape;1606;g2af3316297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8e94d47232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28e94d47232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2ae013b2da8_1_21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2ae013b2da8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2ae013b2da8_1_23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0" name="Google Shape;1700;g2ae013b2da8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g2ae013b2da8_1_30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4" name="Google Shape;1734;g2ae013b2da8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8e94d4723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8e94d4723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2ae013b2da8_1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2ae013b2da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rgbClr val="2C3853"/>
              </a:solidFill>
            </a:endParaRPr>
          </a:p>
          <a:p>
            <a:pPr indent="0" lvl="0" marL="0" rtl="0" algn="l">
              <a:spcBef>
                <a:spcPts val="0"/>
              </a:spcBef>
              <a:spcAft>
                <a:spcPts val="0"/>
              </a:spcAft>
              <a:buNone/>
            </a:pPr>
            <a:r>
              <a:t/>
            </a:r>
            <a:endParaRPr b="1" sz="900">
              <a:solidFill>
                <a:srgbClr val="2C3853"/>
              </a:solidFill>
            </a:endParaRPr>
          </a:p>
          <a:p>
            <a:pPr indent="0" lvl="0" marL="0" rtl="0" algn="l">
              <a:spcBef>
                <a:spcPts val="0"/>
              </a:spcBef>
              <a:spcAft>
                <a:spcPts val="0"/>
              </a:spcAft>
              <a:buNone/>
            </a:pPr>
            <a:r>
              <a:t/>
            </a:r>
            <a:endParaRPr b="1" sz="900">
              <a:solidFill>
                <a:srgbClr val="2C3853"/>
              </a:solidFill>
            </a:endParaRPr>
          </a:p>
          <a:p>
            <a:pPr indent="0" lvl="0" marL="0" rtl="0" algn="l">
              <a:spcBef>
                <a:spcPts val="0"/>
              </a:spcBef>
              <a:spcAft>
                <a:spcPts val="0"/>
              </a:spcAft>
              <a:buNone/>
            </a:pPr>
            <a:r>
              <a:t/>
            </a:r>
            <a:endParaRPr b="1" sz="900">
              <a:solidFill>
                <a:srgbClr val="2C3853"/>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172888bca57_0_15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172888bca5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sz="850">
                <a:solidFill>
                  <a:schemeClr val="dk1"/>
                </a:solidFill>
                <a:highlight>
                  <a:srgbClr val="FFFFFF"/>
                </a:highlight>
              </a:rPr>
              <a:t>CSVダウンロード機能追加</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▼無償提供</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【リード】お問い合わせ</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【レポート】SEO</a:t>
            </a:r>
            <a:endParaRPr sz="850">
              <a:solidFill>
                <a:schemeClr val="dk1"/>
              </a:solidFill>
            </a:endParaRPr>
          </a:p>
          <a:p>
            <a:pPr indent="0" lvl="0" marL="0" rtl="0" algn="l">
              <a:spcBef>
                <a:spcPts val="0"/>
              </a:spcBef>
              <a:spcAft>
                <a:spcPts val="0"/>
              </a:spcAft>
              <a:buClr>
                <a:schemeClr val="dk1"/>
              </a:buClr>
              <a:buSzPts val="1100"/>
              <a:buFont typeface="Arial"/>
              <a:buNone/>
            </a:pPr>
            <a:r>
              <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▼オプション提供：</a:t>
            </a:r>
            <a:r>
              <a:rPr b="1" lang="ja" sz="850">
                <a:solidFill>
                  <a:schemeClr val="dk1"/>
                </a:solidFill>
              </a:rPr>
              <a:t>月額1万円</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【レポート】集客：アクセス・メモ, チャネル, 流入元, 参照元/メディア</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【レポート】ユーザー：ユーザー属性, 新規とリピーター</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【レポート】行動：全ページ, ランディングページ, 離脱ページ, 直帰ページ, イベント</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【レポート】CV：フォーム, CV一覧</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【リード】見込み顧客一覧</a:t>
            </a:r>
            <a:endParaRPr sz="850">
              <a:solidFill>
                <a:schemeClr val="dk1"/>
              </a:solidFill>
            </a:endParaRPr>
          </a:p>
          <a:p>
            <a:pPr indent="0" lvl="0" marL="0" rtl="0" algn="l">
              <a:spcBef>
                <a:spcPts val="0"/>
              </a:spcBef>
              <a:spcAft>
                <a:spcPts val="0"/>
              </a:spcAft>
              <a:buClr>
                <a:schemeClr val="dk1"/>
              </a:buClr>
              <a:buSzPts val="1100"/>
              <a:buFont typeface="Arial"/>
              <a:buNone/>
            </a:pPr>
            <a:r>
              <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▼有料でもダウンロードできないもの</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【レポート】広告レポート</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【レポート】重要ページ</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【レポート】ABテスト</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【マーケティング】ソーシャルカウント</a:t>
            </a:r>
            <a:endParaRPr sz="850">
              <a:solidFill>
                <a:schemeClr val="dk1"/>
              </a:solidFill>
            </a:endParaRPr>
          </a:p>
          <a:p>
            <a:pPr indent="0" lvl="0" marL="0" rtl="0" algn="l">
              <a:spcBef>
                <a:spcPts val="0"/>
              </a:spcBef>
              <a:spcAft>
                <a:spcPts val="0"/>
              </a:spcAft>
              <a:buClr>
                <a:schemeClr val="dk1"/>
              </a:buClr>
              <a:buSzPts val="1100"/>
              <a:buFont typeface="Arial"/>
              <a:buNone/>
            </a:pPr>
            <a:r>
              <a:rPr lang="ja" sz="850">
                <a:solidFill>
                  <a:schemeClr val="dk1"/>
                </a:solidFill>
              </a:rPr>
              <a:t>【マーケティング】メールマーケティング &gt; 配信結果リストのDL</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g16a0d78c2eb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4" name="Google Shape;1824;g16a0d78c2eb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202124"/>
              </a:solidFill>
              <a:highlight>
                <a:srgbClr val="FFFFFF"/>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g16a0d78c2eb_0_2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6" name="Google Shape;2016;g16a0d78c2eb_0_2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202124"/>
              </a:solidFill>
              <a:highlight>
                <a:srgbClr val="FFFFFF"/>
              </a:high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28e94d47232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5" name="Google Shape;2215;g28e94d47232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2c67e977b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3" name="Google Shape;2223;g2c67e977b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g28e94d47232_0_1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2" name="Google Shape;2232;g28e94d47232_0_1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e94d47232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8e94d4723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e94d47232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8e94d47232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e94d47232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8e94d47232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b8f02f72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b8f02f72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p:cSld name="TITLE_1">
    <p:spTree>
      <p:nvGrpSpPr>
        <p:cNvPr id="9" name="Shape 9"/>
        <p:cNvGrpSpPr/>
        <p:nvPr/>
      </p:nvGrpSpPr>
      <p:grpSpPr>
        <a:xfrm>
          <a:off x="0" y="0"/>
          <a:ext cx="0" cy="0"/>
          <a:chOff x="0" y="0"/>
          <a:chExt cx="0" cy="0"/>
        </a:xfrm>
      </p:grpSpPr>
      <p:sp>
        <p:nvSpPr>
          <p:cNvPr id="10" name="Google Shape;10;p2"/>
          <p:cNvSpPr/>
          <p:nvPr/>
        </p:nvSpPr>
        <p:spPr>
          <a:xfrm>
            <a:off x="-6950" y="-21900"/>
            <a:ext cx="9150900" cy="51654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66300" y="3812500"/>
            <a:ext cx="9210300" cy="1331100"/>
          </a:xfrm>
          <a:prstGeom prst="rtTriangl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503461" y="744575"/>
            <a:ext cx="4857300" cy="2052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lgn="ctr">
              <a:spcBef>
                <a:spcPts val="0"/>
              </a:spcBef>
              <a:spcAft>
                <a:spcPts val="0"/>
              </a:spcAft>
              <a:buClr>
                <a:srgbClr val="FFFFFF"/>
              </a:buClr>
              <a:buSzPts val="2800"/>
              <a:buNone/>
              <a:defRPr>
                <a:solidFill>
                  <a:srgbClr val="FFFFFF"/>
                </a:solidFill>
              </a:defRPr>
            </a:lvl2pPr>
            <a:lvl3pPr lvl="2" rtl="0" algn="ctr">
              <a:spcBef>
                <a:spcPts val="0"/>
              </a:spcBef>
              <a:spcAft>
                <a:spcPts val="0"/>
              </a:spcAft>
              <a:buClr>
                <a:srgbClr val="FFFFFF"/>
              </a:buClr>
              <a:buSzPts val="2800"/>
              <a:buNone/>
              <a:defRPr>
                <a:solidFill>
                  <a:srgbClr val="FFFFFF"/>
                </a:solidFill>
              </a:defRPr>
            </a:lvl3pPr>
            <a:lvl4pPr lvl="3" rtl="0" algn="ctr">
              <a:spcBef>
                <a:spcPts val="0"/>
              </a:spcBef>
              <a:spcAft>
                <a:spcPts val="0"/>
              </a:spcAft>
              <a:buClr>
                <a:srgbClr val="FFFFFF"/>
              </a:buClr>
              <a:buSzPts val="2800"/>
              <a:buNone/>
              <a:defRPr>
                <a:solidFill>
                  <a:srgbClr val="FFFFFF"/>
                </a:solidFill>
              </a:defRPr>
            </a:lvl4pPr>
            <a:lvl5pPr lvl="4" rtl="0" algn="ctr">
              <a:spcBef>
                <a:spcPts val="0"/>
              </a:spcBef>
              <a:spcAft>
                <a:spcPts val="0"/>
              </a:spcAft>
              <a:buClr>
                <a:srgbClr val="FFFFFF"/>
              </a:buClr>
              <a:buSzPts val="2800"/>
              <a:buNone/>
              <a:defRPr>
                <a:solidFill>
                  <a:srgbClr val="FFFFFF"/>
                </a:solidFill>
              </a:defRPr>
            </a:lvl5pPr>
            <a:lvl6pPr lvl="5" rtl="0" algn="ctr">
              <a:spcBef>
                <a:spcPts val="0"/>
              </a:spcBef>
              <a:spcAft>
                <a:spcPts val="0"/>
              </a:spcAft>
              <a:buClr>
                <a:srgbClr val="FFFFFF"/>
              </a:buClr>
              <a:buSzPts val="2800"/>
              <a:buNone/>
              <a:defRPr>
                <a:solidFill>
                  <a:srgbClr val="FFFFFF"/>
                </a:solidFill>
              </a:defRPr>
            </a:lvl6pPr>
            <a:lvl7pPr lvl="6" rtl="0" algn="ctr">
              <a:spcBef>
                <a:spcPts val="0"/>
              </a:spcBef>
              <a:spcAft>
                <a:spcPts val="0"/>
              </a:spcAft>
              <a:buClr>
                <a:srgbClr val="FFFFFF"/>
              </a:buClr>
              <a:buSzPts val="2800"/>
              <a:buNone/>
              <a:defRPr>
                <a:solidFill>
                  <a:srgbClr val="FFFFFF"/>
                </a:solidFill>
              </a:defRPr>
            </a:lvl7pPr>
            <a:lvl8pPr lvl="7" rtl="0" algn="ctr">
              <a:spcBef>
                <a:spcPts val="0"/>
              </a:spcBef>
              <a:spcAft>
                <a:spcPts val="0"/>
              </a:spcAft>
              <a:buClr>
                <a:srgbClr val="FFFFFF"/>
              </a:buClr>
              <a:buSzPts val="2800"/>
              <a:buNone/>
              <a:defRPr>
                <a:solidFill>
                  <a:srgbClr val="FFFFFF"/>
                </a:solidFill>
              </a:defRPr>
            </a:lvl8pPr>
            <a:lvl9pPr lvl="8" rtl="0" algn="ctr">
              <a:spcBef>
                <a:spcPts val="0"/>
              </a:spcBef>
              <a:spcAft>
                <a:spcPts val="0"/>
              </a:spcAft>
              <a:buClr>
                <a:srgbClr val="FFFFFF"/>
              </a:buClr>
              <a:buSzPts val="2800"/>
              <a:buNone/>
              <a:defRPr>
                <a:solidFill>
                  <a:srgbClr val="FFFFFF"/>
                </a:solidFill>
              </a:defRPr>
            </a:lvl9pPr>
          </a:lstStyle>
          <a:p/>
        </p:txBody>
      </p:sp>
      <p:sp>
        <p:nvSpPr>
          <p:cNvPr id="13" name="Google Shape;13;p2"/>
          <p:cNvSpPr txBox="1"/>
          <p:nvPr>
            <p:ph idx="1" type="subTitle"/>
          </p:nvPr>
        </p:nvSpPr>
        <p:spPr>
          <a:xfrm>
            <a:off x="503453" y="2834125"/>
            <a:ext cx="44163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gn="ctr">
              <a:lnSpc>
                <a:spcPct val="100000"/>
              </a:lnSpc>
              <a:spcBef>
                <a:spcPts val="0"/>
              </a:spcBef>
              <a:spcAft>
                <a:spcPts val="0"/>
              </a:spcAft>
              <a:buClr>
                <a:srgbClr val="FFFFFF"/>
              </a:buClr>
              <a:buSzPts val="1800"/>
              <a:buNone/>
              <a:defRPr sz="1800">
                <a:solidFill>
                  <a:srgbClr val="FFFFFF"/>
                </a:solidFill>
              </a:defRPr>
            </a:lvl2pPr>
            <a:lvl3pPr lvl="2" rtl="0" algn="ctr">
              <a:lnSpc>
                <a:spcPct val="100000"/>
              </a:lnSpc>
              <a:spcBef>
                <a:spcPts val="0"/>
              </a:spcBef>
              <a:spcAft>
                <a:spcPts val="0"/>
              </a:spcAft>
              <a:buClr>
                <a:srgbClr val="FFFFFF"/>
              </a:buClr>
              <a:buSzPts val="1800"/>
              <a:buNone/>
              <a:defRPr sz="1800">
                <a:solidFill>
                  <a:srgbClr val="FFFFFF"/>
                </a:solidFill>
              </a:defRPr>
            </a:lvl3pPr>
            <a:lvl4pPr lvl="3" rtl="0" algn="ctr">
              <a:lnSpc>
                <a:spcPct val="100000"/>
              </a:lnSpc>
              <a:spcBef>
                <a:spcPts val="0"/>
              </a:spcBef>
              <a:spcAft>
                <a:spcPts val="0"/>
              </a:spcAft>
              <a:buClr>
                <a:srgbClr val="FFFFFF"/>
              </a:buClr>
              <a:buSzPts val="1800"/>
              <a:buNone/>
              <a:defRPr sz="1800">
                <a:solidFill>
                  <a:srgbClr val="FFFFFF"/>
                </a:solidFill>
              </a:defRPr>
            </a:lvl4pPr>
            <a:lvl5pPr lvl="4" rtl="0" algn="ctr">
              <a:lnSpc>
                <a:spcPct val="100000"/>
              </a:lnSpc>
              <a:spcBef>
                <a:spcPts val="0"/>
              </a:spcBef>
              <a:spcAft>
                <a:spcPts val="0"/>
              </a:spcAft>
              <a:buClr>
                <a:srgbClr val="FFFFFF"/>
              </a:buClr>
              <a:buSzPts val="1800"/>
              <a:buNone/>
              <a:defRPr sz="1800">
                <a:solidFill>
                  <a:srgbClr val="FFFFFF"/>
                </a:solidFill>
              </a:defRPr>
            </a:lvl5pPr>
            <a:lvl6pPr lvl="5" rtl="0" algn="ctr">
              <a:lnSpc>
                <a:spcPct val="100000"/>
              </a:lnSpc>
              <a:spcBef>
                <a:spcPts val="0"/>
              </a:spcBef>
              <a:spcAft>
                <a:spcPts val="0"/>
              </a:spcAft>
              <a:buClr>
                <a:srgbClr val="FFFFFF"/>
              </a:buClr>
              <a:buSzPts val="1800"/>
              <a:buNone/>
              <a:defRPr sz="1800">
                <a:solidFill>
                  <a:srgbClr val="FFFFFF"/>
                </a:solidFill>
              </a:defRPr>
            </a:lvl6pPr>
            <a:lvl7pPr lvl="6" rtl="0" algn="ctr">
              <a:lnSpc>
                <a:spcPct val="100000"/>
              </a:lnSpc>
              <a:spcBef>
                <a:spcPts val="0"/>
              </a:spcBef>
              <a:spcAft>
                <a:spcPts val="0"/>
              </a:spcAft>
              <a:buClr>
                <a:srgbClr val="FFFFFF"/>
              </a:buClr>
              <a:buSzPts val="1800"/>
              <a:buNone/>
              <a:defRPr sz="1800">
                <a:solidFill>
                  <a:srgbClr val="FFFFFF"/>
                </a:solidFill>
              </a:defRPr>
            </a:lvl7pPr>
            <a:lvl8pPr lvl="7" rtl="0" algn="ctr">
              <a:lnSpc>
                <a:spcPct val="100000"/>
              </a:lnSpc>
              <a:spcBef>
                <a:spcPts val="0"/>
              </a:spcBef>
              <a:spcAft>
                <a:spcPts val="0"/>
              </a:spcAft>
              <a:buClr>
                <a:srgbClr val="FFFFFF"/>
              </a:buClr>
              <a:buSzPts val="1800"/>
              <a:buNone/>
              <a:defRPr sz="1800">
                <a:solidFill>
                  <a:srgbClr val="FFFFFF"/>
                </a:solidFill>
              </a:defRPr>
            </a:lvl8pPr>
            <a:lvl9pPr lvl="8" rtl="0" algn="ctr">
              <a:lnSpc>
                <a:spcPct val="100000"/>
              </a:lnSpc>
              <a:spcBef>
                <a:spcPts val="0"/>
              </a:spcBef>
              <a:spcAft>
                <a:spcPts val="0"/>
              </a:spcAft>
              <a:buClr>
                <a:srgbClr val="FFFFFF"/>
              </a:buClr>
              <a:buSzPts val="1800"/>
              <a:buNone/>
              <a:defRPr sz="1800">
                <a:solidFill>
                  <a:srgbClr val="FFFFFF"/>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15" name="Google Shape;15;p2"/>
          <p:cNvSpPr txBox="1"/>
          <p:nvPr/>
        </p:nvSpPr>
        <p:spPr>
          <a:xfrm>
            <a:off x="7274126" y="4739425"/>
            <a:ext cx="15141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ja" sz="1000">
                <a:solidFill>
                  <a:srgbClr val="B7B7B7"/>
                </a:solidFill>
              </a:rPr>
              <a:t>©️ 2020 Basic inc.</a:t>
            </a:r>
            <a:endParaRPr sz="1000">
              <a:solidFill>
                <a:srgbClr val="B7B7B7"/>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p:cSld name="TITLE_AND_BODY_2">
    <p:spTree>
      <p:nvGrpSpPr>
        <p:cNvPr id="16" name="Shape 16"/>
        <p:cNvGrpSpPr/>
        <p:nvPr/>
      </p:nvGrpSpPr>
      <p:grpSpPr>
        <a:xfrm>
          <a:off x="0" y="0"/>
          <a:ext cx="0" cy="0"/>
          <a:chOff x="0" y="0"/>
          <a:chExt cx="0" cy="0"/>
        </a:xfrm>
      </p:grpSpPr>
      <p:sp>
        <p:nvSpPr>
          <p:cNvPr id="17" name="Google Shape;17;p3"/>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19" name="Google Shape;19;p3"/>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6D9EEB"/>
              </a:buClr>
              <a:buSzPts val="1800"/>
              <a:buChar char="●"/>
              <a:defRPr b="1"/>
            </a:lvl1pPr>
            <a:lvl2pPr indent="-330200" lvl="1" marL="914400" rtl="0">
              <a:spcBef>
                <a:spcPts val="1600"/>
              </a:spcBef>
              <a:spcAft>
                <a:spcPts val="0"/>
              </a:spcAft>
              <a:buClr>
                <a:srgbClr val="6D9EEB"/>
              </a:buClr>
              <a:buSzPts val="1600"/>
              <a:buChar char="○"/>
              <a:defRPr sz="1600">
                <a:solidFill>
                  <a:srgbClr val="6D9EEB"/>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 name="Google Shape;20;p3"/>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21" name="Google Shape;21;p3"/>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23" name="Google Shape;23;p3"/>
          <p:cNvPicPr preferRelativeResize="0"/>
          <p:nvPr/>
        </p:nvPicPr>
        <p:blipFill>
          <a:blip r:embed="rId2">
            <a:alphaModFix/>
          </a:blip>
          <a:stretch>
            <a:fillRect/>
          </a:stretch>
        </p:blipFill>
        <p:spPr>
          <a:xfrm>
            <a:off x="7699547" y="109127"/>
            <a:ext cx="1345050" cy="480369"/>
          </a:xfrm>
          <a:prstGeom prst="rect">
            <a:avLst/>
          </a:prstGeom>
          <a:noFill/>
          <a:ln>
            <a:noFill/>
          </a:ln>
        </p:spPr>
      </p:pic>
      <p:pic>
        <p:nvPicPr>
          <p:cNvPr id="24" name="Google Shape;24;p3"/>
          <p:cNvPicPr preferRelativeResize="0"/>
          <p:nvPr/>
        </p:nvPicPr>
        <p:blipFill>
          <a:blip r:embed="rId3">
            <a:alphaModFix/>
          </a:blip>
          <a:stretch>
            <a:fillRect/>
          </a:stretch>
        </p:blipFill>
        <p:spPr>
          <a:xfrm>
            <a:off x="7835875" y="4701025"/>
            <a:ext cx="949351" cy="325500"/>
          </a:xfrm>
          <a:prstGeom prst="rect">
            <a:avLst/>
          </a:prstGeom>
          <a:noFill/>
          <a:ln>
            <a:noFill/>
          </a:ln>
        </p:spPr>
      </p:pic>
      <p:sp>
        <p:nvSpPr>
          <p:cNvPr id="25" name="Google Shape;25;p3"/>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1">
  <p:cSld name="TITLE_AND_BODY_2_1">
    <p:spTree>
      <p:nvGrpSpPr>
        <p:cNvPr id="26" name="Shape 26"/>
        <p:cNvGrpSpPr/>
        <p:nvPr/>
      </p:nvGrpSpPr>
      <p:grpSpPr>
        <a:xfrm>
          <a:off x="0" y="0"/>
          <a:ext cx="0" cy="0"/>
          <a:chOff x="0" y="0"/>
          <a:chExt cx="0" cy="0"/>
        </a:xfrm>
      </p:grpSpPr>
      <p:sp>
        <p:nvSpPr>
          <p:cNvPr id="27" name="Google Shape;27;p4"/>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29" name="Google Shape;29;p4"/>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6D9EEB"/>
              </a:buClr>
              <a:buSzPts val="1800"/>
              <a:buChar char="●"/>
              <a:defRPr b="1"/>
            </a:lvl1pPr>
            <a:lvl2pPr indent="-330200" lvl="1" marL="914400" rtl="0">
              <a:spcBef>
                <a:spcPts val="1600"/>
              </a:spcBef>
              <a:spcAft>
                <a:spcPts val="0"/>
              </a:spcAft>
              <a:buClr>
                <a:srgbClr val="6D9EEB"/>
              </a:buClr>
              <a:buSzPts val="1600"/>
              <a:buChar char="○"/>
              <a:defRPr sz="1600">
                <a:solidFill>
                  <a:srgbClr val="6D9EEB"/>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0" name="Google Shape;30;p4"/>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31" name="Google Shape;31;p4"/>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33" name="Google Shape;33;p4"/>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34" name="Google Shape;34;p4"/>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9">
  <p:cSld name="TITLE_AND_BODY_2_16">
    <p:spTree>
      <p:nvGrpSpPr>
        <p:cNvPr id="35" name="Shape 35"/>
        <p:cNvGrpSpPr/>
        <p:nvPr/>
      </p:nvGrpSpPr>
      <p:grpSpPr>
        <a:xfrm>
          <a:off x="0" y="0"/>
          <a:ext cx="0" cy="0"/>
          <a:chOff x="0" y="0"/>
          <a:chExt cx="0" cy="0"/>
        </a:xfrm>
      </p:grpSpPr>
      <p:sp>
        <p:nvSpPr>
          <p:cNvPr id="36" name="Google Shape;36;p5"/>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38" name="Google Shape;38;p5"/>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6D9EEB"/>
              </a:buClr>
              <a:buSzPts val="1800"/>
              <a:buChar char="●"/>
              <a:defRPr b="1"/>
            </a:lvl1pPr>
            <a:lvl2pPr indent="-330200" lvl="1" marL="914400" rtl="0">
              <a:spcBef>
                <a:spcPts val="1600"/>
              </a:spcBef>
              <a:spcAft>
                <a:spcPts val="0"/>
              </a:spcAft>
              <a:buClr>
                <a:srgbClr val="6D9EEB"/>
              </a:buClr>
              <a:buSzPts val="1600"/>
              <a:buChar char="○"/>
              <a:defRPr sz="1600">
                <a:solidFill>
                  <a:srgbClr val="6D9EEB"/>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9" name="Google Shape;39;p5"/>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40" name="Google Shape;40;p5"/>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42" name="Google Shape;42;p5"/>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43" name="Google Shape;43;p5"/>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4">
  <p:cSld name="TITLE_AND_BODY_2_9">
    <p:spTree>
      <p:nvGrpSpPr>
        <p:cNvPr id="44" name="Shape 44"/>
        <p:cNvGrpSpPr/>
        <p:nvPr/>
      </p:nvGrpSpPr>
      <p:grpSpPr>
        <a:xfrm>
          <a:off x="0" y="0"/>
          <a:ext cx="0" cy="0"/>
          <a:chOff x="0" y="0"/>
          <a:chExt cx="0" cy="0"/>
        </a:xfrm>
      </p:grpSpPr>
      <p:sp>
        <p:nvSpPr>
          <p:cNvPr id="45" name="Google Shape;45;p6"/>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47" name="Google Shape;47;p6"/>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6D9EEB"/>
              </a:buClr>
              <a:buSzPts val="1800"/>
              <a:buChar char="●"/>
              <a:defRPr b="1"/>
            </a:lvl1pPr>
            <a:lvl2pPr indent="-330200" lvl="1" marL="914400" rtl="0">
              <a:spcBef>
                <a:spcPts val="1600"/>
              </a:spcBef>
              <a:spcAft>
                <a:spcPts val="0"/>
              </a:spcAft>
              <a:buClr>
                <a:srgbClr val="6D9EEB"/>
              </a:buClr>
              <a:buSzPts val="1600"/>
              <a:buChar char="○"/>
              <a:defRPr sz="1600">
                <a:solidFill>
                  <a:srgbClr val="6D9EEB"/>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8" name="Google Shape;48;p6"/>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49" name="Google Shape;49;p6"/>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51" name="Google Shape;51;p6"/>
          <p:cNvPicPr preferRelativeResize="0"/>
          <p:nvPr/>
        </p:nvPicPr>
        <p:blipFill>
          <a:blip r:embed="rId2">
            <a:alphaModFix/>
          </a:blip>
          <a:stretch>
            <a:fillRect/>
          </a:stretch>
        </p:blipFill>
        <p:spPr>
          <a:xfrm>
            <a:off x="7699547" y="109127"/>
            <a:ext cx="1345050" cy="480369"/>
          </a:xfrm>
          <a:prstGeom prst="rect">
            <a:avLst/>
          </a:prstGeom>
          <a:noFill/>
          <a:ln>
            <a:noFill/>
          </a:ln>
        </p:spPr>
      </p:pic>
      <p:pic>
        <p:nvPicPr>
          <p:cNvPr id="52" name="Google Shape;52;p6"/>
          <p:cNvPicPr preferRelativeResize="0"/>
          <p:nvPr/>
        </p:nvPicPr>
        <p:blipFill>
          <a:blip r:embed="rId3">
            <a:alphaModFix/>
          </a:blip>
          <a:stretch>
            <a:fillRect/>
          </a:stretch>
        </p:blipFill>
        <p:spPr>
          <a:xfrm>
            <a:off x="7835875" y="4701025"/>
            <a:ext cx="949351" cy="325500"/>
          </a:xfrm>
          <a:prstGeom prst="rect">
            <a:avLst/>
          </a:prstGeom>
          <a:noFill/>
          <a:ln>
            <a:noFill/>
          </a:ln>
        </p:spPr>
      </p:pic>
      <p:sp>
        <p:nvSpPr>
          <p:cNvPr id="53" name="Google Shape;53;p6"/>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p:cSld name="TITLE_AND_BODY_2">
    <p:spTree>
      <p:nvGrpSpPr>
        <p:cNvPr id="58" name="Shape 58"/>
        <p:cNvGrpSpPr/>
        <p:nvPr/>
      </p:nvGrpSpPr>
      <p:grpSpPr>
        <a:xfrm>
          <a:off x="0" y="0"/>
          <a:ext cx="0" cy="0"/>
          <a:chOff x="0" y="0"/>
          <a:chExt cx="0" cy="0"/>
        </a:xfrm>
      </p:grpSpPr>
      <p:sp>
        <p:nvSpPr>
          <p:cNvPr id="59" name="Google Shape;59;p8"/>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8"/>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61" name="Google Shape;61;p8"/>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6D9EEB"/>
              </a:buClr>
              <a:buSzPts val="1800"/>
              <a:buChar char="●"/>
              <a:defRPr b="1"/>
            </a:lvl1pPr>
            <a:lvl2pPr indent="-330200" lvl="1" marL="914400" rtl="0">
              <a:spcBef>
                <a:spcPts val="1600"/>
              </a:spcBef>
              <a:spcAft>
                <a:spcPts val="0"/>
              </a:spcAft>
              <a:buClr>
                <a:srgbClr val="6D9EEB"/>
              </a:buClr>
              <a:buSzPts val="1600"/>
              <a:buChar char="○"/>
              <a:defRPr sz="1600">
                <a:solidFill>
                  <a:srgbClr val="6D9EEB"/>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2" name="Google Shape;62;p8"/>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63" name="Google Shape;63;p8"/>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65" name="Google Shape;65;p8"/>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66" name="Google Shape;66;p8"/>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p:cSld name="TITLE_1">
    <p:bg>
      <p:bgPr>
        <a:solidFill>
          <a:srgbClr val="2C3753"/>
        </a:solidFill>
      </p:bgPr>
    </p:bg>
    <p:spTree>
      <p:nvGrpSpPr>
        <p:cNvPr id="67" name="Shape 67"/>
        <p:cNvGrpSpPr/>
        <p:nvPr/>
      </p:nvGrpSpPr>
      <p:grpSpPr>
        <a:xfrm>
          <a:off x="0" y="0"/>
          <a:ext cx="0" cy="0"/>
          <a:chOff x="0" y="0"/>
          <a:chExt cx="0" cy="0"/>
        </a:xfrm>
      </p:grpSpPr>
      <p:sp>
        <p:nvSpPr>
          <p:cNvPr id="68" name="Google Shape;68;p9"/>
          <p:cNvSpPr/>
          <p:nvPr/>
        </p:nvSpPr>
        <p:spPr>
          <a:xfrm flipH="1">
            <a:off x="58800" y="3812500"/>
            <a:ext cx="9085200" cy="13311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txBox="1"/>
          <p:nvPr>
            <p:ph type="ctrTitle"/>
          </p:nvPr>
        </p:nvSpPr>
        <p:spPr>
          <a:xfrm>
            <a:off x="503461" y="744575"/>
            <a:ext cx="4857300" cy="2052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lgn="ctr">
              <a:spcBef>
                <a:spcPts val="0"/>
              </a:spcBef>
              <a:spcAft>
                <a:spcPts val="0"/>
              </a:spcAft>
              <a:buClr>
                <a:srgbClr val="FFFFFF"/>
              </a:buClr>
              <a:buSzPts val="2800"/>
              <a:buNone/>
              <a:defRPr>
                <a:solidFill>
                  <a:srgbClr val="FFFFFF"/>
                </a:solidFill>
              </a:defRPr>
            </a:lvl2pPr>
            <a:lvl3pPr lvl="2" rtl="0" algn="ctr">
              <a:spcBef>
                <a:spcPts val="0"/>
              </a:spcBef>
              <a:spcAft>
                <a:spcPts val="0"/>
              </a:spcAft>
              <a:buClr>
                <a:srgbClr val="FFFFFF"/>
              </a:buClr>
              <a:buSzPts val="2800"/>
              <a:buNone/>
              <a:defRPr>
                <a:solidFill>
                  <a:srgbClr val="FFFFFF"/>
                </a:solidFill>
              </a:defRPr>
            </a:lvl3pPr>
            <a:lvl4pPr lvl="3" rtl="0" algn="ctr">
              <a:spcBef>
                <a:spcPts val="0"/>
              </a:spcBef>
              <a:spcAft>
                <a:spcPts val="0"/>
              </a:spcAft>
              <a:buClr>
                <a:srgbClr val="FFFFFF"/>
              </a:buClr>
              <a:buSzPts val="2800"/>
              <a:buNone/>
              <a:defRPr>
                <a:solidFill>
                  <a:srgbClr val="FFFFFF"/>
                </a:solidFill>
              </a:defRPr>
            </a:lvl4pPr>
            <a:lvl5pPr lvl="4" rtl="0" algn="ctr">
              <a:spcBef>
                <a:spcPts val="0"/>
              </a:spcBef>
              <a:spcAft>
                <a:spcPts val="0"/>
              </a:spcAft>
              <a:buClr>
                <a:srgbClr val="FFFFFF"/>
              </a:buClr>
              <a:buSzPts val="2800"/>
              <a:buNone/>
              <a:defRPr>
                <a:solidFill>
                  <a:srgbClr val="FFFFFF"/>
                </a:solidFill>
              </a:defRPr>
            </a:lvl5pPr>
            <a:lvl6pPr lvl="5" rtl="0" algn="ctr">
              <a:spcBef>
                <a:spcPts val="0"/>
              </a:spcBef>
              <a:spcAft>
                <a:spcPts val="0"/>
              </a:spcAft>
              <a:buClr>
                <a:srgbClr val="FFFFFF"/>
              </a:buClr>
              <a:buSzPts val="2800"/>
              <a:buNone/>
              <a:defRPr>
                <a:solidFill>
                  <a:srgbClr val="FFFFFF"/>
                </a:solidFill>
              </a:defRPr>
            </a:lvl6pPr>
            <a:lvl7pPr lvl="6" rtl="0" algn="ctr">
              <a:spcBef>
                <a:spcPts val="0"/>
              </a:spcBef>
              <a:spcAft>
                <a:spcPts val="0"/>
              </a:spcAft>
              <a:buClr>
                <a:srgbClr val="FFFFFF"/>
              </a:buClr>
              <a:buSzPts val="2800"/>
              <a:buNone/>
              <a:defRPr>
                <a:solidFill>
                  <a:srgbClr val="FFFFFF"/>
                </a:solidFill>
              </a:defRPr>
            </a:lvl7pPr>
            <a:lvl8pPr lvl="7" rtl="0" algn="ctr">
              <a:spcBef>
                <a:spcPts val="0"/>
              </a:spcBef>
              <a:spcAft>
                <a:spcPts val="0"/>
              </a:spcAft>
              <a:buClr>
                <a:srgbClr val="FFFFFF"/>
              </a:buClr>
              <a:buSzPts val="2800"/>
              <a:buNone/>
              <a:defRPr>
                <a:solidFill>
                  <a:srgbClr val="FFFFFF"/>
                </a:solidFill>
              </a:defRPr>
            </a:lvl8pPr>
            <a:lvl9pPr lvl="8" rtl="0" algn="ctr">
              <a:spcBef>
                <a:spcPts val="0"/>
              </a:spcBef>
              <a:spcAft>
                <a:spcPts val="0"/>
              </a:spcAft>
              <a:buClr>
                <a:srgbClr val="FFFFFF"/>
              </a:buClr>
              <a:buSzPts val="2800"/>
              <a:buNone/>
              <a:defRPr>
                <a:solidFill>
                  <a:srgbClr val="FFFFFF"/>
                </a:solidFill>
              </a:defRPr>
            </a:lvl9pPr>
          </a:lstStyle>
          <a:p/>
        </p:txBody>
      </p:sp>
      <p:sp>
        <p:nvSpPr>
          <p:cNvPr id="70" name="Google Shape;70;p9"/>
          <p:cNvSpPr txBox="1"/>
          <p:nvPr>
            <p:ph idx="1" type="subTitle"/>
          </p:nvPr>
        </p:nvSpPr>
        <p:spPr>
          <a:xfrm>
            <a:off x="503453" y="2834125"/>
            <a:ext cx="44163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gn="ctr">
              <a:lnSpc>
                <a:spcPct val="100000"/>
              </a:lnSpc>
              <a:spcBef>
                <a:spcPts val="0"/>
              </a:spcBef>
              <a:spcAft>
                <a:spcPts val="0"/>
              </a:spcAft>
              <a:buClr>
                <a:srgbClr val="FFFFFF"/>
              </a:buClr>
              <a:buSzPts val="1800"/>
              <a:buNone/>
              <a:defRPr sz="1800">
                <a:solidFill>
                  <a:srgbClr val="FFFFFF"/>
                </a:solidFill>
              </a:defRPr>
            </a:lvl2pPr>
            <a:lvl3pPr lvl="2" rtl="0" algn="ctr">
              <a:lnSpc>
                <a:spcPct val="100000"/>
              </a:lnSpc>
              <a:spcBef>
                <a:spcPts val="0"/>
              </a:spcBef>
              <a:spcAft>
                <a:spcPts val="0"/>
              </a:spcAft>
              <a:buClr>
                <a:srgbClr val="FFFFFF"/>
              </a:buClr>
              <a:buSzPts val="1800"/>
              <a:buNone/>
              <a:defRPr sz="1800">
                <a:solidFill>
                  <a:srgbClr val="FFFFFF"/>
                </a:solidFill>
              </a:defRPr>
            </a:lvl3pPr>
            <a:lvl4pPr lvl="3" rtl="0" algn="ctr">
              <a:lnSpc>
                <a:spcPct val="100000"/>
              </a:lnSpc>
              <a:spcBef>
                <a:spcPts val="0"/>
              </a:spcBef>
              <a:spcAft>
                <a:spcPts val="0"/>
              </a:spcAft>
              <a:buClr>
                <a:srgbClr val="FFFFFF"/>
              </a:buClr>
              <a:buSzPts val="1800"/>
              <a:buNone/>
              <a:defRPr sz="1800">
                <a:solidFill>
                  <a:srgbClr val="FFFFFF"/>
                </a:solidFill>
              </a:defRPr>
            </a:lvl4pPr>
            <a:lvl5pPr lvl="4" rtl="0" algn="ctr">
              <a:lnSpc>
                <a:spcPct val="100000"/>
              </a:lnSpc>
              <a:spcBef>
                <a:spcPts val="0"/>
              </a:spcBef>
              <a:spcAft>
                <a:spcPts val="0"/>
              </a:spcAft>
              <a:buClr>
                <a:srgbClr val="FFFFFF"/>
              </a:buClr>
              <a:buSzPts val="1800"/>
              <a:buNone/>
              <a:defRPr sz="1800">
                <a:solidFill>
                  <a:srgbClr val="FFFFFF"/>
                </a:solidFill>
              </a:defRPr>
            </a:lvl5pPr>
            <a:lvl6pPr lvl="5" rtl="0" algn="ctr">
              <a:lnSpc>
                <a:spcPct val="100000"/>
              </a:lnSpc>
              <a:spcBef>
                <a:spcPts val="0"/>
              </a:spcBef>
              <a:spcAft>
                <a:spcPts val="0"/>
              </a:spcAft>
              <a:buClr>
                <a:srgbClr val="FFFFFF"/>
              </a:buClr>
              <a:buSzPts val="1800"/>
              <a:buNone/>
              <a:defRPr sz="1800">
                <a:solidFill>
                  <a:srgbClr val="FFFFFF"/>
                </a:solidFill>
              </a:defRPr>
            </a:lvl6pPr>
            <a:lvl7pPr lvl="6" rtl="0" algn="ctr">
              <a:lnSpc>
                <a:spcPct val="100000"/>
              </a:lnSpc>
              <a:spcBef>
                <a:spcPts val="0"/>
              </a:spcBef>
              <a:spcAft>
                <a:spcPts val="0"/>
              </a:spcAft>
              <a:buClr>
                <a:srgbClr val="FFFFFF"/>
              </a:buClr>
              <a:buSzPts val="1800"/>
              <a:buNone/>
              <a:defRPr sz="1800">
                <a:solidFill>
                  <a:srgbClr val="FFFFFF"/>
                </a:solidFill>
              </a:defRPr>
            </a:lvl7pPr>
            <a:lvl8pPr lvl="7" rtl="0" algn="ctr">
              <a:lnSpc>
                <a:spcPct val="100000"/>
              </a:lnSpc>
              <a:spcBef>
                <a:spcPts val="0"/>
              </a:spcBef>
              <a:spcAft>
                <a:spcPts val="0"/>
              </a:spcAft>
              <a:buClr>
                <a:srgbClr val="FFFFFF"/>
              </a:buClr>
              <a:buSzPts val="1800"/>
              <a:buNone/>
              <a:defRPr sz="1800">
                <a:solidFill>
                  <a:srgbClr val="FFFFFF"/>
                </a:solidFill>
              </a:defRPr>
            </a:lvl8pPr>
            <a:lvl9pPr lvl="8" rtl="0" algn="ctr">
              <a:lnSpc>
                <a:spcPct val="100000"/>
              </a:lnSpc>
              <a:spcBef>
                <a:spcPts val="0"/>
              </a:spcBef>
              <a:spcAft>
                <a:spcPts val="0"/>
              </a:spcAft>
              <a:buClr>
                <a:srgbClr val="FFFFFF"/>
              </a:buClr>
              <a:buSzPts val="1800"/>
              <a:buNone/>
              <a:defRPr sz="1800">
                <a:solidFill>
                  <a:srgbClr val="FFFFFF"/>
                </a:solidFill>
              </a:defRPr>
            </a:lvl9pPr>
          </a:lstStyle>
          <a:p/>
        </p:txBody>
      </p:sp>
      <p:sp>
        <p:nvSpPr>
          <p:cNvPr id="71" name="Google Shape;7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72" name="Google Shape;72;p9"/>
          <p:cNvSpPr txBox="1"/>
          <p:nvPr/>
        </p:nvSpPr>
        <p:spPr>
          <a:xfrm>
            <a:off x="7274126" y="4739425"/>
            <a:ext cx="15141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ja" sz="1000">
                <a:solidFill>
                  <a:srgbClr val="B7B7B7"/>
                </a:solidFill>
              </a:rPr>
              <a:t>©️ 2024 Basic inc.</a:t>
            </a:r>
            <a:endParaRPr sz="1000">
              <a:solidFill>
                <a:srgbClr val="B7B7B7"/>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1">
  <p:cSld name="TITLE_AND_BODY_2_10">
    <p:spTree>
      <p:nvGrpSpPr>
        <p:cNvPr id="73" name="Shape 73"/>
        <p:cNvGrpSpPr/>
        <p:nvPr/>
      </p:nvGrpSpPr>
      <p:grpSpPr>
        <a:xfrm>
          <a:off x="0" y="0"/>
          <a:ext cx="0" cy="0"/>
          <a:chOff x="0" y="0"/>
          <a:chExt cx="0" cy="0"/>
        </a:xfrm>
      </p:grpSpPr>
      <p:sp>
        <p:nvSpPr>
          <p:cNvPr id="74" name="Google Shape;74;p10"/>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0"/>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76" name="Google Shape;76;p10"/>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2E3855"/>
              </a:buClr>
              <a:buSzPts val="1800"/>
              <a:buChar char="●"/>
              <a:defRPr b="1">
                <a:solidFill>
                  <a:srgbClr val="2E3855"/>
                </a:solidFill>
              </a:defRPr>
            </a:lvl1pPr>
            <a:lvl2pPr indent="-330200" lvl="1" marL="914400" rtl="0">
              <a:spcBef>
                <a:spcPts val="1600"/>
              </a:spcBef>
              <a:spcAft>
                <a:spcPts val="0"/>
              </a:spcAft>
              <a:buClr>
                <a:srgbClr val="2E3855"/>
              </a:buClr>
              <a:buSzPts val="1600"/>
              <a:buChar char="○"/>
              <a:defRPr sz="1600">
                <a:solidFill>
                  <a:srgbClr val="2E3855"/>
                </a:solidFill>
              </a:defRPr>
            </a:lvl2pPr>
            <a:lvl3pPr indent="-317500" lvl="2" marL="1371600" rtl="0">
              <a:spcBef>
                <a:spcPts val="1600"/>
              </a:spcBef>
              <a:spcAft>
                <a:spcPts val="0"/>
              </a:spcAft>
              <a:buClr>
                <a:srgbClr val="2E3855"/>
              </a:buClr>
              <a:buSzPts val="1400"/>
              <a:buChar char="■"/>
              <a:defRPr>
                <a:solidFill>
                  <a:srgbClr val="2E3855"/>
                </a:solidFill>
              </a:defRPr>
            </a:lvl3pPr>
            <a:lvl4pPr indent="-317500" lvl="3" marL="1828800" rtl="0">
              <a:spcBef>
                <a:spcPts val="1600"/>
              </a:spcBef>
              <a:spcAft>
                <a:spcPts val="0"/>
              </a:spcAft>
              <a:buClr>
                <a:srgbClr val="2E3855"/>
              </a:buClr>
              <a:buSzPts val="1400"/>
              <a:buChar char="●"/>
              <a:defRPr>
                <a:solidFill>
                  <a:srgbClr val="2E3855"/>
                </a:solidFill>
              </a:defRPr>
            </a:lvl4pPr>
            <a:lvl5pPr indent="-317500" lvl="4" marL="2286000" rtl="0">
              <a:spcBef>
                <a:spcPts val="1600"/>
              </a:spcBef>
              <a:spcAft>
                <a:spcPts val="0"/>
              </a:spcAft>
              <a:buClr>
                <a:srgbClr val="2E3855"/>
              </a:buClr>
              <a:buSzPts val="1400"/>
              <a:buChar char="○"/>
              <a:defRPr>
                <a:solidFill>
                  <a:srgbClr val="2E3855"/>
                </a:solidFill>
              </a:defRPr>
            </a:lvl5pPr>
            <a:lvl6pPr indent="-317500" lvl="5" marL="2743200" rtl="0">
              <a:spcBef>
                <a:spcPts val="1600"/>
              </a:spcBef>
              <a:spcAft>
                <a:spcPts val="0"/>
              </a:spcAft>
              <a:buClr>
                <a:srgbClr val="2E3855"/>
              </a:buClr>
              <a:buSzPts val="1400"/>
              <a:buChar char="■"/>
              <a:defRPr>
                <a:solidFill>
                  <a:srgbClr val="2E3855"/>
                </a:solidFill>
              </a:defRPr>
            </a:lvl6pPr>
            <a:lvl7pPr indent="-317500" lvl="6" marL="3200400" rtl="0">
              <a:spcBef>
                <a:spcPts val="1600"/>
              </a:spcBef>
              <a:spcAft>
                <a:spcPts val="0"/>
              </a:spcAft>
              <a:buClr>
                <a:srgbClr val="2E3855"/>
              </a:buClr>
              <a:buSzPts val="1400"/>
              <a:buChar char="●"/>
              <a:defRPr>
                <a:solidFill>
                  <a:srgbClr val="2E3855"/>
                </a:solidFill>
              </a:defRPr>
            </a:lvl7pPr>
            <a:lvl8pPr indent="-317500" lvl="7" marL="3657600" rtl="0">
              <a:spcBef>
                <a:spcPts val="1600"/>
              </a:spcBef>
              <a:spcAft>
                <a:spcPts val="0"/>
              </a:spcAft>
              <a:buClr>
                <a:srgbClr val="2E3855"/>
              </a:buClr>
              <a:buSzPts val="1400"/>
              <a:buChar char="○"/>
              <a:defRPr>
                <a:solidFill>
                  <a:srgbClr val="2E3855"/>
                </a:solidFill>
              </a:defRPr>
            </a:lvl8pPr>
            <a:lvl9pPr indent="-317500" lvl="8" marL="4114800" rtl="0">
              <a:spcBef>
                <a:spcPts val="1600"/>
              </a:spcBef>
              <a:spcAft>
                <a:spcPts val="1600"/>
              </a:spcAft>
              <a:buClr>
                <a:srgbClr val="2E3855"/>
              </a:buClr>
              <a:buSzPts val="1400"/>
              <a:buChar char="■"/>
              <a:defRPr>
                <a:solidFill>
                  <a:srgbClr val="2E3855"/>
                </a:solidFill>
              </a:defRPr>
            </a:lvl9pPr>
          </a:lstStyle>
          <a:p/>
        </p:txBody>
      </p:sp>
      <p:sp>
        <p:nvSpPr>
          <p:cNvPr id="77" name="Google Shape;77;p10"/>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78" name="Google Shape;78;p10"/>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80" name="Google Shape;80;p10"/>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81" name="Google Shape;81;p10"/>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2 1 1">
  <p:cSld name="TITLE_AND_BODY_2_1">
    <p:spTree>
      <p:nvGrpSpPr>
        <p:cNvPr id="82" name="Shape 82"/>
        <p:cNvGrpSpPr/>
        <p:nvPr/>
      </p:nvGrpSpPr>
      <p:grpSpPr>
        <a:xfrm>
          <a:off x="0" y="0"/>
          <a:ext cx="0" cy="0"/>
          <a:chOff x="0" y="0"/>
          <a:chExt cx="0" cy="0"/>
        </a:xfrm>
      </p:grpSpPr>
      <p:sp>
        <p:nvSpPr>
          <p:cNvPr id="83" name="Google Shape;83;p11"/>
          <p:cNvSpPr/>
          <p:nvPr/>
        </p:nvSpPr>
        <p:spPr>
          <a:xfrm>
            <a:off x="-6950" y="-21900"/>
            <a:ext cx="9177000" cy="7173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200"/>
              <a:buNone/>
              <a:defRPr b="1" sz="2200">
                <a:solidFill>
                  <a:srgbClr val="FFFFFF"/>
                </a:solidFill>
              </a:defRPr>
            </a:lvl1pPr>
            <a:lvl2pPr lvl="1" rtl="0">
              <a:spcBef>
                <a:spcPts val="0"/>
              </a:spcBef>
              <a:spcAft>
                <a:spcPts val="0"/>
              </a:spcAft>
              <a:buClr>
                <a:srgbClr val="FFFFFF"/>
              </a:buClr>
              <a:buSzPts val="2400"/>
              <a:buNone/>
              <a:defRPr b="1" sz="2400">
                <a:solidFill>
                  <a:srgbClr val="FFFFFF"/>
                </a:solidFill>
              </a:defRPr>
            </a:lvl2pPr>
            <a:lvl3pPr lvl="2" rtl="0">
              <a:spcBef>
                <a:spcPts val="0"/>
              </a:spcBef>
              <a:spcAft>
                <a:spcPts val="0"/>
              </a:spcAft>
              <a:buClr>
                <a:srgbClr val="FFFFFF"/>
              </a:buClr>
              <a:buSzPts val="2400"/>
              <a:buNone/>
              <a:defRPr b="1" sz="2400">
                <a:solidFill>
                  <a:srgbClr val="FFFFFF"/>
                </a:solidFill>
              </a:defRPr>
            </a:lvl3pPr>
            <a:lvl4pPr lvl="3" rtl="0">
              <a:spcBef>
                <a:spcPts val="0"/>
              </a:spcBef>
              <a:spcAft>
                <a:spcPts val="0"/>
              </a:spcAft>
              <a:buClr>
                <a:srgbClr val="FFFFFF"/>
              </a:buClr>
              <a:buSzPts val="2400"/>
              <a:buNone/>
              <a:defRPr b="1" sz="2400">
                <a:solidFill>
                  <a:srgbClr val="FFFFFF"/>
                </a:solidFill>
              </a:defRPr>
            </a:lvl4pPr>
            <a:lvl5pPr lvl="4" rtl="0">
              <a:spcBef>
                <a:spcPts val="0"/>
              </a:spcBef>
              <a:spcAft>
                <a:spcPts val="0"/>
              </a:spcAft>
              <a:buClr>
                <a:srgbClr val="FFFFFF"/>
              </a:buClr>
              <a:buSzPts val="2400"/>
              <a:buNone/>
              <a:defRPr b="1" sz="2400">
                <a:solidFill>
                  <a:srgbClr val="FFFFFF"/>
                </a:solidFill>
              </a:defRPr>
            </a:lvl5pPr>
            <a:lvl6pPr lvl="5" rtl="0">
              <a:spcBef>
                <a:spcPts val="0"/>
              </a:spcBef>
              <a:spcAft>
                <a:spcPts val="0"/>
              </a:spcAft>
              <a:buClr>
                <a:srgbClr val="FFFFFF"/>
              </a:buClr>
              <a:buSzPts val="2400"/>
              <a:buNone/>
              <a:defRPr b="1" sz="2400">
                <a:solidFill>
                  <a:srgbClr val="FFFFFF"/>
                </a:solidFill>
              </a:defRPr>
            </a:lvl6pPr>
            <a:lvl7pPr lvl="6" rtl="0">
              <a:spcBef>
                <a:spcPts val="0"/>
              </a:spcBef>
              <a:spcAft>
                <a:spcPts val="0"/>
              </a:spcAft>
              <a:buClr>
                <a:srgbClr val="FFFFFF"/>
              </a:buClr>
              <a:buSzPts val="2400"/>
              <a:buNone/>
              <a:defRPr b="1" sz="2400">
                <a:solidFill>
                  <a:srgbClr val="FFFFFF"/>
                </a:solidFill>
              </a:defRPr>
            </a:lvl7pPr>
            <a:lvl8pPr lvl="7" rtl="0">
              <a:spcBef>
                <a:spcPts val="0"/>
              </a:spcBef>
              <a:spcAft>
                <a:spcPts val="0"/>
              </a:spcAft>
              <a:buClr>
                <a:srgbClr val="FFFFFF"/>
              </a:buClr>
              <a:buSzPts val="2400"/>
              <a:buNone/>
              <a:defRPr b="1" sz="2400">
                <a:solidFill>
                  <a:srgbClr val="FFFFFF"/>
                </a:solidFill>
              </a:defRPr>
            </a:lvl8pPr>
            <a:lvl9pPr lvl="8" rtl="0">
              <a:spcBef>
                <a:spcPts val="0"/>
              </a:spcBef>
              <a:spcAft>
                <a:spcPts val="0"/>
              </a:spcAft>
              <a:buClr>
                <a:srgbClr val="FFFFFF"/>
              </a:buClr>
              <a:buSzPts val="2400"/>
              <a:buNone/>
              <a:defRPr b="1" sz="2400">
                <a:solidFill>
                  <a:srgbClr val="FFFFFF"/>
                </a:solidFill>
              </a:defRPr>
            </a:lvl9pPr>
          </a:lstStyle>
          <a:p/>
        </p:txBody>
      </p:sp>
      <p:sp>
        <p:nvSpPr>
          <p:cNvPr id="85" name="Google Shape;85;p11"/>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6D9EEB"/>
              </a:buClr>
              <a:buSzPts val="1800"/>
              <a:buChar char="●"/>
              <a:defRPr b="1"/>
            </a:lvl1pPr>
            <a:lvl2pPr indent="-330200" lvl="1" marL="914400" rtl="0">
              <a:spcBef>
                <a:spcPts val="1600"/>
              </a:spcBef>
              <a:spcAft>
                <a:spcPts val="0"/>
              </a:spcAft>
              <a:buClr>
                <a:srgbClr val="6D9EEB"/>
              </a:buClr>
              <a:buSzPts val="1600"/>
              <a:buChar char="○"/>
              <a:defRPr sz="1600">
                <a:solidFill>
                  <a:srgbClr val="6D9EEB"/>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6" name="Google Shape;86;p11"/>
          <p:cNvSpPr txBox="1"/>
          <p:nvPr/>
        </p:nvSpPr>
        <p:spPr>
          <a:xfrm>
            <a:off x="189476" y="4739425"/>
            <a:ext cx="15141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999999"/>
                </a:solidFill>
              </a:rPr>
              <a:t>©️ 2024 Basic inc.</a:t>
            </a:r>
            <a:endParaRPr sz="1000">
              <a:solidFill>
                <a:srgbClr val="999999"/>
              </a:solidFill>
            </a:endParaRPr>
          </a:p>
        </p:txBody>
      </p:sp>
      <p:sp>
        <p:nvSpPr>
          <p:cNvPr id="87" name="Google Shape;87;p11"/>
          <p:cNvSpPr/>
          <p:nvPr/>
        </p:nvSpPr>
        <p:spPr>
          <a:xfrm>
            <a:off x="-7240" y="695312"/>
            <a:ext cx="9177000" cy="276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indent="0" lvl="0" marL="0" rtl="0" algn="r">
              <a:spcBef>
                <a:spcPts val="0"/>
              </a:spcBef>
              <a:spcAft>
                <a:spcPts val="0"/>
              </a:spcAft>
              <a:buNone/>
            </a:pPr>
            <a:fld id="{00000000-1234-1234-1234-123412341234}" type="slidenum">
              <a:rPr lang="ja"/>
              <a:t>‹#›</a:t>
            </a:fld>
            <a:endParaRPr/>
          </a:p>
        </p:txBody>
      </p:sp>
      <p:pic>
        <p:nvPicPr>
          <p:cNvPr id="89" name="Google Shape;89;p11"/>
          <p:cNvPicPr preferRelativeResize="0"/>
          <p:nvPr/>
        </p:nvPicPr>
        <p:blipFill>
          <a:blip r:embed="rId2">
            <a:alphaModFix/>
          </a:blip>
          <a:stretch>
            <a:fillRect/>
          </a:stretch>
        </p:blipFill>
        <p:spPr>
          <a:xfrm>
            <a:off x="7835875" y="4701025"/>
            <a:ext cx="949351" cy="325500"/>
          </a:xfrm>
          <a:prstGeom prst="rect">
            <a:avLst/>
          </a:prstGeom>
          <a:noFill/>
          <a:ln>
            <a:noFill/>
          </a:ln>
        </p:spPr>
      </p:pic>
      <p:sp>
        <p:nvSpPr>
          <p:cNvPr id="90" name="Google Shape;90;p11"/>
          <p:cNvSpPr txBox="1"/>
          <p:nvPr/>
        </p:nvSpPr>
        <p:spPr>
          <a:xfrm>
            <a:off x="6862241" y="4734150"/>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6" name="Google Shape;56;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7" name="Google Shape;57;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2.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61.png"/><Relationship Id="rId8"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63.pn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66.png"/><Relationship Id="rId8" Type="http://schemas.openxmlformats.org/officeDocument/2006/relationships/image" Target="../media/image80.png"/></Relationships>
</file>

<file path=ppt/slides/_rels/slide18.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79.png"/><Relationship Id="rId13" Type="http://schemas.openxmlformats.org/officeDocument/2006/relationships/image" Target="../media/image73.png"/><Relationship Id="rId12"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57.png"/><Relationship Id="rId9" Type="http://schemas.openxmlformats.org/officeDocument/2006/relationships/image" Target="../media/image67.png"/><Relationship Id="rId15" Type="http://schemas.openxmlformats.org/officeDocument/2006/relationships/image" Target="../media/image81.png"/><Relationship Id="rId14" Type="http://schemas.openxmlformats.org/officeDocument/2006/relationships/image" Target="../media/image91.png"/><Relationship Id="rId17" Type="http://schemas.openxmlformats.org/officeDocument/2006/relationships/image" Target="../media/image95.png"/><Relationship Id="rId16" Type="http://schemas.openxmlformats.org/officeDocument/2006/relationships/image" Target="../media/image77.png"/><Relationship Id="rId5" Type="http://schemas.openxmlformats.org/officeDocument/2006/relationships/image" Target="../media/image64.png"/><Relationship Id="rId6" Type="http://schemas.openxmlformats.org/officeDocument/2006/relationships/image" Target="../media/image69.png"/><Relationship Id="rId7" Type="http://schemas.openxmlformats.org/officeDocument/2006/relationships/image" Target="../media/image71.png"/><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76.png"/><Relationship Id="rId9" Type="http://schemas.openxmlformats.org/officeDocument/2006/relationships/image" Target="../media/image92.png"/><Relationship Id="rId5" Type="http://schemas.openxmlformats.org/officeDocument/2006/relationships/image" Target="../media/image72.png"/><Relationship Id="rId6" Type="http://schemas.openxmlformats.org/officeDocument/2006/relationships/image" Target="../media/image75.png"/><Relationship Id="rId7" Type="http://schemas.openxmlformats.org/officeDocument/2006/relationships/image" Target="../media/image83.png"/><Relationship Id="rId8"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93.png"/><Relationship Id="rId4" Type="http://schemas.openxmlformats.org/officeDocument/2006/relationships/image" Target="../media/image13.png"/><Relationship Id="rId5" Type="http://schemas.openxmlformats.org/officeDocument/2006/relationships/image" Target="../media/image1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0" Type="http://schemas.openxmlformats.org/officeDocument/2006/relationships/image" Target="../media/image120.jp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84.png"/><Relationship Id="rId9" Type="http://schemas.openxmlformats.org/officeDocument/2006/relationships/image" Target="../media/image89.png"/><Relationship Id="rId5" Type="http://schemas.openxmlformats.org/officeDocument/2006/relationships/image" Target="../media/image87.png"/><Relationship Id="rId6" Type="http://schemas.openxmlformats.org/officeDocument/2006/relationships/image" Target="../media/image103.png"/><Relationship Id="rId7" Type="http://schemas.openxmlformats.org/officeDocument/2006/relationships/image" Target="../media/image90.png"/><Relationship Id="rId8"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0" Type="http://schemas.openxmlformats.org/officeDocument/2006/relationships/image" Target="../media/image111.png"/><Relationship Id="rId11" Type="http://schemas.openxmlformats.org/officeDocument/2006/relationships/image" Target="../media/image102.png"/><Relationship Id="rId10" Type="http://schemas.openxmlformats.org/officeDocument/2006/relationships/image" Target="../media/image101.png"/><Relationship Id="rId21" Type="http://schemas.openxmlformats.org/officeDocument/2006/relationships/image" Target="../media/image118.png"/><Relationship Id="rId13" Type="http://schemas.openxmlformats.org/officeDocument/2006/relationships/image" Target="../media/image117.png"/><Relationship Id="rId12" Type="http://schemas.openxmlformats.org/officeDocument/2006/relationships/image" Target="../media/image112.png"/><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98.png"/><Relationship Id="rId9" Type="http://schemas.openxmlformats.org/officeDocument/2006/relationships/image" Target="../media/image107.png"/><Relationship Id="rId15" Type="http://schemas.openxmlformats.org/officeDocument/2006/relationships/image" Target="../media/image110.png"/><Relationship Id="rId14" Type="http://schemas.openxmlformats.org/officeDocument/2006/relationships/image" Target="../media/image105.png"/><Relationship Id="rId17" Type="http://schemas.openxmlformats.org/officeDocument/2006/relationships/image" Target="../media/image115.png"/><Relationship Id="rId16" Type="http://schemas.openxmlformats.org/officeDocument/2006/relationships/image" Target="../media/image109.png"/><Relationship Id="rId5" Type="http://schemas.openxmlformats.org/officeDocument/2006/relationships/image" Target="../media/image104.png"/><Relationship Id="rId19" Type="http://schemas.openxmlformats.org/officeDocument/2006/relationships/image" Target="../media/image125.png"/><Relationship Id="rId6" Type="http://schemas.openxmlformats.org/officeDocument/2006/relationships/image" Target="../media/image99.png"/><Relationship Id="rId18" Type="http://schemas.openxmlformats.org/officeDocument/2006/relationships/image" Target="../media/image114.png"/><Relationship Id="rId7" Type="http://schemas.openxmlformats.org/officeDocument/2006/relationships/image" Target="../media/image108.png"/><Relationship Id="rId8" Type="http://schemas.openxmlformats.org/officeDocument/2006/relationships/image" Target="../media/image10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hyperlink" Target="https://vimeo.com/813406492/97bc15adc9" TargetMode="External"/><Relationship Id="rId5" Type="http://schemas.openxmlformats.org/officeDocument/2006/relationships/image" Target="../media/image10.png"/><Relationship Id="rId6" Type="http://schemas.openxmlformats.org/officeDocument/2006/relationships/hyperlink" Target="http://www.youtube.com/watch?v=5vT398U63H0" TargetMode="External"/><Relationship Id="rId7" Type="http://schemas.openxmlformats.org/officeDocument/2006/relationships/image" Target="../media/image1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113.png"/><Relationship Id="rId5" Type="http://schemas.openxmlformats.org/officeDocument/2006/relationships/image" Target="../media/image119.png"/><Relationship Id="rId6" Type="http://schemas.openxmlformats.org/officeDocument/2006/relationships/image" Target="../media/image127.png"/><Relationship Id="rId7"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png"/><Relationship Id="rId4" Type="http://schemas.openxmlformats.org/officeDocument/2006/relationships/image" Target="../media/image127.png"/><Relationship Id="rId5" Type="http://schemas.openxmlformats.org/officeDocument/2006/relationships/image" Target="../media/image119.png"/><Relationship Id="rId6" Type="http://schemas.openxmlformats.org/officeDocument/2006/relationships/image" Target="../media/image21.png"/></Relationships>
</file>

<file path=ppt/slides/_rels/slide33.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3.png"/><Relationship Id="rId4" Type="http://schemas.openxmlformats.org/officeDocument/2006/relationships/image" Target="../media/image131.png"/><Relationship Id="rId9" Type="http://schemas.openxmlformats.org/officeDocument/2006/relationships/image" Target="../media/image187.png"/><Relationship Id="rId5" Type="http://schemas.openxmlformats.org/officeDocument/2006/relationships/image" Target="../media/image133.png"/><Relationship Id="rId6" Type="http://schemas.openxmlformats.org/officeDocument/2006/relationships/image" Target="../media/image140.png"/><Relationship Id="rId7" Type="http://schemas.openxmlformats.org/officeDocument/2006/relationships/image" Target="../media/image129.png"/><Relationship Id="rId8" Type="http://schemas.openxmlformats.org/officeDocument/2006/relationships/image" Target="../media/image1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3.png"/><Relationship Id="rId4" Type="http://schemas.openxmlformats.org/officeDocument/2006/relationships/image" Target="../media/image186.png"/><Relationship Id="rId9" Type="http://schemas.openxmlformats.org/officeDocument/2006/relationships/image" Target="../media/image134.png"/><Relationship Id="rId5" Type="http://schemas.openxmlformats.org/officeDocument/2006/relationships/image" Target="../media/image138.png"/><Relationship Id="rId6" Type="http://schemas.openxmlformats.org/officeDocument/2006/relationships/image" Target="../media/image145.png"/><Relationship Id="rId7" Type="http://schemas.openxmlformats.org/officeDocument/2006/relationships/image" Target="../media/image143.png"/><Relationship Id="rId8" Type="http://schemas.openxmlformats.org/officeDocument/2006/relationships/image" Target="../media/image1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image" Target="../media/image187.png"/><Relationship Id="rId5" Type="http://schemas.openxmlformats.org/officeDocument/2006/relationships/image" Target="../media/image140.png"/><Relationship Id="rId6" Type="http://schemas.openxmlformats.org/officeDocument/2006/relationships/image" Target="../media/image130.png"/><Relationship Id="rId7" Type="http://schemas.openxmlformats.org/officeDocument/2006/relationships/image" Target="../media/image1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image" Target="../media/image137.png"/><Relationship Id="rId5" Type="http://schemas.openxmlformats.org/officeDocument/2006/relationships/image" Target="../media/image1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3.png"/><Relationship Id="rId4" Type="http://schemas.openxmlformats.org/officeDocument/2006/relationships/hyperlink" Target="https://vimeo.com/813406492/97bc15adc9" TargetMode="External"/><Relationship Id="rId5" Type="http://schemas.openxmlformats.org/officeDocument/2006/relationships/image" Target="../media/image10.png"/><Relationship Id="rId6" Type="http://schemas.openxmlformats.org/officeDocument/2006/relationships/image" Target="../media/image141.png"/><Relationship Id="rId7" Type="http://schemas.openxmlformats.org/officeDocument/2006/relationships/image" Target="../media/image1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144.png"/><Relationship Id="rId5"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png"/><Relationship Id="rId4" Type="http://schemas.openxmlformats.org/officeDocument/2006/relationships/image" Target="../media/image149.png"/><Relationship Id="rId9" Type="http://schemas.openxmlformats.org/officeDocument/2006/relationships/image" Target="../media/image154.png"/><Relationship Id="rId5" Type="http://schemas.openxmlformats.org/officeDocument/2006/relationships/image" Target="../media/image148.png"/><Relationship Id="rId6" Type="http://schemas.openxmlformats.org/officeDocument/2006/relationships/image" Target="../media/image150.png"/><Relationship Id="rId7" Type="http://schemas.openxmlformats.org/officeDocument/2006/relationships/image" Target="../media/image167.png"/><Relationship Id="rId8" Type="http://schemas.openxmlformats.org/officeDocument/2006/relationships/image" Target="../media/image1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3.png"/><Relationship Id="rId4" Type="http://schemas.openxmlformats.org/officeDocument/2006/relationships/image" Target="../media/image153.png"/><Relationship Id="rId5" Type="http://schemas.openxmlformats.org/officeDocument/2006/relationships/image" Target="../media/image159.png"/><Relationship Id="rId6" Type="http://schemas.openxmlformats.org/officeDocument/2006/relationships/image" Target="../media/image155.png"/><Relationship Id="rId7" Type="http://schemas.openxmlformats.org/officeDocument/2006/relationships/image" Target="../media/image1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60.png"/><Relationship Id="rId4" Type="http://schemas.openxmlformats.org/officeDocument/2006/relationships/image" Target="../media/image123.png"/><Relationship Id="rId5" Type="http://schemas.openxmlformats.org/officeDocument/2006/relationships/image" Target="../media/image1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56.png"/><Relationship Id="rId4" Type="http://schemas.openxmlformats.org/officeDocument/2006/relationships/image" Target="../media/image158.png"/><Relationship Id="rId5" Type="http://schemas.openxmlformats.org/officeDocument/2006/relationships/image" Target="../media/image170.png"/><Relationship Id="rId6" Type="http://schemas.openxmlformats.org/officeDocument/2006/relationships/image" Target="../media/image1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hyperlink" Target="http://drive.google.com/file/d/1g6KyNhCFkDRM31LOo55lQQEJeQuj4mHm/view" TargetMode="External"/><Relationship Id="rId4" Type="http://schemas.openxmlformats.org/officeDocument/2006/relationships/image" Target="../media/image161.jpg"/><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1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1" Type="http://schemas.openxmlformats.org/officeDocument/2006/relationships/image" Target="../media/image172.png"/><Relationship Id="rId10" Type="http://schemas.openxmlformats.org/officeDocument/2006/relationships/image" Target="../media/image176.png"/><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154.png"/><Relationship Id="rId4" Type="http://schemas.openxmlformats.org/officeDocument/2006/relationships/image" Target="../media/image167.png"/><Relationship Id="rId9" Type="http://schemas.openxmlformats.org/officeDocument/2006/relationships/image" Target="../media/image185.png"/><Relationship Id="rId5" Type="http://schemas.openxmlformats.org/officeDocument/2006/relationships/image" Target="../media/image157.png"/><Relationship Id="rId6" Type="http://schemas.openxmlformats.org/officeDocument/2006/relationships/image" Target="../media/image169.png"/><Relationship Id="rId7" Type="http://schemas.openxmlformats.org/officeDocument/2006/relationships/image" Target="../media/image174.png"/><Relationship Id="rId8" Type="http://schemas.openxmlformats.org/officeDocument/2006/relationships/image" Target="../media/image1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21.png"/><Relationship Id="rId7" Type="http://schemas.openxmlformats.org/officeDocument/2006/relationships/hyperlink" Target="https://basicinc.jp/pr/20230118" TargetMode="External"/><Relationship Id="rId8"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13.png"/><Relationship Id="rId4" Type="http://schemas.openxmlformats.org/officeDocument/2006/relationships/hyperlink" Target="https://www.sales-doc.com/G7JBt0f3lw"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79.png"/><Relationship Id="rId4" Type="http://schemas.openxmlformats.org/officeDocument/2006/relationships/image" Target="../media/image182.png"/><Relationship Id="rId5" Type="http://schemas.openxmlformats.org/officeDocument/2006/relationships/hyperlink" Target="https://ferret-one.com?utm_source=ferretone&amp;utm_medium=referral&amp;utm_campaign=pamphlet" TargetMode="External"/><Relationship Id="rId6" Type="http://schemas.openxmlformats.org/officeDocument/2006/relationships/image" Target="../media/image177.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33.jpg"/><Relationship Id="rId8" Type="http://schemas.openxmlformats.org/officeDocument/2006/relationships/image" Target="../media/image40.png"/></Relationships>
</file>

<file path=ppt/slides/_rels/slide8.xml.rels><?xml version="1.0" encoding="UTF-8" standalone="yes"?><Relationships xmlns="http://schemas.openxmlformats.org/package/2006/relationships"><Relationship Id="rId20" Type="http://schemas.openxmlformats.org/officeDocument/2006/relationships/image" Target="../media/image39.png"/><Relationship Id="rId11" Type="http://schemas.openxmlformats.org/officeDocument/2006/relationships/image" Target="../media/image36.png"/><Relationship Id="rId22" Type="http://schemas.openxmlformats.org/officeDocument/2006/relationships/image" Target="../media/image46.png"/><Relationship Id="rId10" Type="http://schemas.openxmlformats.org/officeDocument/2006/relationships/image" Target="../media/image34.png"/><Relationship Id="rId21" Type="http://schemas.openxmlformats.org/officeDocument/2006/relationships/image" Target="../media/image42.png"/><Relationship Id="rId13" Type="http://schemas.openxmlformats.org/officeDocument/2006/relationships/image" Target="../media/image38.png"/><Relationship Id="rId12" Type="http://schemas.openxmlformats.org/officeDocument/2006/relationships/image" Target="../media/image44.png"/><Relationship Id="rId23"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8.png"/><Relationship Id="rId9" Type="http://schemas.openxmlformats.org/officeDocument/2006/relationships/image" Target="../media/image35.png"/><Relationship Id="rId15" Type="http://schemas.openxmlformats.org/officeDocument/2006/relationships/image" Target="../media/image41.png"/><Relationship Id="rId14" Type="http://schemas.openxmlformats.org/officeDocument/2006/relationships/image" Target="../media/image43.png"/><Relationship Id="rId17" Type="http://schemas.openxmlformats.org/officeDocument/2006/relationships/image" Target="../media/image58.png"/><Relationship Id="rId16" Type="http://schemas.openxmlformats.org/officeDocument/2006/relationships/image" Target="../media/image45.png"/><Relationship Id="rId5" Type="http://schemas.openxmlformats.org/officeDocument/2006/relationships/image" Target="../media/image31.png"/><Relationship Id="rId19" Type="http://schemas.openxmlformats.org/officeDocument/2006/relationships/image" Target="../media/image47.jpg"/><Relationship Id="rId6" Type="http://schemas.openxmlformats.org/officeDocument/2006/relationships/image" Target="../media/image30.png"/><Relationship Id="rId18" Type="http://schemas.openxmlformats.org/officeDocument/2006/relationships/image" Target="../media/image37.png"/><Relationship Id="rId7" Type="http://schemas.openxmlformats.org/officeDocument/2006/relationships/image" Target="../media/image32.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96" name="Google Shape;96;p12"/>
          <p:cNvPicPr preferRelativeResize="0"/>
          <p:nvPr/>
        </p:nvPicPr>
        <p:blipFill>
          <a:blip r:embed="rId3">
            <a:alphaModFix/>
          </a:blip>
          <a:stretch>
            <a:fillRect/>
          </a:stretch>
        </p:blipFill>
        <p:spPr>
          <a:xfrm>
            <a:off x="7835875" y="4446374"/>
            <a:ext cx="949351" cy="325500"/>
          </a:xfrm>
          <a:prstGeom prst="rect">
            <a:avLst/>
          </a:prstGeom>
          <a:noFill/>
          <a:ln>
            <a:noFill/>
          </a:ln>
        </p:spPr>
      </p:pic>
      <p:sp>
        <p:nvSpPr>
          <p:cNvPr id="97" name="Google Shape;97;p12"/>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
        <p:nvSpPr>
          <p:cNvPr id="98" name="Google Shape;98;p12"/>
          <p:cNvSpPr txBox="1"/>
          <p:nvPr>
            <p:ph type="ctrTitle"/>
          </p:nvPr>
        </p:nvSpPr>
        <p:spPr>
          <a:xfrm>
            <a:off x="503461" y="744575"/>
            <a:ext cx="48573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ja" sz="3200">
                <a:latin typeface="M PLUS 1p"/>
                <a:ea typeface="M PLUS 1p"/>
                <a:cs typeface="M PLUS 1p"/>
                <a:sym typeface="M PLUS 1p"/>
              </a:rPr>
              <a:t>サ</a:t>
            </a:r>
            <a:r>
              <a:rPr b="1" lang="ja" sz="3200">
                <a:latin typeface="M PLUS 1p"/>
                <a:ea typeface="M PLUS 1p"/>
                <a:cs typeface="M PLUS 1p"/>
                <a:sym typeface="M PLUS 1p"/>
              </a:rPr>
              <a:t>ー</a:t>
            </a:r>
            <a:r>
              <a:rPr b="1" lang="ja" sz="3200">
                <a:latin typeface="M PLUS 1p"/>
                <a:ea typeface="M PLUS 1p"/>
                <a:cs typeface="M PLUS 1p"/>
                <a:sym typeface="M PLUS 1p"/>
              </a:rPr>
              <a:t>ビス紹介資料</a:t>
            </a:r>
            <a:endParaRPr b="1" sz="3200">
              <a:latin typeface="M PLUS 1p"/>
              <a:ea typeface="M PLUS 1p"/>
              <a:cs typeface="M PLUS 1p"/>
              <a:sym typeface="M PLUS 1p"/>
            </a:endParaRPr>
          </a:p>
        </p:txBody>
      </p:sp>
      <p:pic>
        <p:nvPicPr>
          <p:cNvPr id="99" name="Google Shape;99;p12"/>
          <p:cNvPicPr preferRelativeResize="0"/>
          <p:nvPr/>
        </p:nvPicPr>
        <p:blipFill>
          <a:blip r:embed="rId4">
            <a:alphaModFix/>
          </a:blip>
          <a:stretch>
            <a:fillRect/>
          </a:stretch>
        </p:blipFill>
        <p:spPr>
          <a:xfrm>
            <a:off x="452825" y="969950"/>
            <a:ext cx="2219378" cy="792600"/>
          </a:xfrm>
          <a:prstGeom prst="rect">
            <a:avLst/>
          </a:prstGeom>
          <a:noFill/>
          <a:ln>
            <a:noFill/>
          </a:ln>
        </p:spPr>
      </p:pic>
      <p:pic>
        <p:nvPicPr>
          <p:cNvPr id="100" name="Google Shape;100;p12"/>
          <p:cNvPicPr preferRelativeResize="0"/>
          <p:nvPr/>
        </p:nvPicPr>
        <p:blipFill>
          <a:blip r:embed="rId5">
            <a:alphaModFix/>
          </a:blip>
          <a:stretch>
            <a:fillRect/>
          </a:stretch>
        </p:blipFill>
        <p:spPr>
          <a:xfrm>
            <a:off x="4145850" y="1450200"/>
            <a:ext cx="4800776" cy="2780450"/>
          </a:xfrm>
          <a:prstGeom prst="rect">
            <a:avLst/>
          </a:prstGeom>
          <a:noFill/>
          <a:ln>
            <a:noFill/>
          </a:ln>
        </p:spPr>
      </p:pic>
      <p:sp>
        <p:nvSpPr>
          <p:cNvPr id="101" name="Google Shape;101;p12"/>
          <p:cNvSpPr txBox="1"/>
          <p:nvPr>
            <p:ph idx="1" type="subTitle"/>
          </p:nvPr>
        </p:nvSpPr>
        <p:spPr>
          <a:xfrm>
            <a:off x="503453" y="2834125"/>
            <a:ext cx="4416300" cy="792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1500">
                <a:solidFill>
                  <a:schemeClr val="lt1"/>
                </a:solidFill>
                <a:latin typeface="M PLUS 1p"/>
                <a:ea typeface="M PLUS 1p"/>
                <a:cs typeface="M PLUS 1p"/>
                <a:sym typeface="M PLUS 1p"/>
              </a:rPr>
              <a:t>サイト制作から集客・育成・顧客管理まで</a:t>
            </a:r>
            <a:endParaRPr sz="1500">
              <a:solidFill>
                <a:schemeClr val="lt1"/>
              </a:solidFill>
              <a:latin typeface="M PLUS 1p"/>
              <a:ea typeface="M PLUS 1p"/>
              <a:cs typeface="M PLUS 1p"/>
              <a:sym typeface="M PLUS 1p"/>
            </a:endParaRPr>
          </a:p>
          <a:p>
            <a:pPr indent="0" lvl="0" marL="0" rtl="0" algn="l">
              <a:lnSpc>
                <a:spcPct val="115000"/>
              </a:lnSpc>
              <a:spcBef>
                <a:spcPts val="0"/>
              </a:spcBef>
              <a:spcAft>
                <a:spcPts val="0"/>
              </a:spcAft>
              <a:buNone/>
            </a:pPr>
            <a:r>
              <a:rPr lang="ja" sz="1500">
                <a:solidFill>
                  <a:schemeClr val="lt1"/>
                </a:solidFill>
                <a:latin typeface="M PLUS 1p"/>
                <a:ea typeface="M PLUS 1p"/>
                <a:cs typeface="M PLUS 1p"/>
                <a:sym typeface="M PLUS 1p"/>
              </a:rPr>
              <a:t>BtoBマーケティングをこれ１つで</a:t>
            </a:r>
            <a:endParaRPr sz="1500">
              <a:solidFill>
                <a:schemeClr val="lt1"/>
              </a:solidFill>
              <a:latin typeface="M PLUS 1p"/>
              <a:ea typeface="M PLUS 1p"/>
              <a:cs typeface="M PLUS 1p"/>
              <a:sym typeface="M PLUS 1p"/>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1"/>
          <p:cNvSpPr/>
          <p:nvPr/>
        </p:nvSpPr>
        <p:spPr>
          <a:xfrm>
            <a:off x="862850" y="1502637"/>
            <a:ext cx="7514400" cy="908100"/>
          </a:xfrm>
          <a:prstGeom prst="rect">
            <a:avLst/>
          </a:prstGeom>
          <a:noFill/>
          <a:ln cap="flat" cmpd="sng" w="2857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1"/>
          <p:cNvSpPr/>
          <p:nvPr/>
        </p:nvSpPr>
        <p:spPr>
          <a:xfrm>
            <a:off x="2127950" y="1733038"/>
            <a:ext cx="2754600" cy="479100"/>
          </a:xfrm>
          <a:prstGeom prst="roundRect">
            <a:avLst>
              <a:gd fmla="val 50000" name="adj"/>
            </a:avLst>
          </a:prstGeom>
          <a:solidFill>
            <a:srgbClr val="FFFFFF"/>
          </a:solidFill>
          <a:ln cap="flat" cmpd="sng" w="19050">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BtoBマーケティング</a:t>
            </a:r>
            <a:endParaRPr b="1" sz="1600">
              <a:solidFill>
                <a:srgbClr val="1B224C"/>
              </a:solidFill>
              <a:latin typeface="M PLUS 1p"/>
              <a:ea typeface="M PLUS 1p"/>
              <a:cs typeface="M PLUS 1p"/>
              <a:sym typeface="M PLUS 1p"/>
            </a:endParaRPr>
          </a:p>
        </p:txBody>
      </p:sp>
      <p:sp>
        <p:nvSpPr>
          <p:cNvPr id="271" name="Google Shape;271;p21"/>
          <p:cNvSpPr/>
          <p:nvPr/>
        </p:nvSpPr>
        <p:spPr>
          <a:xfrm>
            <a:off x="5480650" y="1733038"/>
            <a:ext cx="2754600" cy="479100"/>
          </a:xfrm>
          <a:prstGeom prst="roundRect">
            <a:avLst>
              <a:gd fmla="val 50000" name="adj"/>
            </a:avLst>
          </a:prstGeom>
          <a:noFill/>
          <a:ln cap="flat" cmpd="sng" w="19050">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600">
                <a:solidFill>
                  <a:srgbClr val="2C3753"/>
                </a:solidFill>
                <a:latin typeface="M PLUS 1p"/>
                <a:ea typeface="M PLUS 1p"/>
                <a:cs typeface="M PLUS 1p"/>
                <a:sym typeface="M PLUS 1p"/>
              </a:rPr>
              <a:t>”電話＋足”の営業手法</a:t>
            </a:r>
            <a:endParaRPr b="1" sz="1600">
              <a:solidFill>
                <a:srgbClr val="2C3753"/>
              </a:solidFill>
              <a:latin typeface="M PLUS 1p"/>
              <a:ea typeface="M PLUS 1p"/>
              <a:cs typeface="M PLUS 1p"/>
              <a:sym typeface="M PLUS 1p"/>
            </a:endParaRPr>
          </a:p>
        </p:txBody>
      </p:sp>
      <p:sp>
        <p:nvSpPr>
          <p:cNvPr id="272" name="Google Shape;272;p21"/>
          <p:cNvSpPr txBox="1"/>
          <p:nvPr/>
        </p:nvSpPr>
        <p:spPr>
          <a:xfrm>
            <a:off x="5464825" y="2556666"/>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営業リスト作成 / 展示会出展</a:t>
            </a:r>
            <a:endParaRPr sz="1300">
              <a:solidFill>
                <a:srgbClr val="1B224C"/>
              </a:solidFill>
              <a:latin typeface="M PLUS 1p"/>
              <a:ea typeface="M PLUS 1p"/>
              <a:cs typeface="M PLUS 1p"/>
              <a:sym typeface="M PLUS 1p"/>
            </a:endParaRPr>
          </a:p>
        </p:txBody>
      </p:sp>
      <p:sp>
        <p:nvSpPr>
          <p:cNvPr id="273" name="Google Shape;273;p21"/>
          <p:cNvSpPr txBox="1"/>
          <p:nvPr/>
        </p:nvSpPr>
        <p:spPr>
          <a:xfrm>
            <a:off x="5480650" y="3189167"/>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ja" sz="1300">
                <a:solidFill>
                  <a:srgbClr val="1B224C"/>
                </a:solidFill>
                <a:latin typeface="M PLUS 1p"/>
                <a:ea typeface="M PLUS 1p"/>
                <a:cs typeface="M PLUS 1p"/>
                <a:sym typeface="M PLUS 1p"/>
              </a:rPr>
              <a:t>アウトバウンドコール</a:t>
            </a:r>
            <a:endParaRPr sz="1300">
              <a:solidFill>
                <a:srgbClr val="1B224C"/>
              </a:solidFill>
              <a:latin typeface="M PLUS 1p"/>
              <a:ea typeface="M PLUS 1p"/>
              <a:cs typeface="M PLUS 1p"/>
              <a:sym typeface="M PLUS 1p"/>
            </a:endParaRPr>
          </a:p>
        </p:txBody>
      </p:sp>
      <p:sp>
        <p:nvSpPr>
          <p:cNvPr id="274" name="Google Shape;274;p21"/>
          <p:cNvSpPr txBox="1"/>
          <p:nvPr/>
        </p:nvSpPr>
        <p:spPr>
          <a:xfrm>
            <a:off x="5480650" y="3569295"/>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アポイント商談</a:t>
            </a:r>
            <a:endParaRPr sz="1300">
              <a:solidFill>
                <a:srgbClr val="1B224C"/>
              </a:solidFill>
              <a:latin typeface="M PLUS 1p"/>
              <a:ea typeface="M PLUS 1p"/>
              <a:cs typeface="M PLUS 1p"/>
              <a:sym typeface="M PLUS 1p"/>
            </a:endParaRPr>
          </a:p>
        </p:txBody>
      </p:sp>
      <p:sp>
        <p:nvSpPr>
          <p:cNvPr id="275" name="Google Shape;275;p21"/>
          <p:cNvSpPr txBox="1"/>
          <p:nvPr/>
        </p:nvSpPr>
        <p:spPr>
          <a:xfrm>
            <a:off x="5480625" y="4155095"/>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クロージング商談</a:t>
            </a:r>
            <a:endParaRPr sz="1300">
              <a:solidFill>
                <a:srgbClr val="1B224C"/>
              </a:solidFill>
              <a:latin typeface="M PLUS 1p"/>
              <a:ea typeface="M PLUS 1p"/>
              <a:cs typeface="M PLUS 1p"/>
              <a:sym typeface="M PLUS 1p"/>
            </a:endParaRPr>
          </a:p>
        </p:txBody>
      </p:sp>
      <p:sp>
        <p:nvSpPr>
          <p:cNvPr id="276" name="Google Shape;276;p21"/>
          <p:cNvSpPr txBox="1"/>
          <p:nvPr/>
        </p:nvSpPr>
        <p:spPr>
          <a:xfrm>
            <a:off x="5480650" y="4523201"/>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成約</a:t>
            </a:r>
            <a:endParaRPr sz="1300">
              <a:solidFill>
                <a:srgbClr val="1B224C"/>
              </a:solidFill>
              <a:latin typeface="M PLUS 1p"/>
              <a:ea typeface="M PLUS 1p"/>
              <a:cs typeface="M PLUS 1p"/>
              <a:sym typeface="M PLUS 1p"/>
            </a:endParaRPr>
          </a:p>
        </p:txBody>
      </p:sp>
      <p:cxnSp>
        <p:nvCxnSpPr>
          <p:cNvPr id="277" name="Google Shape;277;p21"/>
          <p:cNvCxnSpPr/>
          <p:nvPr/>
        </p:nvCxnSpPr>
        <p:spPr>
          <a:xfrm>
            <a:off x="431125" y="3163825"/>
            <a:ext cx="8274900" cy="0"/>
          </a:xfrm>
          <a:prstGeom prst="straightConnector1">
            <a:avLst/>
          </a:prstGeom>
          <a:noFill/>
          <a:ln cap="flat" cmpd="sng" w="9525">
            <a:solidFill>
              <a:srgbClr val="D0CECE"/>
            </a:solidFill>
            <a:prstDash val="solid"/>
            <a:round/>
            <a:headEnd len="med" w="med" type="none"/>
            <a:tailEnd len="med" w="med" type="none"/>
          </a:ln>
        </p:spPr>
      </p:cxnSp>
      <p:cxnSp>
        <p:nvCxnSpPr>
          <p:cNvPr id="278" name="Google Shape;278;p21"/>
          <p:cNvCxnSpPr/>
          <p:nvPr/>
        </p:nvCxnSpPr>
        <p:spPr>
          <a:xfrm>
            <a:off x="431125" y="3577202"/>
            <a:ext cx="8274900" cy="0"/>
          </a:xfrm>
          <a:prstGeom prst="straightConnector1">
            <a:avLst/>
          </a:prstGeom>
          <a:noFill/>
          <a:ln cap="flat" cmpd="sng" w="9525">
            <a:solidFill>
              <a:srgbClr val="D0CECE"/>
            </a:solidFill>
            <a:prstDash val="solid"/>
            <a:round/>
            <a:headEnd len="med" w="med" type="none"/>
            <a:tailEnd len="med" w="med" type="none"/>
          </a:ln>
        </p:spPr>
      </p:cxnSp>
      <p:cxnSp>
        <p:nvCxnSpPr>
          <p:cNvPr id="279" name="Google Shape;279;p21"/>
          <p:cNvCxnSpPr/>
          <p:nvPr/>
        </p:nvCxnSpPr>
        <p:spPr>
          <a:xfrm>
            <a:off x="431125" y="4186799"/>
            <a:ext cx="8274900" cy="0"/>
          </a:xfrm>
          <a:prstGeom prst="straightConnector1">
            <a:avLst/>
          </a:prstGeom>
          <a:noFill/>
          <a:ln cap="flat" cmpd="sng" w="9525">
            <a:solidFill>
              <a:srgbClr val="D0CECE"/>
            </a:solidFill>
            <a:prstDash val="solid"/>
            <a:round/>
            <a:headEnd len="med" w="med" type="none"/>
            <a:tailEnd len="med" w="med" type="none"/>
          </a:ln>
        </p:spPr>
      </p:cxnSp>
      <p:cxnSp>
        <p:nvCxnSpPr>
          <p:cNvPr id="280" name="Google Shape;280;p21"/>
          <p:cNvCxnSpPr/>
          <p:nvPr/>
        </p:nvCxnSpPr>
        <p:spPr>
          <a:xfrm>
            <a:off x="431125" y="4578752"/>
            <a:ext cx="8274900" cy="0"/>
          </a:xfrm>
          <a:prstGeom prst="straightConnector1">
            <a:avLst/>
          </a:prstGeom>
          <a:noFill/>
          <a:ln cap="flat" cmpd="sng" w="9525">
            <a:solidFill>
              <a:srgbClr val="D0CECE"/>
            </a:solidFill>
            <a:prstDash val="solid"/>
            <a:round/>
            <a:headEnd len="med" w="med" type="none"/>
            <a:tailEnd len="med" w="med" type="none"/>
          </a:ln>
        </p:spPr>
      </p:cxnSp>
      <p:cxnSp>
        <p:nvCxnSpPr>
          <p:cNvPr id="281" name="Google Shape;281;p21"/>
          <p:cNvCxnSpPr/>
          <p:nvPr/>
        </p:nvCxnSpPr>
        <p:spPr>
          <a:xfrm>
            <a:off x="1075354" y="5035950"/>
            <a:ext cx="7630800" cy="0"/>
          </a:xfrm>
          <a:prstGeom prst="straightConnector1">
            <a:avLst/>
          </a:prstGeom>
          <a:noFill/>
          <a:ln cap="flat" cmpd="sng" w="9525">
            <a:solidFill>
              <a:srgbClr val="EFEFEF"/>
            </a:solidFill>
            <a:prstDash val="solid"/>
            <a:round/>
            <a:headEnd len="med" w="med" type="none"/>
            <a:tailEnd len="med" w="med" type="none"/>
          </a:ln>
        </p:spPr>
      </p:cxnSp>
      <p:sp>
        <p:nvSpPr>
          <p:cNvPr id="282" name="Google Shape;282;p21"/>
          <p:cNvSpPr txBox="1"/>
          <p:nvPr/>
        </p:nvSpPr>
        <p:spPr>
          <a:xfrm>
            <a:off x="1000775" y="2701124"/>
            <a:ext cx="831300" cy="39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ja" sz="1300">
                <a:solidFill>
                  <a:srgbClr val="1B224C"/>
                </a:solidFill>
                <a:latin typeface="M PLUS 1p"/>
                <a:ea typeface="M PLUS 1p"/>
                <a:cs typeface="M PLUS 1p"/>
                <a:sym typeface="M PLUS 1p"/>
              </a:rPr>
              <a:t>認知</a:t>
            </a:r>
            <a:endParaRPr b="1" sz="1300">
              <a:solidFill>
                <a:srgbClr val="1B224C"/>
              </a:solidFill>
              <a:latin typeface="M PLUS 1p"/>
              <a:ea typeface="M PLUS 1p"/>
              <a:cs typeface="M PLUS 1p"/>
              <a:sym typeface="M PLUS 1p"/>
            </a:endParaRPr>
          </a:p>
        </p:txBody>
      </p:sp>
      <p:sp>
        <p:nvSpPr>
          <p:cNvPr id="283" name="Google Shape;283;p21"/>
          <p:cNvSpPr txBox="1"/>
          <p:nvPr/>
        </p:nvSpPr>
        <p:spPr>
          <a:xfrm>
            <a:off x="886100" y="3163820"/>
            <a:ext cx="939900" cy="39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ja" sz="1300">
                <a:solidFill>
                  <a:srgbClr val="1B224C"/>
                </a:solidFill>
                <a:latin typeface="M PLUS 1p"/>
                <a:ea typeface="M PLUS 1p"/>
                <a:cs typeface="M PLUS 1p"/>
                <a:sym typeface="M PLUS 1p"/>
              </a:rPr>
              <a:t>興味関心</a:t>
            </a:r>
            <a:endParaRPr b="1" sz="1300">
              <a:solidFill>
                <a:srgbClr val="1B224C"/>
              </a:solidFill>
              <a:latin typeface="M PLUS 1p"/>
              <a:ea typeface="M PLUS 1p"/>
              <a:cs typeface="M PLUS 1p"/>
              <a:sym typeface="M PLUS 1p"/>
            </a:endParaRPr>
          </a:p>
        </p:txBody>
      </p:sp>
      <p:sp>
        <p:nvSpPr>
          <p:cNvPr id="284" name="Google Shape;284;p21"/>
          <p:cNvSpPr txBox="1"/>
          <p:nvPr/>
        </p:nvSpPr>
        <p:spPr>
          <a:xfrm>
            <a:off x="886100" y="3675320"/>
            <a:ext cx="939900" cy="39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ja" sz="1300">
                <a:solidFill>
                  <a:srgbClr val="1B224C"/>
                </a:solidFill>
                <a:latin typeface="M PLUS 1p"/>
                <a:ea typeface="M PLUS 1p"/>
                <a:cs typeface="M PLUS 1p"/>
                <a:sym typeface="M PLUS 1p"/>
              </a:rPr>
              <a:t>比較検討</a:t>
            </a:r>
            <a:endParaRPr b="1" sz="1300">
              <a:solidFill>
                <a:srgbClr val="1B224C"/>
              </a:solidFill>
              <a:latin typeface="M PLUS 1p"/>
              <a:ea typeface="M PLUS 1p"/>
              <a:cs typeface="M PLUS 1p"/>
              <a:sym typeface="M PLUS 1p"/>
            </a:endParaRPr>
          </a:p>
        </p:txBody>
      </p:sp>
      <p:sp>
        <p:nvSpPr>
          <p:cNvPr id="285" name="Google Shape;285;p21"/>
          <p:cNvSpPr txBox="1"/>
          <p:nvPr/>
        </p:nvSpPr>
        <p:spPr>
          <a:xfrm>
            <a:off x="894575" y="4175463"/>
            <a:ext cx="939900" cy="39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ja" sz="1300">
                <a:solidFill>
                  <a:srgbClr val="1B224C"/>
                </a:solidFill>
                <a:latin typeface="M PLUS 1p"/>
                <a:ea typeface="M PLUS 1p"/>
                <a:cs typeface="M PLUS 1p"/>
                <a:sym typeface="M PLUS 1p"/>
              </a:rPr>
              <a:t>購入検討</a:t>
            </a:r>
            <a:endParaRPr b="1" sz="1300">
              <a:solidFill>
                <a:srgbClr val="1B224C"/>
              </a:solidFill>
              <a:latin typeface="M PLUS 1p"/>
              <a:ea typeface="M PLUS 1p"/>
              <a:cs typeface="M PLUS 1p"/>
              <a:sym typeface="M PLUS 1p"/>
            </a:endParaRPr>
          </a:p>
        </p:txBody>
      </p:sp>
      <p:sp>
        <p:nvSpPr>
          <p:cNvPr id="286" name="Google Shape;286;p21"/>
          <p:cNvSpPr txBox="1"/>
          <p:nvPr/>
        </p:nvSpPr>
        <p:spPr>
          <a:xfrm>
            <a:off x="789935" y="4599400"/>
            <a:ext cx="1019100" cy="39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ja" sz="1300">
                <a:solidFill>
                  <a:srgbClr val="1B224C"/>
                </a:solidFill>
                <a:latin typeface="M PLUS 1p"/>
                <a:ea typeface="M PLUS 1p"/>
                <a:cs typeface="M PLUS 1p"/>
                <a:sym typeface="M PLUS 1p"/>
              </a:rPr>
              <a:t>購入</a:t>
            </a:r>
            <a:endParaRPr b="1" sz="1300">
              <a:solidFill>
                <a:srgbClr val="1B224C"/>
              </a:solidFill>
              <a:latin typeface="M PLUS 1p"/>
              <a:ea typeface="M PLUS 1p"/>
              <a:cs typeface="M PLUS 1p"/>
              <a:sym typeface="M PLUS 1p"/>
            </a:endParaRPr>
          </a:p>
        </p:txBody>
      </p:sp>
      <p:sp>
        <p:nvSpPr>
          <p:cNvPr id="287" name="Google Shape;287;p21"/>
          <p:cNvSpPr txBox="1"/>
          <p:nvPr/>
        </p:nvSpPr>
        <p:spPr>
          <a:xfrm>
            <a:off x="5464825" y="2785266"/>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アウトバウンドコール / FAX</a:t>
            </a:r>
            <a:endParaRPr sz="1300">
              <a:solidFill>
                <a:srgbClr val="1B224C"/>
              </a:solidFill>
              <a:latin typeface="M PLUS 1p"/>
              <a:ea typeface="M PLUS 1p"/>
              <a:cs typeface="M PLUS 1p"/>
              <a:sym typeface="M PLUS 1p"/>
            </a:endParaRPr>
          </a:p>
        </p:txBody>
      </p:sp>
      <p:sp>
        <p:nvSpPr>
          <p:cNvPr id="288" name="Google Shape;288;p21"/>
          <p:cNvSpPr txBox="1"/>
          <p:nvPr/>
        </p:nvSpPr>
        <p:spPr>
          <a:xfrm>
            <a:off x="2112025" y="2556666"/>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Webサイト / SEO / ウェビナー</a:t>
            </a:r>
            <a:endParaRPr sz="1300">
              <a:solidFill>
                <a:srgbClr val="1B224C"/>
              </a:solidFill>
              <a:latin typeface="M PLUS 1p"/>
              <a:ea typeface="M PLUS 1p"/>
              <a:cs typeface="M PLUS 1p"/>
              <a:sym typeface="M PLUS 1p"/>
            </a:endParaRPr>
          </a:p>
        </p:txBody>
      </p:sp>
      <p:sp>
        <p:nvSpPr>
          <p:cNvPr id="289" name="Google Shape;289;p21"/>
          <p:cNvSpPr txBox="1"/>
          <p:nvPr/>
        </p:nvSpPr>
        <p:spPr>
          <a:xfrm>
            <a:off x="2112025" y="2785266"/>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メールマガジン / 広告</a:t>
            </a:r>
            <a:endParaRPr sz="1300">
              <a:solidFill>
                <a:srgbClr val="1B224C"/>
              </a:solidFill>
              <a:latin typeface="M PLUS 1p"/>
              <a:ea typeface="M PLUS 1p"/>
              <a:cs typeface="M PLUS 1p"/>
              <a:sym typeface="M PLUS 1p"/>
            </a:endParaRPr>
          </a:p>
        </p:txBody>
      </p:sp>
      <p:sp>
        <p:nvSpPr>
          <p:cNvPr id="290" name="Google Shape;290;p21"/>
          <p:cNvSpPr txBox="1"/>
          <p:nvPr/>
        </p:nvSpPr>
        <p:spPr>
          <a:xfrm>
            <a:off x="2127850" y="3189167"/>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Webサイト</a:t>
            </a:r>
            <a:endParaRPr sz="1300">
              <a:solidFill>
                <a:srgbClr val="1B224C"/>
              </a:solidFill>
              <a:latin typeface="M PLUS 1p"/>
              <a:ea typeface="M PLUS 1p"/>
              <a:cs typeface="M PLUS 1p"/>
              <a:sym typeface="M PLUS 1p"/>
            </a:endParaRPr>
          </a:p>
        </p:txBody>
      </p:sp>
      <p:sp>
        <p:nvSpPr>
          <p:cNvPr id="291" name="Google Shape;291;p21"/>
          <p:cNvSpPr txBox="1"/>
          <p:nvPr/>
        </p:nvSpPr>
        <p:spPr>
          <a:xfrm>
            <a:off x="2127850" y="3575645"/>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Webサイト + お問い合わせ</a:t>
            </a:r>
            <a:endParaRPr sz="1300">
              <a:solidFill>
                <a:srgbClr val="1B224C"/>
              </a:solidFill>
              <a:latin typeface="M PLUS 1p"/>
              <a:ea typeface="M PLUS 1p"/>
              <a:cs typeface="M PLUS 1p"/>
              <a:sym typeface="M PLUS 1p"/>
            </a:endParaRPr>
          </a:p>
        </p:txBody>
      </p:sp>
      <p:sp>
        <p:nvSpPr>
          <p:cNvPr id="292" name="Google Shape;292;p21"/>
          <p:cNvSpPr txBox="1"/>
          <p:nvPr/>
        </p:nvSpPr>
        <p:spPr>
          <a:xfrm>
            <a:off x="2127850" y="3804245"/>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インバウンドコール</a:t>
            </a:r>
            <a:endParaRPr sz="1300">
              <a:solidFill>
                <a:srgbClr val="1B224C"/>
              </a:solidFill>
              <a:latin typeface="M PLUS 1p"/>
              <a:ea typeface="M PLUS 1p"/>
              <a:cs typeface="M PLUS 1p"/>
              <a:sym typeface="M PLUS 1p"/>
            </a:endParaRPr>
          </a:p>
        </p:txBody>
      </p:sp>
      <p:sp>
        <p:nvSpPr>
          <p:cNvPr id="293" name="Google Shape;293;p21"/>
          <p:cNvSpPr txBox="1"/>
          <p:nvPr/>
        </p:nvSpPr>
        <p:spPr>
          <a:xfrm>
            <a:off x="2093287" y="4158270"/>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クロージング商談</a:t>
            </a:r>
            <a:endParaRPr sz="1300">
              <a:solidFill>
                <a:srgbClr val="1B224C"/>
              </a:solidFill>
              <a:latin typeface="M PLUS 1p"/>
              <a:ea typeface="M PLUS 1p"/>
              <a:cs typeface="M PLUS 1p"/>
              <a:sym typeface="M PLUS 1p"/>
            </a:endParaRPr>
          </a:p>
        </p:txBody>
      </p:sp>
      <p:sp>
        <p:nvSpPr>
          <p:cNvPr id="294" name="Google Shape;294;p21"/>
          <p:cNvSpPr txBox="1"/>
          <p:nvPr/>
        </p:nvSpPr>
        <p:spPr>
          <a:xfrm>
            <a:off x="2134612" y="4523209"/>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成約</a:t>
            </a:r>
            <a:endParaRPr sz="1300">
              <a:solidFill>
                <a:srgbClr val="1B224C"/>
              </a:solidFill>
              <a:latin typeface="M PLUS 1p"/>
              <a:ea typeface="M PLUS 1p"/>
              <a:cs typeface="M PLUS 1p"/>
              <a:sym typeface="M PLUS 1p"/>
            </a:endParaRPr>
          </a:p>
        </p:txBody>
      </p:sp>
      <p:sp>
        <p:nvSpPr>
          <p:cNvPr id="295" name="Google Shape;295;p21"/>
          <p:cNvSpPr txBox="1"/>
          <p:nvPr/>
        </p:nvSpPr>
        <p:spPr>
          <a:xfrm>
            <a:off x="5480650" y="3797895"/>
            <a:ext cx="2754600" cy="39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1B224C"/>
                </a:solidFill>
                <a:latin typeface="M PLUS 1p"/>
                <a:ea typeface="M PLUS 1p"/>
                <a:cs typeface="M PLUS 1p"/>
                <a:sym typeface="M PLUS 1p"/>
              </a:rPr>
              <a:t>提案商談</a:t>
            </a:r>
            <a:endParaRPr sz="1300">
              <a:solidFill>
                <a:srgbClr val="1B224C"/>
              </a:solidFill>
              <a:latin typeface="M PLUS 1p"/>
              <a:ea typeface="M PLUS 1p"/>
              <a:cs typeface="M PLUS 1p"/>
              <a:sym typeface="M PLUS 1p"/>
            </a:endParaRPr>
          </a:p>
        </p:txBody>
      </p:sp>
      <p:sp>
        <p:nvSpPr>
          <p:cNvPr id="296" name="Google Shape;296;p21"/>
          <p:cNvSpPr/>
          <p:nvPr/>
        </p:nvSpPr>
        <p:spPr>
          <a:xfrm>
            <a:off x="5028600" y="1772638"/>
            <a:ext cx="306000" cy="399900"/>
          </a:xfrm>
          <a:prstGeom prst="leftArrow">
            <a:avLst>
              <a:gd fmla="val 50000" name="adj1"/>
              <a:gd fmla="val 50000" name="adj2"/>
            </a:avLst>
          </a:prstGeom>
          <a:solidFill>
            <a:srgbClr val="C9DAF8"/>
          </a:solidFill>
          <a:ln cap="flat" cmpd="sng" w="9525">
            <a:solidFill>
              <a:srgbClr val="A4CF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1"/>
          <p:cNvSpPr txBox="1"/>
          <p:nvPr/>
        </p:nvSpPr>
        <p:spPr>
          <a:xfrm>
            <a:off x="180125" y="120075"/>
            <a:ext cx="7345200" cy="5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ja" sz="2200">
                <a:solidFill>
                  <a:schemeClr val="lt1"/>
                </a:solidFill>
                <a:latin typeface="M PLUS 1p"/>
                <a:ea typeface="M PLUS 1p"/>
                <a:cs typeface="M PLUS 1p"/>
                <a:sym typeface="M PLUS 1p"/>
              </a:rPr>
              <a:t>BtoBマーケティングの考え方</a:t>
            </a:r>
            <a:endParaRPr b="1" sz="2200">
              <a:solidFill>
                <a:srgbClr val="FFFFFF"/>
              </a:solidFill>
              <a:latin typeface="M PLUS 1p"/>
              <a:ea typeface="M PLUS 1p"/>
              <a:cs typeface="M PLUS 1p"/>
              <a:sym typeface="M PLUS 1p"/>
            </a:endParaRPr>
          </a:p>
        </p:txBody>
      </p:sp>
      <p:sp>
        <p:nvSpPr>
          <p:cNvPr id="298" name="Google Shape;298;p21"/>
          <p:cNvSpPr/>
          <p:nvPr/>
        </p:nvSpPr>
        <p:spPr>
          <a:xfrm>
            <a:off x="4831800" y="1663138"/>
            <a:ext cx="699600" cy="657000"/>
          </a:xfrm>
          <a:prstGeom prst="mathMultiply">
            <a:avLst>
              <a:gd fmla="val 6369" name="adj1"/>
            </a:avLst>
          </a:prstGeom>
          <a:solidFill>
            <a:srgbClr val="D0CE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1"/>
          <p:cNvSpPr txBox="1"/>
          <p:nvPr/>
        </p:nvSpPr>
        <p:spPr>
          <a:xfrm>
            <a:off x="4568150" y="2101438"/>
            <a:ext cx="1268700" cy="21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800">
                <a:solidFill>
                  <a:srgbClr val="A4CFF4"/>
                </a:solidFill>
              </a:rPr>
              <a:t>移行できない</a:t>
            </a:r>
            <a:endParaRPr sz="800">
              <a:solidFill>
                <a:srgbClr val="A4CFF4"/>
              </a:solidFill>
            </a:endParaRPr>
          </a:p>
        </p:txBody>
      </p:sp>
      <p:sp>
        <p:nvSpPr>
          <p:cNvPr id="300" name="Google Shape;300;p21"/>
          <p:cNvSpPr txBox="1"/>
          <p:nvPr/>
        </p:nvSpPr>
        <p:spPr>
          <a:xfrm>
            <a:off x="431125" y="843450"/>
            <a:ext cx="8520600" cy="61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ja" sz="2300">
                <a:solidFill>
                  <a:srgbClr val="1B224C"/>
                </a:solidFill>
                <a:latin typeface="M PLUS 1p ExtraBold"/>
                <a:ea typeface="M PLUS 1p ExtraBold"/>
                <a:cs typeface="M PLUS 1p ExtraBold"/>
                <a:sym typeface="M PLUS 1p ExtraBold"/>
              </a:rPr>
              <a:t>”BtoBマーケティング”＝営業手法の一つ</a:t>
            </a:r>
            <a:endParaRPr sz="2300">
              <a:solidFill>
                <a:srgbClr val="1B224C"/>
              </a:solidFill>
              <a:latin typeface="M PLUS 1p ExtraBold"/>
              <a:ea typeface="M PLUS 1p ExtraBold"/>
              <a:cs typeface="M PLUS 1p ExtraBold"/>
              <a:sym typeface="M PLUS 1p ExtraBold"/>
            </a:endParaRPr>
          </a:p>
        </p:txBody>
      </p:sp>
      <p:sp>
        <p:nvSpPr>
          <p:cNvPr id="301" name="Google Shape;301;p21"/>
          <p:cNvSpPr/>
          <p:nvPr/>
        </p:nvSpPr>
        <p:spPr>
          <a:xfrm>
            <a:off x="969625" y="1321625"/>
            <a:ext cx="1314300" cy="355500"/>
          </a:xfrm>
          <a:prstGeom prst="rect">
            <a:avLst/>
          </a:prstGeom>
          <a:solidFill>
            <a:srgbClr val="073763"/>
          </a:solidFill>
          <a:ln cap="flat" cmpd="sng" w="9525">
            <a:solidFill>
              <a:srgbClr val="A4CF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600">
                <a:solidFill>
                  <a:srgbClr val="FFFFFF"/>
                </a:solidFill>
                <a:latin typeface="M PLUS 1p"/>
                <a:ea typeface="M PLUS 1p"/>
                <a:cs typeface="M PLUS 1p"/>
                <a:sym typeface="M PLUS 1p"/>
              </a:rPr>
              <a:t>営　業</a:t>
            </a:r>
            <a:endParaRPr b="1" sz="1600">
              <a:solidFill>
                <a:srgbClr val="FFFFFF"/>
              </a:solidFill>
              <a:latin typeface="M PLUS 1p"/>
              <a:ea typeface="M PLUS 1p"/>
              <a:cs typeface="M PLUS 1p"/>
              <a:sym typeface="M PLUS 1p"/>
            </a:endParaRPr>
          </a:p>
        </p:txBody>
      </p:sp>
      <p:cxnSp>
        <p:nvCxnSpPr>
          <p:cNvPr id="302" name="Google Shape;302;p21"/>
          <p:cNvCxnSpPr/>
          <p:nvPr/>
        </p:nvCxnSpPr>
        <p:spPr>
          <a:xfrm rot="10800000">
            <a:off x="5164250" y="2524075"/>
            <a:ext cx="0" cy="2465100"/>
          </a:xfrm>
          <a:prstGeom prst="straightConnector1">
            <a:avLst/>
          </a:prstGeom>
          <a:noFill/>
          <a:ln cap="flat" cmpd="sng" w="9525">
            <a:solidFill>
              <a:srgbClr val="D0CECE"/>
            </a:solidFill>
            <a:prstDash val="solid"/>
            <a:round/>
            <a:headEnd len="med" w="med" type="none"/>
            <a:tailEnd len="med" w="med" type="none"/>
          </a:ln>
        </p:spPr>
      </p:cxnSp>
      <p:sp>
        <p:nvSpPr>
          <p:cNvPr id="303" name="Google Shape;30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cxnSp>
        <p:nvCxnSpPr>
          <p:cNvPr id="304" name="Google Shape;304;p21"/>
          <p:cNvCxnSpPr/>
          <p:nvPr/>
        </p:nvCxnSpPr>
        <p:spPr>
          <a:xfrm rot="10800000">
            <a:off x="1963850" y="2524075"/>
            <a:ext cx="0" cy="2465100"/>
          </a:xfrm>
          <a:prstGeom prst="straightConnector1">
            <a:avLst/>
          </a:prstGeom>
          <a:noFill/>
          <a:ln cap="flat" cmpd="sng" w="9525">
            <a:solidFill>
              <a:srgbClr val="D0CECE"/>
            </a:solidFill>
            <a:prstDash val="solid"/>
            <a:round/>
            <a:headEnd len="med" w="med" type="none"/>
            <a:tailEnd len="med" w="med" type="none"/>
          </a:ln>
        </p:spPr>
      </p:cxnSp>
      <p:pic>
        <p:nvPicPr>
          <p:cNvPr id="305" name="Google Shape;305;p21"/>
          <p:cNvPicPr preferRelativeResize="0"/>
          <p:nvPr/>
        </p:nvPicPr>
        <p:blipFill>
          <a:blip r:embed="rId3">
            <a:alphaModFix/>
          </a:blip>
          <a:stretch>
            <a:fillRect/>
          </a:stretch>
        </p:blipFill>
        <p:spPr>
          <a:xfrm>
            <a:off x="7032197" y="2"/>
            <a:ext cx="1345050" cy="4803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2"/>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BtoBマーケティングを成功させるポイント</a:t>
            </a:r>
            <a:endParaRPr>
              <a:latin typeface="M PLUS 1p"/>
              <a:ea typeface="M PLUS 1p"/>
              <a:cs typeface="M PLUS 1p"/>
              <a:sym typeface="M PLUS 1p"/>
            </a:endParaRPr>
          </a:p>
        </p:txBody>
      </p:sp>
      <p:sp>
        <p:nvSpPr>
          <p:cNvPr id="311" name="Google Shape;31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312" name="Google Shape;312;p22"/>
          <p:cNvSpPr txBox="1"/>
          <p:nvPr/>
        </p:nvSpPr>
        <p:spPr>
          <a:xfrm>
            <a:off x="517350" y="838072"/>
            <a:ext cx="8109300" cy="681600"/>
          </a:xfrm>
          <a:prstGeom prst="rect">
            <a:avLst/>
          </a:prstGeom>
          <a:noFill/>
          <a:ln>
            <a:noFill/>
          </a:ln>
        </p:spPr>
        <p:txBody>
          <a:bodyPr anchorCtr="0" anchor="ctr" bIns="81650" lIns="81650" spcFirstLastPara="1" rIns="81650" wrap="square" tIns="81650">
            <a:noAutofit/>
          </a:bodyPr>
          <a:lstStyle/>
          <a:p>
            <a:pPr indent="0" lvl="0" marL="0" rtl="0" algn="ctr">
              <a:spcBef>
                <a:spcPts val="0"/>
              </a:spcBef>
              <a:spcAft>
                <a:spcPts val="0"/>
              </a:spcAft>
              <a:buClr>
                <a:srgbClr val="000000"/>
              </a:buClr>
              <a:buSzPts val="1100"/>
              <a:buFont typeface="Arial"/>
              <a:buNone/>
            </a:pPr>
            <a:r>
              <a:rPr lang="ja" sz="2300">
                <a:solidFill>
                  <a:srgbClr val="1B224C"/>
                </a:solidFill>
                <a:latin typeface="M PLUS 1p ExtraBold"/>
                <a:ea typeface="M PLUS 1p ExtraBold"/>
                <a:cs typeface="M PLUS 1p ExtraBold"/>
                <a:sym typeface="M PLUS 1p ExtraBold"/>
              </a:rPr>
              <a:t>とにかく早くPDCAを回して最適化すること</a:t>
            </a:r>
            <a:endParaRPr>
              <a:solidFill>
                <a:srgbClr val="1B224C"/>
              </a:solidFill>
              <a:latin typeface="M PLUS 1p ExtraBold"/>
              <a:ea typeface="M PLUS 1p ExtraBold"/>
              <a:cs typeface="M PLUS 1p ExtraBold"/>
              <a:sym typeface="M PLUS 1p ExtraBold"/>
            </a:endParaRPr>
          </a:p>
        </p:txBody>
      </p:sp>
      <p:pic>
        <p:nvPicPr>
          <p:cNvPr id="313" name="Google Shape;313;p22"/>
          <p:cNvPicPr preferRelativeResize="0"/>
          <p:nvPr/>
        </p:nvPicPr>
        <p:blipFill>
          <a:blip r:embed="rId3">
            <a:alphaModFix/>
          </a:blip>
          <a:stretch>
            <a:fillRect/>
          </a:stretch>
        </p:blipFill>
        <p:spPr>
          <a:xfrm>
            <a:off x="1034100" y="1411925"/>
            <a:ext cx="6834024" cy="2729975"/>
          </a:xfrm>
          <a:prstGeom prst="rect">
            <a:avLst/>
          </a:prstGeom>
          <a:noFill/>
          <a:ln>
            <a:noFill/>
          </a:ln>
        </p:spPr>
      </p:pic>
      <p:sp>
        <p:nvSpPr>
          <p:cNvPr id="314" name="Google Shape;314;p22"/>
          <p:cNvSpPr txBox="1"/>
          <p:nvPr/>
        </p:nvSpPr>
        <p:spPr>
          <a:xfrm>
            <a:off x="513550" y="4157575"/>
            <a:ext cx="8088300" cy="76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500">
                <a:solidFill>
                  <a:srgbClr val="1B224C"/>
                </a:solidFill>
                <a:latin typeface="M PLUS 1p"/>
                <a:ea typeface="M PLUS 1p"/>
                <a:cs typeface="M PLUS 1p"/>
                <a:sym typeface="M PLUS 1p"/>
              </a:rPr>
              <a:t>70%の完成度でも、世の中に出して、ユーザーの反応を見て、改善する </a:t>
            </a:r>
            <a:endParaRPr sz="1500">
              <a:solidFill>
                <a:srgbClr val="1B224C"/>
              </a:solidFill>
              <a:latin typeface="M PLUS 1p"/>
              <a:ea typeface="M PLUS 1p"/>
              <a:cs typeface="M PLUS 1p"/>
              <a:sym typeface="M PLUS 1p"/>
            </a:endParaRPr>
          </a:p>
          <a:p>
            <a:pPr indent="0" lvl="0" marL="0" rtl="0" algn="ctr">
              <a:lnSpc>
                <a:spcPct val="115000"/>
              </a:lnSpc>
              <a:spcBef>
                <a:spcPts val="0"/>
              </a:spcBef>
              <a:spcAft>
                <a:spcPts val="0"/>
              </a:spcAft>
              <a:buNone/>
            </a:pPr>
            <a:r>
              <a:rPr lang="ja" sz="1500">
                <a:solidFill>
                  <a:srgbClr val="1B224C"/>
                </a:solidFill>
                <a:latin typeface="M PLUS 1p"/>
                <a:ea typeface="M PLUS 1p"/>
                <a:cs typeface="M PLUS 1p"/>
                <a:sym typeface="M PLUS 1p"/>
              </a:rPr>
              <a:t>この行動こそが、問い合わせを増やす唯一の方法</a:t>
            </a:r>
            <a:endParaRPr sz="1500">
              <a:solidFill>
                <a:srgbClr val="1B224C"/>
              </a:solidFill>
              <a:latin typeface="M PLUS 1p"/>
              <a:ea typeface="M PLUS 1p"/>
              <a:cs typeface="M PLUS 1p"/>
              <a:sym typeface="M PLUS 1p"/>
            </a:endParaRPr>
          </a:p>
        </p:txBody>
      </p:sp>
      <p:pic>
        <p:nvPicPr>
          <p:cNvPr id="315" name="Google Shape;315;p22"/>
          <p:cNvPicPr preferRelativeResize="0"/>
          <p:nvPr/>
        </p:nvPicPr>
        <p:blipFill>
          <a:blip r:embed="rId4">
            <a:alphaModFix/>
          </a:blip>
          <a:stretch>
            <a:fillRect/>
          </a:stretch>
        </p:blipFill>
        <p:spPr>
          <a:xfrm>
            <a:off x="7699547" y="109127"/>
            <a:ext cx="1345050" cy="4803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graphicFrame>
        <p:nvGraphicFramePr>
          <p:cNvPr id="320" name="Google Shape;320;p23"/>
          <p:cNvGraphicFramePr/>
          <p:nvPr/>
        </p:nvGraphicFramePr>
        <p:xfrm>
          <a:off x="311688" y="874750"/>
          <a:ext cx="3000000" cy="3000000"/>
        </p:xfrm>
        <a:graphic>
          <a:graphicData uri="http://schemas.openxmlformats.org/drawingml/2006/table">
            <a:tbl>
              <a:tblPr>
                <a:noFill/>
                <a:tableStyleId>{FD071C18-03BC-46FC-AA01-2F0F7DC456C1}</a:tableStyleId>
              </a:tblPr>
              <a:tblGrid>
                <a:gridCol w="1450425"/>
                <a:gridCol w="2339925"/>
                <a:gridCol w="2328250"/>
                <a:gridCol w="2334075"/>
              </a:tblGrid>
              <a:tr h="421675">
                <a:tc>
                  <a:txBody>
                    <a:bodyPr/>
                    <a:lstStyle/>
                    <a:p>
                      <a:pPr indent="0" lvl="0" marL="0" rtl="0" algn="l">
                        <a:spcBef>
                          <a:spcPts val="0"/>
                        </a:spcBef>
                        <a:spcAft>
                          <a:spcPts val="0"/>
                        </a:spcAft>
                        <a:buNone/>
                      </a:pPr>
                      <a:r>
                        <a:t/>
                      </a:r>
                      <a:endParaRPr sz="1100">
                        <a:solidFill>
                          <a:srgbClr val="FFFFFF"/>
                        </a:solidFill>
                        <a:latin typeface="M PLUS 1p"/>
                        <a:ea typeface="M PLUS 1p"/>
                        <a:cs typeface="M PLUS 1p"/>
                        <a:sym typeface="M PLUS 1p"/>
                      </a:endParaRPr>
                    </a:p>
                  </a:txBody>
                  <a:tcPr marT="91425" marB="91425" marR="91425" marL="91425">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lang="ja">
                          <a:solidFill>
                            <a:srgbClr val="FFFFFF"/>
                          </a:solidFill>
                          <a:latin typeface="M PLUS 1p ExtraBold"/>
                          <a:ea typeface="M PLUS 1p ExtraBold"/>
                          <a:cs typeface="M PLUS 1p ExtraBold"/>
                          <a:sym typeface="M PLUS 1p ExtraBold"/>
                        </a:rPr>
                        <a:t>コーポレートサイト</a:t>
                      </a:r>
                      <a:endParaRPr>
                        <a:solidFill>
                          <a:srgbClr val="FFFFFF"/>
                        </a:solidFill>
                        <a:latin typeface="M PLUS 1p ExtraBold"/>
                        <a:ea typeface="M PLUS 1p ExtraBold"/>
                        <a:cs typeface="M PLUS 1p ExtraBold"/>
                        <a:sym typeface="M PLUS 1p ExtraBold"/>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lang="ja">
                          <a:solidFill>
                            <a:srgbClr val="FFFFFF"/>
                          </a:solidFill>
                          <a:latin typeface="M PLUS 1p ExtraBold"/>
                          <a:ea typeface="M PLUS 1p ExtraBold"/>
                          <a:cs typeface="M PLUS 1p ExtraBold"/>
                          <a:sym typeface="M PLUS 1p ExtraBold"/>
                        </a:rPr>
                        <a:t>サービスサイト (LP)</a:t>
                      </a:r>
                      <a:endParaRPr>
                        <a:solidFill>
                          <a:srgbClr val="FFFFFF"/>
                        </a:solidFill>
                        <a:latin typeface="M PLUS 1p ExtraBold"/>
                        <a:ea typeface="M PLUS 1p ExtraBold"/>
                        <a:cs typeface="M PLUS 1p ExtraBold"/>
                        <a:sym typeface="M PLUS 1p ExtraBold"/>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lang="ja">
                          <a:solidFill>
                            <a:srgbClr val="FFFFFF"/>
                          </a:solidFill>
                          <a:latin typeface="M PLUS 1p ExtraBold"/>
                          <a:ea typeface="M PLUS 1p ExtraBold"/>
                          <a:cs typeface="M PLUS 1p ExtraBold"/>
                          <a:sym typeface="M PLUS 1p ExtraBold"/>
                        </a:rPr>
                        <a:t>オウンドメディア</a:t>
                      </a:r>
                      <a:endParaRPr>
                        <a:solidFill>
                          <a:srgbClr val="FFFFFF"/>
                        </a:solidFill>
                        <a:latin typeface="M PLUS 1p ExtraBold"/>
                        <a:ea typeface="M PLUS 1p ExtraBold"/>
                        <a:cs typeface="M PLUS 1p ExtraBold"/>
                        <a:sym typeface="M PLUS 1p ExtraBold"/>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2C3853"/>
                    </a:solidFill>
                  </a:tcPr>
                </a:tc>
              </a:tr>
              <a:tr h="360025">
                <a:tc>
                  <a:txBody>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管轄</a:t>
                      </a:r>
                      <a:endParaRPr b="1" sz="1100">
                        <a:solidFill>
                          <a:srgbClr val="FFFFFF"/>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b="1" lang="ja" sz="1200">
                          <a:solidFill>
                            <a:srgbClr val="434343"/>
                          </a:solidFill>
                          <a:latin typeface="M PLUS 1p"/>
                          <a:ea typeface="M PLUS 1p"/>
                          <a:cs typeface="M PLUS 1p"/>
                          <a:sym typeface="M PLUS 1p"/>
                        </a:rPr>
                        <a:t>広報</a:t>
                      </a:r>
                      <a:endParaRPr b="1" sz="1200">
                        <a:solidFill>
                          <a:srgbClr val="434343"/>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ja" sz="1200">
                          <a:solidFill>
                            <a:srgbClr val="434343"/>
                          </a:solidFill>
                          <a:latin typeface="M PLUS 1p"/>
                          <a:ea typeface="M PLUS 1p"/>
                          <a:cs typeface="M PLUS 1p"/>
                          <a:sym typeface="M PLUS 1p"/>
                        </a:rPr>
                        <a:t>マーケ・営業</a:t>
                      </a:r>
                      <a:endParaRPr b="1" sz="12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ja" sz="1200">
                          <a:solidFill>
                            <a:srgbClr val="434343"/>
                          </a:solidFill>
                          <a:latin typeface="M PLUS 1p"/>
                          <a:ea typeface="M PLUS 1p"/>
                          <a:cs typeface="M PLUS 1p"/>
                          <a:sym typeface="M PLUS 1p"/>
                        </a:rPr>
                        <a:t>マーケ</a:t>
                      </a:r>
                      <a:endParaRPr b="1" sz="12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3F3F3"/>
                    </a:solidFill>
                  </a:tcPr>
                </a:tc>
              </a:tr>
              <a:tr h="816800">
                <a:tc>
                  <a:txBody>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制作目的</a:t>
                      </a:r>
                      <a:endParaRPr b="1" sz="1100">
                        <a:solidFill>
                          <a:srgbClr val="FFFFFF"/>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a:t>
                      </a:r>
                      <a:r>
                        <a:rPr b="1" lang="ja" sz="1000" u="sng">
                          <a:solidFill>
                            <a:srgbClr val="434343"/>
                          </a:solidFill>
                          <a:latin typeface="M PLUS 1p"/>
                          <a:ea typeface="M PLUS 1p"/>
                          <a:cs typeface="M PLUS 1p"/>
                          <a:sym typeface="M PLUS 1p"/>
                        </a:rPr>
                        <a:t>会社情報の公開/発信</a:t>
                      </a:r>
                      <a:endParaRPr b="1" sz="1000" u="sng">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・採用強化</a:t>
                      </a:r>
                      <a:endParaRPr sz="1000">
                        <a:solidFill>
                          <a:srgbClr val="434343"/>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・見込み顧客の育成</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・営業接点の獲得</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・上位互換販売促進</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a:t>
                      </a:r>
                      <a:r>
                        <a:rPr b="1" lang="ja" sz="1000" u="sng">
                          <a:solidFill>
                            <a:srgbClr val="434343"/>
                          </a:solidFill>
                          <a:latin typeface="M PLUS 1p"/>
                          <a:ea typeface="M PLUS 1p"/>
                          <a:cs typeface="M PLUS 1p"/>
                          <a:sym typeface="M PLUS 1p"/>
                        </a:rPr>
                        <a:t>問い合わせ獲得</a:t>
                      </a:r>
                      <a:endParaRPr b="1" sz="1000" u="sng">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・ブランディング</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・特定業界における</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　認知度向上、地位向上</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・潜在リードの獲得</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r>
              <a:tr h="655575">
                <a:tc>
                  <a:txBody>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ターゲット</a:t>
                      </a:r>
                      <a:endParaRPr b="1" sz="1100">
                        <a:solidFill>
                          <a:srgbClr val="FFFFFF"/>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・株主</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・ステークホルダー</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・パートナー企業</a:t>
                      </a:r>
                      <a:endParaRPr sz="1000">
                        <a:solidFill>
                          <a:srgbClr val="434343"/>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・新規顧客（見込み顧客）</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・既存顧客</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・新規顧客（見込み顧客）</a:t>
                      </a:r>
                      <a:br>
                        <a:rPr lang="ja" sz="1000">
                          <a:solidFill>
                            <a:srgbClr val="434343"/>
                          </a:solidFill>
                          <a:latin typeface="M PLUS 1p"/>
                          <a:ea typeface="M PLUS 1p"/>
                          <a:cs typeface="M PLUS 1p"/>
                          <a:sym typeface="M PLUS 1p"/>
                        </a:rPr>
                      </a:br>
                      <a:r>
                        <a:rPr lang="ja" sz="1000">
                          <a:solidFill>
                            <a:srgbClr val="434343"/>
                          </a:solidFill>
                          <a:latin typeface="M PLUS 1p"/>
                          <a:ea typeface="M PLUS 1p"/>
                          <a:cs typeface="M PLUS 1p"/>
                          <a:sym typeface="M PLUS 1p"/>
                        </a:rPr>
                        <a:t>・既存顧客</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r>
              <a:tr h="536750">
                <a:tc>
                  <a:txBody>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閲覧の目的</a:t>
                      </a:r>
                      <a:endParaRPr b="1" sz="1100">
                        <a:solidFill>
                          <a:srgbClr val="FFFFFF"/>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・株価動向の把握（予測）</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・求人応募、営業</a:t>
                      </a:r>
                      <a:endParaRPr sz="1000">
                        <a:solidFill>
                          <a:srgbClr val="434343"/>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・サービス詳細を知りたい</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・他社との違いを知りたい</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特定の分野について網羅的に知りたい</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r>
              <a:tr h="655575">
                <a:tc>
                  <a:txBody>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メインコンテンツ</a:t>
                      </a:r>
                      <a:endParaRPr b="1" sz="1100">
                        <a:solidFill>
                          <a:srgbClr val="FFFFFF"/>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・経営理念</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・業績内容</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・リリース内容</a:t>
                      </a:r>
                      <a:endParaRPr sz="1000">
                        <a:solidFill>
                          <a:srgbClr val="434343"/>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・サービス詳細</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・導入事例</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・料金プラン　など</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・ノウハウ</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・インタビュー</a:t>
                      </a:r>
                      <a:endParaRPr sz="1000">
                        <a:solidFill>
                          <a:srgbClr val="434343"/>
                        </a:solidFill>
                        <a:latin typeface="M PLUS 1p"/>
                        <a:ea typeface="M PLUS 1p"/>
                        <a:cs typeface="M PLUS 1p"/>
                        <a:sym typeface="M PLUS 1p"/>
                      </a:endParaRPr>
                    </a:p>
                    <a:p>
                      <a:pPr indent="0" lvl="0" marL="0" rtl="0" algn="l">
                        <a:spcBef>
                          <a:spcPts val="0"/>
                        </a:spcBef>
                        <a:spcAft>
                          <a:spcPts val="0"/>
                        </a:spcAft>
                        <a:buNone/>
                      </a:pPr>
                      <a:r>
                        <a:rPr lang="ja" sz="1000">
                          <a:solidFill>
                            <a:srgbClr val="434343"/>
                          </a:solidFill>
                          <a:latin typeface="M PLUS 1p"/>
                          <a:ea typeface="M PLUS 1p"/>
                          <a:cs typeface="M PLUS 1p"/>
                          <a:sym typeface="M PLUS 1p"/>
                        </a:rPr>
                        <a:t>・最近のトレンド　など</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r>
              <a:tr h="342100">
                <a:tc>
                  <a:txBody>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例えるなら</a:t>
                      </a:r>
                      <a:endParaRPr b="1" sz="1100">
                        <a:solidFill>
                          <a:srgbClr val="FFFFFF"/>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・総合案内所</a:t>
                      </a:r>
                      <a:endParaRPr sz="1000">
                        <a:solidFill>
                          <a:srgbClr val="434343"/>
                        </a:solidFill>
                        <a:latin typeface="M PLUS 1p"/>
                        <a:ea typeface="M PLUS 1p"/>
                        <a:cs typeface="M PLUS 1p"/>
                        <a:sym typeface="M PLUS 1p"/>
                      </a:endParaRPr>
                    </a:p>
                  </a:txBody>
                  <a:tcPr marT="91425" marB="91425" marR="91425" marL="91425" anchor="ctr">
                    <a:lnL cap="flat" cmpd="sng" w="9525">
                      <a:solidFill>
                        <a:srgbClr val="EEEEEE"/>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・営業担当者</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1000">
                          <a:solidFill>
                            <a:srgbClr val="434343"/>
                          </a:solidFill>
                          <a:latin typeface="M PLUS 1p"/>
                          <a:ea typeface="M PLUS 1p"/>
                          <a:cs typeface="M PLUS 1p"/>
                          <a:sym typeface="M PLUS 1p"/>
                        </a:rPr>
                        <a:t>・ファンづくりの場</a:t>
                      </a:r>
                      <a:endParaRPr sz="1000">
                        <a:solidFill>
                          <a:srgbClr val="434343"/>
                        </a:solidFill>
                        <a:latin typeface="M PLUS 1p"/>
                        <a:ea typeface="M PLUS 1p"/>
                        <a:cs typeface="M PLUS 1p"/>
                        <a:sym typeface="M PLUS 1p"/>
                      </a:endParaRPr>
                    </a:p>
                  </a:txBody>
                  <a:tcPr marT="91425" marB="91425" marR="91425" marL="91425" anchor="ctr">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FFFFFF"/>
                    </a:solidFill>
                  </a:tcPr>
                </a:tc>
              </a:tr>
            </a:tbl>
          </a:graphicData>
        </a:graphic>
      </p:graphicFrame>
      <p:sp>
        <p:nvSpPr>
          <p:cNvPr id="321" name="Google Shape;321;p2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a:latin typeface="M PLUS 1p"/>
                <a:ea typeface="M PLUS 1p"/>
                <a:cs typeface="M PLUS 1p"/>
                <a:sym typeface="M PLUS 1p"/>
              </a:rPr>
              <a:t>目的によってサイトタイプを選ぶ</a:t>
            </a:r>
            <a:endParaRPr>
              <a:latin typeface="M PLUS 1p"/>
              <a:ea typeface="M PLUS 1p"/>
              <a:cs typeface="M PLUS 1p"/>
              <a:sym typeface="M PLUS 1p"/>
            </a:endParaRPr>
          </a:p>
        </p:txBody>
      </p:sp>
      <p:sp>
        <p:nvSpPr>
          <p:cNvPr id="322" name="Google Shape;32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323" name="Google Shape;323;p23"/>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324" name="Google Shape;32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cxnSp>
        <p:nvCxnSpPr>
          <p:cNvPr id="325" name="Google Shape;325;p23"/>
          <p:cNvCxnSpPr/>
          <p:nvPr/>
        </p:nvCxnSpPr>
        <p:spPr>
          <a:xfrm>
            <a:off x="337450" y="854250"/>
            <a:ext cx="1429800" cy="413700"/>
          </a:xfrm>
          <a:prstGeom prst="straightConnector1">
            <a:avLst/>
          </a:prstGeom>
          <a:noFill/>
          <a:ln cap="flat" cmpd="sng" w="9525">
            <a:solidFill>
              <a:srgbClr val="EEEEEE"/>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cxnSp>
        <p:nvCxnSpPr>
          <p:cNvPr id="330" name="Google Shape;330;p24"/>
          <p:cNvCxnSpPr/>
          <p:nvPr/>
        </p:nvCxnSpPr>
        <p:spPr>
          <a:xfrm>
            <a:off x="3797263" y="2676525"/>
            <a:ext cx="850800" cy="0"/>
          </a:xfrm>
          <a:prstGeom prst="straightConnector1">
            <a:avLst/>
          </a:prstGeom>
          <a:noFill/>
          <a:ln cap="flat" cmpd="sng" w="9525">
            <a:solidFill>
              <a:schemeClr val="dk2"/>
            </a:solidFill>
            <a:prstDash val="solid"/>
            <a:round/>
            <a:headEnd len="med" w="med" type="none"/>
            <a:tailEnd len="med" w="med" type="none"/>
          </a:ln>
        </p:spPr>
      </p:cxnSp>
      <p:cxnSp>
        <p:nvCxnSpPr>
          <p:cNvPr id="331" name="Google Shape;331;p24"/>
          <p:cNvCxnSpPr/>
          <p:nvPr/>
        </p:nvCxnSpPr>
        <p:spPr>
          <a:xfrm>
            <a:off x="3797263" y="2981325"/>
            <a:ext cx="850800" cy="0"/>
          </a:xfrm>
          <a:prstGeom prst="straightConnector1">
            <a:avLst/>
          </a:prstGeom>
          <a:noFill/>
          <a:ln cap="flat" cmpd="sng" w="9525">
            <a:solidFill>
              <a:schemeClr val="dk2"/>
            </a:solidFill>
            <a:prstDash val="solid"/>
            <a:round/>
            <a:headEnd len="med" w="med" type="none"/>
            <a:tailEnd len="med" w="med" type="none"/>
          </a:ln>
        </p:spPr>
      </p:cxnSp>
      <p:cxnSp>
        <p:nvCxnSpPr>
          <p:cNvPr id="332" name="Google Shape;332;p24"/>
          <p:cNvCxnSpPr/>
          <p:nvPr/>
        </p:nvCxnSpPr>
        <p:spPr>
          <a:xfrm>
            <a:off x="3797263" y="3362325"/>
            <a:ext cx="850800" cy="0"/>
          </a:xfrm>
          <a:prstGeom prst="straightConnector1">
            <a:avLst/>
          </a:prstGeom>
          <a:noFill/>
          <a:ln cap="flat" cmpd="sng" w="9525">
            <a:solidFill>
              <a:schemeClr val="dk2"/>
            </a:solidFill>
            <a:prstDash val="solid"/>
            <a:round/>
            <a:headEnd len="med" w="med" type="none"/>
            <a:tailEnd len="med" w="med" type="none"/>
          </a:ln>
        </p:spPr>
      </p:cxnSp>
      <p:cxnSp>
        <p:nvCxnSpPr>
          <p:cNvPr id="333" name="Google Shape;333;p24"/>
          <p:cNvCxnSpPr/>
          <p:nvPr/>
        </p:nvCxnSpPr>
        <p:spPr>
          <a:xfrm>
            <a:off x="3797263" y="4048125"/>
            <a:ext cx="850800" cy="0"/>
          </a:xfrm>
          <a:prstGeom prst="straightConnector1">
            <a:avLst/>
          </a:prstGeom>
          <a:noFill/>
          <a:ln cap="flat" cmpd="sng" w="9525">
            <a:solidFill>
              <a:schemeClr val="dk2"/>
            </a:solidFill>
            <a:prstDash val="solid"/>
            <a:round/>
            <a:headEnd len="med" w="med" type="none"/>
            <a:tailEnd len="med" w="med" type="none"/>
          </a:ln>
        </p:spPr>
      </p:cxnSp>
      <p:cxnSp>
        <p:nvCxnSpPr>
          <p:cNvPr id="334" name="Google Shape;334;p24"/>
          <p:cNvCxnSpPr>
            <a:endCxn id="335" idx="1"/>
          </p:cNvCxnSpPr>
          <p:nvPr/>
        </p:nvCxnSpPr>
        <p:spPr>
          <a:xfrm flipH="1" rot="10800000">
            <a:off x="2581606" y="3642711"/>
            <a:ext cx="1292700" cy="3600"/>
          </a:xfrm>
          <a:prstGeom prst="bentConnector3">
            <a:avLst>
              <a:gd fmla="val 50000" name="adj1"/>
            </a:avLst>
          </a:prstGeom>
          <a:noFill/>
          <a:ln cap="flat" cmpd="sng" w="9525">
            <a:solidFill>
              <a:srgbClr val="999999"/>
            </a:solidFill>
            <a:prstDash val="solid"/>
            <a:round/>
            <a:headEnd len="med" w="med" type="none"/>
            <a:tailEnd len="med" w="med" type="none"/>
          </a:ln>
        </p:spPr>
      </p:cxnSp>
      <p:sp>
        <p:nvSpPr>
          <p:cNvPr id="336" name="Google Shape;336;p24"/>
          <p:cNvSpPr/>
          <p:nvPr/>
        </p:nvSpPr>
        <p:spPr>
          <a:xfrm>
            <a:off x="210875" y="2151000"/>
            <a:ext cx="1227300" cy="2400900"/>
          </a:xfrm>
          <a:prstGeom prst="roundRect">
            <a:avLst>
              <a:gd fmla="val 1853"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rgbClr val="5B95F9"/>
              </a:solidFill>
            </a:endParaRPr>
          </a:p>
        </p:txBody>
      </p:sp>
      <p:sp>
        <p:nvSpPr>
          <p:cNvPr id="337" name="Google Shape;337;p24"/>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BtoBマーケティングフレームワーク</a:t>
            </a:r>
            <a:endParaRPr>
              <a:latin typeface="M PLUS 1p"/>
              <a:ea typeface="M PLUS 1p"/>
              <a:cs typeface="M PLUS 1p"/>
              <a:sym typeface="M PLUS 1p"/>
            </a:endParaRPr>
          </a:p>
        </p:txBody>
      </p:sp>
      <p:sp>
        <p:nvSpPr>
          <p:cNvPr id="338" name="Google Shape;338;p24"/>
          <p:cNvSpPr/>
          <p:nvPr/>
        </p:nvSpPr>
        <p:spPr>
          <a:xfrm>
            <a:off x="8277648" y="29891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p:nvPr/>
        </p:nvSpPr>
        <p:spPr>
          <a:xfrm>
            <a:off x="8359848" y="31415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p:nvPr/>
        </p:nvSpPr>
        <p:spPr>
          <a:xfrm>
            <a:off x="8442048" y="31415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4"/>
          <p:cNvSpPr/>
          <p:nvPr/>
        </p:nvSpPr>
        <p:spPr>
          <a:xfrm>
            <a:off x="8524248" y="31415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p:nvPr/>
        </p:nvSpPr>
        <p:spPr>
          <a:xfrm>
            <a:off x="7891000" y="2151541"/>
            <a:ext cx="1039800" cy="9522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600">
              <a:solidFill>
                <a:srgbClr val="5B95F9"/>
              </a:solidFill>
            </a:endParaRPr>
          </a:p>
        </p:txBody>
      </p:sp>
      <p:sp>
        <p:nvSpPr>
          <p:cNvPr id="343" name="Google Shape;343;p24"/>
          <p:cNvSpPr/>
          <p:nvPr/>
        </p:nvSpPr>
        <p:spPr>
          <a:xfrm>
            <a:off x="6605016" y="2153241"/>
            <a:ext cx="1039800" cy="9522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600">
              <a:solidFill>
                <a:srgbClr val="5B95F9"/>
              </a:solidFill>
            </a:endParaRPr>
          </a:p>
        </p:txBody>
      </p:sp>
      <p:sp>
        <p:nvSpPr>
          <p:cNvPr id="344" name="Google Shape;344;p24"/>
          <p:cNvSpPr/>
          <p:nvPr/>
        </p:nvSpPr>
        <p:spPr>
          <a:xfrm>
            <a:off x="5319057" y="2151541"/>
            <a:ext cx="1039800" cy="9522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600">
              <a:solidFill>
                <a:srgbClr val="5B95F9"/>
              </a:solidFill>
            </a:endParaRPr>
          </a:p>
        </p:txBody>
      </p:sp>
      <p:sp>
        <p:nvSpPr>
          <p:cNvPr id="345" name="Google Shape;345;p24"/>
          <p:cNvSpPr/>
          <p:nvPr/>
        </p:nvSpPr>
        <p:spPr>
          <a:xfrm>
            <a:off x="238300" y="1584175"/>
            <a:ext cx="1164900" cy="446400"/>
          </a:xfrm>
          <a:prstGeom prst="homePlate">
            <a:avLst>
              <a:gd fmla="val 0" name="adj"/>
            </a:avLst>
          </a:prstGeom>
          <a:noFill/>
          <a:ln cap="flat" cmpd="sng" w="19050">
            <a:solidFill>
              <a:srgbClr val="D0CE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solidFill>
                  <a:srgbClr val="073763"/>
                </a:solidFill>
                <a:latin typeface="M PLUS 1p Medium"/>
                <a:ea typeface="M PLUS 1p Medium"/>
                <a:cs typeface="M PLUS 1p Medium"/>
                <a:sym typeface="M PLUS 1p Medium"/>
              </a:rPr>
              <a:t>戦略設計</a:t>
            </a:r>
            <a:endParaRPr sz="1000">
              <a:solidFill>
                <a:srgbClr val="073763"/>
              </a:solidFill>
              <a:latin typeface="M PLUS 1p Medium"/>
              <a:ea typeface="M PLUS 1p Medium"/>
              <a:cs typeface="M PLUS 1p Medium"/>
              <a:sym typeface="M PLUS 1p Medium"/>
            </a:endParaRPr>
          </a:p>
        </p:txBody>
      </p:sp>
      <p:sp>
        <p:nvSpPr>
          <p:cNvPr id="346" name="Google Shape;346;p24"/>
          <p:cNvSpPr/>
          <p:nvPr/>
        </p:nvSpPr>
        <p:spPr>
          <a:xfrm>
            <a:off x="3825175" y="1584175"/>
            <a:ext cx="1209900" cy="446400"/>
          </a:xfrm>
          <a:prstGeom prst="homePlate">
            <a:avLst>
              <a:gd fmla="val 0" name="adj"/>
            </a:avLst>
          </a:prstGeom>
          <a:noFill/>
          <a:ln cap="flat" cmpd="sng" w="19050">
            <a:solidFill>
              <a:srgbClr val="D0CE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ja" sz="1000">
                <a:solidFill>
                  <a:srgbClr val="073763"/>
                </a:solidFill>
                <a:latin typeface="M PLUS 1p Medium"/>
                <a:ea typeface="M PLUS 1p Medium"/>
                <a:cs typeface="M PLUS 1p Medium"/>
                <a:sym typeface="M PLUS 1p Medium"/>
              </a:rPr>
              <a:t>  　集客チャネル</a:t>
            </a:r>
            <a:endParaRPr sz="1000">
              <a:solidFill>
                <a:srgbClr val="073763"/>
              </a:solidFill>
              <a:latin typeface="M PLUS 1p Medium"/>
              <a:ea typeface="M PLUS 1p Medium"/>
              <a:cs typeface="M PLUS 1p Medium"/>
              <a:sym typeface="M PLUS 1p Medium"/>
            </a:endParaRPr>
          </a:p>
        </p:txBody>
      </p:sp>
      <p:sp>
        <p:nvSpPr>
          <p:cNvPr id="347" name="Google Shape;347;p24"/>
          <p:cNvSpPr/>
          <p:nvPr/>
        </p:nvSpPr>
        <p:spPr>
          <a:xfrm>
            <a:off x="1522675" y="1584175"/>
            <a:ext cx="2162400" cy="446400"/>
          </a:xfrm>
          <a:prstGeom prst="homePlate">
            <a:avLst>
              <a:gd fmla="val 0" name="adj"/>
            </a:avLst>
          </a:prstGeom>
          <a:noFill/>
          <a:ln cap="flat" cmpd="sng" w="19050">
            <a:solidFill>
              <a:srgbClr val="D0CE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solidFill>
                  <a:srgbClr val="073763"/>
                </a:solidFill>
                <a:latin typeface="M PLUS 1p Medium"/>
                <a:ea typeface="M PLUS 1p Medium"/>
                <a:cs typeface="M PLUS 1p Medium"/>
                <a:sym typeface="M PLUS 1p Medium"/>
              </a:rPr>
              <a:t>Webサイト</a:t>
            </a:r>
            <a:endParaRPr sz="1000">
              <a:solidFill>
                <a:srgbClr val="073763"/>
              </a:solidFill>
              <a:latin typeface="M PLUS 1p Medium"/>
              <a:ea typeface="M PLUS 1p Medium"/>
              <a:cs typeface="M PLUS 1p Medium"/>
              <a:sym typeface="M PLUS 1p Medium"/>
            </a:endParaRPr>
          </a:p>
        </p:txBody>
      </p:sp>
      <p:sp>
        <p:nvSpPr>
          <p:cNvPr id="348" name="Google Shape;348;p24"/>
          <p:cNvSpPr/>
          <p:nvPr/>
        </p:nvSpPr>
        <p:spPr>
          <a:xfrm>
            <a:off x="5210625" y="1584175"/>
            <a:ext cx="1206600" cy="446400"/>
          </a:xfrm>
          <a:prstGeom prst="homePlate">
            <a:avLst>
              <a:gd fmla="val 0" name="adj"/>
            </a:avLst>
          </a:prstGeom>
          <a:noFill/>
          <a:ln cap="flat" cmpd="sng" w="19050">
            <a:solidFill>
              <a:srgbClr val="D0CE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ja" sz="1000">
                <a:solidFill>
                  <a:srgbClr val="073763"/>
                </a:solidFill>
                <a:latin typeface="M PLUS 1p Medium"/>
                <a:ea typeface="M PLUS 1p Medium"/>
                <a:cs typeface="M PLUS 1p Medium"/>
                <a:sym typeface="M PLUS 1p Medium"/>
              </a:rPr>
              <a:t>  見込み客育成</a:t>
            </a:r>
            <a:endParaRPr sz="1000">
              <a:solidFill>
                <a:srgbClr val="073763"/>
              </a:solidFill>
              <a:latin typeface="M PLUS 1p Medium"/>
              <a:ea typeface="M PLUS 1p Medium"/>
              <a:cs typeface="M PLUS 1p Medium"/>
              <a:sym typeface="M PLUS 1p Medium"/>
            </a:endParaRPr>
          </a:p>
        </p:txBody>
      </p:sp>
      <p:sp>
        <p:nvSpPr>
          <p:cNvPr id="349" name="Google Shape;349;p24"/>
          <p:cNvSpPr/>
          <p:nvPr/>
        </p:nvSpPr>
        <p:spPr>
          <a:xfrm>
            <a:off x="6542463" y="1584175"/>
            <a:ext cx="1164900" cy="446400"/>
          </a:xfrm>
          <a:prstGeom prst="homePlate">
            <a:avLst>
              <a:gd fmla="val 0" name="adj"/>
            </a:avLst>
          </a:prstGeom>
          <a:noFill/>
          <a:ln cap="flat" cmpd="sng" w="19050">
            <a:solidFill>
              <a:srgbClr val="D0CE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ja" sz="1000">
                <a:solidFill>
                  <a:srgbClr val="073763"/>
                </a:solidFill>
                <a:latin typeface="M PLUS 1p Medium"/>
                <a:ea typeface="M PLUS 1p Medium"/>
                <a:cs typeface="M PLUS 1p Medium"/>
                <a:sym typeface="M PLUS 1p Medium"/>
              </a:rPr>
              <a:t>商談顧客リスト</a:t>
            </a:r>
            <a:endParaRPr sz="1000">
              <a:solidFill>
                <a:srgbClr val="073763"/>
              </a:solidFill>
              <a:latin typeface="M PLUS 1p Medium"/>
              <a:ea typeface="M PLUS 1p Medium"/>
              <a:cs typeface="M PLUS 1p Medium"/>
              <a:sym typeface="M PLUS 1p Medium"/>
            </a:endParaRPr>
          </a:p>
        </p:txBody>
      </p:sp>
      <p:sp>
        <p:nvSpPr>
          <p:cNvPr id="350" name="Google Shape;350;p24"/>
          <p:cNvSpPr/>
          <p:nvPr/>
        </p:nvSpPr>
        <p:spPr>
          <a:xfrm>
            <a:off x="7829425" y="1584175"/>
            <a:ext cx="1164900" cy="446400"/>
          </a:xfrm>
          <a:prstGeom prst="homePlate">
            <a:avLst>
              <a:gd fmla="val 0" name="adj"/>
            </a:avLst>
          </a:prstGeom>
          <a:noFill/>
          <a:ln cap="flat" cmpd="sng" w="19050">
            <a:solidFill>
              <a:srgbClr val="D0CEC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ja" sz="1000">
                <a:solidFill>
                  <a:srgbClr val="073763"/>
                </a:solidFill>
                <a:latin typeface="M PLUS 1p Medium"/>
                <a:ea typeface="M PLUS 1p Medium"/>
                <a:cs typeface="M PLUS 1p Medium"/>
                <a:sym typeface="M PLUS 1p Medium"/>
              </a:rPr>
              <a:t>成約顧客リスト</a:t>
            </a:r>
            <a:endParaRPr sz="1000">
              <a:solidFill>
                <a:srgbClr val="073763"/>
              </a:solidFill>
              <a:latin typeface="M PLUS 1p Medium"/>
              <a:ea typeface="M PLUS 1p Medium"/>
              <a:cs typeface="M PLUS 1p Medium"/>
              <a:sym typeface="M PLUS 1p Medium"/>
            </a:endParaRPr>
          </a:p>
        </p:txBody>
      </p:sp>
      <p:sp>
        <p:nvSpPr>
          <p:cNvPr id="351" name="Google Shape;351;p24"/>
          <p:cNvSpPr/>
          <p:nvPr/>
        </p:nvSpPr>
        <p:spPr>
          <a:xfrm>
            <a:off x="3874306" y="2144202"/>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オーガニック</a:t>
            </a:r>
            <a:endParaRPr b="1" sz="800">
              <a:solidFill>
                <a:srgbClr val="073763"/>
              </a:solidFill>
              <a:latin typeface="M PLUS 1p"/>
              <a:ea typeface="M PLUS 1p"/>
              <a:cs typeface="M PLUS 1p"/>
              <a:sym typeface="M PLUS 1p"/>
            </a:endParaRPr>
          </a:p>
        </p:txBody>
      </p:sp>
      <p:sp>
        <p:nvSpPr>
          <p:cNvPr id="352" name="Google Shape;352;p24"/>
          <p:cNvSpPr/>
          <p:nvPr/>
        </p:nvSpPr>
        <p:spPr>
          <a:xfrm>
            <a:off x="3874306" y="2483129"/>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広告</a:t>
            </a:r>
            <a:endParaRPr b="1" sz="800">
              <a:solidFill>
                <a:srgbClr val="073763"/>
              </a:solidFill>
              <a:latin typeface="M PLUS 1p"/>
              <a:ea typeface="M PLUS 1p"/>
              <a:cs typeface="M PLUS 1p"/>
              <a:sym typeface="M PLUS 1p"/>
            </a:endParaRPr>
          </a:p>
        </p:txBody>
      </p:sp>
      <p:sp>
        <p:nvSpPr>
          <p:cNvPr id="353" name="Google Shape;353;p24"/>
          <p:cNvSpPr/>
          <p:nvPr/>
        </p:nvSpPr>
        <p:spPr>
          <a:xfrm>
            <a:off x="3874306" y="2822056"/>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メール</a:t>
            </a:r>
            <a:endParaRPr b="1" sz="800">
              <a:solidFill>
                <a:srgbClr val="073763"/>
              </a:solidFill>
              <a:latin typeface="M PLUS 1p"/>
              <a:ea typeface="M PLUS 1p"/>
              <a:cs typeface="M PLUS 1p"/>
              <a:sym typeface="M PLUS 1p"/>
            </a:endParaRPr>
          </a:p>
        </p:txBody>
      </p:sp>
      <p:sp>
        <p:nvSpPr>
          <p:cNvPr id="354" name="Google Shape;354;p24"/>
          <p:cNvSpPr/>
          <p:nvPr/>
        </p:nvSpPr>
        <p:spPr>
          <a:xfrm>
            <a:off x="3874306" y="3160983"/>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SNS</a:t>
            </a:r>
            <a:endParaRPr b="1" sz="800">
              <a:solidFill>
                <a:srgbClr val="073763"/>
              </a:solidFill>
              <a:latin typeface="M PLUS 1p"/>
              <a:ea typeface="M PLUS 1p"/>
              <a:cs typeface="M PLUS 1p"/>
              <a:sym typeface="M PLUS 1p"/>
            </a:endParaRPr>
          </a:p>
        </p:txBody>
      </p:sp>
      <p:sp>
        <p:nvSpPr>
          <p:cNvPr id="335" name="Google Shape;335;p24"/>
          <p:cNvSpPr/>
          <p:nvPr/>
        </p:nvSpPr>
        <p:spPr>
          <a:xfrm>
            <a:off x="3874306" y="3499911"/>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リファラル</a:t>
            </a:r>
            <a:endParaRPr b="1" sz="800">
              <a:solidFill>
                <a:srgbClr val="073763"/>
              </a:solidFill>
              <a:latin typeface="M PLUS 1p"/>
              <a:ea typeface="M PLUS 1p"/>
              <a:cs typeface="M PLUS 1p"/>
              <a:sym typeface="M PLUS 1p"/>
            </a:endParaRPr>
          </a:p>
        </p:txBody>
      </p:sp>
      <p:sp>
        <p:nvSpPr>
          <p:cNvPr id="355" name="Google Shape;355;p24"/>
          <p:cNvSpPr/>
          <p:nvPr/>
        </p:nvSpPr>
        <p:spPr>
          <a:xfrm>
            <a:off x="3874306" y="3838838"/>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ダイレクト</a:t>
            </a:r>
            <a:endParaRPr b="1" sz="800">
              <a:solidFill>
                <a:srgbClr val="073763"/>
              </a:solidFill>
              <a:latin typeface="M PLUS 1p"/>
              <a:ea typeface="M PLUS 1p"/>
              <a:cs typeface="M PLUS 1p"/>
              <a:sym typeface="M PLUS 1p"/>
            </a:endParaRPr>
          </a:p>
        </p:txBody>
      </p:sp>
      <p:sp>
        <p:nvSpPr>
          <p:cNvPr id="356" name="Google Shape;356;p24"/>
          <p:cNvSpPr/>
          <p:nvPr/>
        </p:nvSpPr>
        <p:spPr>
          <a:xfrm>
            <a:off x="1521288" y="2151000"/>
            <a:ext cx="1227300" cy="1944600"/>
          </a:xfrm>
          <a:prstGeom prst="roundRect">
            <a:avLst>
              <a:gd fmla="val 1853"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rgbClr val="5B95F9"/>
              </a:solidFill>
            </a:endParaRPr>
          </a:p>
        </p:txBody>
      </p:sp>
      <p:sp>
        <p:nvSpPr>
          <p:cNvPr id="357" name="Google Shape;357;p24"/>
          <p:cNvSpPr txBox="1"/>
          <p:nvPr/>
        </p:nvSpPr>
        <p:spPr>
          <a:xfrm>
            <a:off x="1631375" y="2252618"/>
            <a:ext cx="1004400" cy="285600"/>
          </a:xfrm>
          <a:prstGeom prst="rect">
            <a:avLst/>
          </a:prstGeom>
          <a:solidFill>
            <a:srgbClr val="2C38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BtoB向け</a:t>
            </a:r>
            <a:endParaRPr b="1" sz="900">
              <a:solidFill>
                <a:srgbClr val="FFFFFF"/>
              </a:solidFill>
              <a:latin typeface="M PLUS 1p"/>
              <a:ea typeface="M PLUS 1p"/>
              <a:cs typeface="M PLUS 1p"/>
              <a:sym typeface="M PLUS 1p"/>
            </a:endParaRPr>
          </a:p>
          <a:p>
            <a:pPr indent="0" lvl="0" marL="0" rtl="0" algn="ctr">
              <a:spcBef>
                <a:spcPts val="0"/>
              </a:spcBef>
              <a:spcAft>
                <a:spcPts val="0"/>
              </a:spcAft>
              <a:buNone/>
            </a:pPr>
            <a:r>
              <a:rPr b="1" lang="ja" sz="900">
                <a:solidFill>
                  <a:srgbClr val="FFFFFF"/>
                </a:solidFill>
                <a:latin typeface="M PLUS 1p"/>
                <a:ea typeface="M PLUS 1p"/>
                <a:cs typeface="M PLUS 1p"/>
                <a:sym typeface="M PLUS 1p"/>
              </a:rPr>
              <a:t>サイト</a:t>
            </a:r>
            <a:endParaRPr b="1" sz="900">
              <a:solidFill>
                <a:srgbClr val="FFFFFF"/>
              </a:solidFill>
              <a:latin typeface="M PLUS 1p"/>
              <a:ea typeface="M PLUS 1p"/>
              <a:cs typeface="M PLUS 1p"/>
              <a:sym typeface="M PLUS 1p"/>
            </a:endParaRPr>
          </a:p>
        </p:txBody>
      </p:sp>
      <p:sp>
        <p:nvSpPr>
          <p:cNvPr id="358" name="Google Shape;358;p24"/>
          <p:cNvSpPr/>
          <p:nvPr/>
        </p:nvSpPr>
        <p:spPr>
          <a:xfrm>
            <a:off x="2937950" y="2143188"/>
            <a:ext cx="747000" cy="4242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700">
                <a:solidFill>
                  <a:srgbClr val="073763"/>
                </a:solidFill>
                <a:latin typeface="M PLUS 1p Medium"/>
                <a:ea typeface="M PLUS 1p Medium"/>
                <a:cs typeface="M PLUS 1p Medium"/>
                <a:sym typeface="M PLUS 1p Medium"/>
              </a:rPr>
              <a:t>お問い合わせ</a:t>
            </a:r>
            <a:endParaRPr sz="700">
              <a:solidFill>
                <a:srgbClr val="073763"/>
              </a:solidFill>
              <a:latin typeface="M PLUS 1p Medium"/>
              <a:ea typeface="M PLUS 1p Medium"/>
              <a:cs typeface="M PLUS 1p Medium"/>
              <a:sym typeface="M PLUS 1p Medium"/>
            </a:endParaRPr>
          </a:p>
          <a:p>
            <a:pPr indent="0" lvl="0" marL="0" rtl="0" algn="ctr">
              <a:spcBef>
                <a:spcPts val="0"/>
              </a:spcBef>
              <a:spcAft>
                <a:spcPts val="0"/>
              </a:spcAft>
              <a:buNone/>
            </a:pPr>
            <a:r>
              <a:rPr lang="ja" sz="700">
                <a:solidFill>
                  <a:srgbClr val="073763"/>
                </a:solidFill>
                <a:latin typeface="M PLUS 1p Medium"/>
                <a:ea typeface="M PLUS 1p Medium"/>
                <a:cs typeface="M PLUS 1p Medium"/>
                <a:sym typeface="M PLUS 1p Medium"/>
              </a:rPr>
              <a:t>資料請求</a:t>
            </a:r>
            <a:endParaRPr sz="700">
              <a:solidFill>
                <a:srgbClr val="073763"/>
              </a:solidFill>
              <a:latin typeface="M PLUS 1p Medium"/>
              <a:ea typeface="M PLUS 1p Medium"/>
              <a:cs typeface="M PLUS 1p Medium"/>
              <a:sym typeface="M PLUS 1p Medium"/>
            </a:endParaRPr>
          </a:p>
        </p:txBody>
      </p:sp>
      <p:sp>
        <p:nvSpPr>
          <p:cNvPr id="359" name="Google Shape;359;p24"/>
          <p:cNvSpPr txBox="1"/>
          <p:nvPr/>
        </p:nvSpPr>
        <p:spPr>
          <a:xfrm>
            <a:off x="1481638" y="2575585"/>
            <a:ext cx="1004400" cy="11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700">
                <a:solidFill>
                  <a:srgbClr val="073763"/>
                </a:solidFill>
                <a:latin typeface="M PLUS 1p Medium"/>
                <a:ea typeface="M PLUS 1p Medium"/>
                <a:cs typeface="M PLUS 1p Medium"/>
                <a:sym typeface="M PLUS 1p Medium"/>
              </a:rPr>
              <a:t>　</a:t>
            </a:r>
            <a:r>
              <a:rPr lang="ja" sz="800">
                <a:solidFill>
                  <a:srgbClr val="073763"/>
                </a:solidFill>
                <a:latin typeface="M PLUS 1p Medium"/>
                <a:ea typeface="M PLUS 1p Medium"/>
                <a:cs typeface="M PLUS 1p Medium"/>
                <a:sym typeface="M PLUS 1p Medium"/>
              </a:rPr>
              <a:t>・サービス紹介</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・選ばれる理由</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・導入事例</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・セミナー情報</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・コラム</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・お知らせ</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・企業情報</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・お問い合わせ</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Clr>
                <a:srgbClr val="000000"/>
              </a:buClr>
              <a:buSzPts val="1100"/>
              <a:buFont typeface="Arial"/>
              <a:buNone/>
            </a:pPr>
            <a:r>
              <a:rPr lang="ja" sz="800">
                <a:solidFill>
                  <a:srgbClr val="073763"/>
                </a:solidFill>
                <a:latin typeface="M PLUS 1p Medium"/>
                <a:ea typeface="M PLUS 1p Medium"/>
                <a:cs typeface="M PLUS 1p Medium"/>
                <a:sym typeface="M PLUS 1p Medium"/>
              </a:rPr>
              <a:t>　・資料D</a:t>
            </a:r>
            <a:r>
              <a:rPr lang="ja" sz="700">
                <a:solidFill>
                  <a:srgbClr val="073763"/>
                </a:solidFill>
                <a:latin typeface="M PLUS 1p Medium"/>
                <a:ea typeface="M PLUS 1p Medium"/>
                <a:cs typeface="M PLUS 1p Medium"/>
                <a:sym typeface="M PLUS 1p Medium"/>
              </a:rPr>
              <a:t>L</a:t>
            </a:r>
            <a:endParaRPr sz="700">
              <a:solidFill>
                <a:srgbClr val="073763"/>
              </a:solidFill>
              <a:latin typeface="M PLUS 1p Medium"/>
              <a:ea typeface="M PLUS 1p Medium"/>
              <a:cs typeface="M PLUS 1p Medium"/>
              <a:sym typeface="M PLUS 1p Medium"/>
            </a:endParaRPr>
          </a:p>
        </p:txBody>
      </p:sp>
      <p:sp>
        <p:nvSpPr>
          <p:cNvPr id="360" name="Google Shape;360;p24"/>
          <p:cNvSpPr/>
          <p:nvPr/>
        </p:nvSpPr>
        <p:spPr>
          <a:xfrm>
            <a:off x="2937950" y="2640279"/>
            <a:ext cx="747000" cy="4242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700">
                <a:solidFill>
                  <a:srgbClr val="073763"/>
                </a:solidFill>
                <a:latin typeface="M PLUS 1p Medium"/>
                <a:ea typeface="M PLUS 1p Medium"/>
                <a:cs typeface="M PLUS 1p Medium"/>
                <a:sym typeface="M PLUS 1p Medium"/>
              </a:rPr>
              <a:t>ホワイト</a:t>
            </a:r>
            <a:endParaRPr sz="700">
              <a:solidFill>
                <a:srgbClr val="073763"/>
              </a:solidFill>
              <a:latin typeface="M PLUS 1p Medium"/>
              <a:ea typeface="M PLUS 1p Medium"/>
              <a:cs typeface="M PLUS 1p Medium"/>
              <a:sym typeface="M PLUS 1p Medium"/>
            </a:endParaRPr>
          </a:p>
          <a:p>
            <a:pPr indent="0" lvl="0" marL="0" rtl="0" algn="ctr">
              <a:spcBef>
                <a:spcPts val="0"/>
              </a:spcBef>
              <a:spcAft>
                <a:spcPts val="0"/>
              </a:spcAft>
              <a:buNone/>
            </a:pPr>
            <a:r>
              <a:rPr lang="ja" sz="700">
                <a:solidFill>
                  <a:srgbClr val="073763"/>
                </a:solidFill>
                <a:latin typeface="M PLUS 1p Medium"/>
                <a:ea typeface="M PLUS 1p Medium"/>
                <a:cs typeface="M PLUS 1p Medium"/>
                <a:sym typeface="M PLUS 1p Medium"/>
              </a:rPr>
              <a:t>ペーパー</a:t>
            </a:r>
            <a:endParaRPr sz="700">
              <a:solidFill>
                <a:srgbClr val="073763"/>
              </a:solidFill>
              <a:latin typeface="M PLUS 1p Medium"/>
              <a:ea typeface="M PLUS 1p Medium"/>
              <a:cs typeface="M PLUS 1p Medium"/>
              <a:sym typeface="M PLUS 1p Medium"/>
            </a:endParaRPr>
          </a:p>
          <a:p>
            <a:pPr indent="0" lvl="0" marL="0" rtl="0" algn="ctr">
              <a:spcBef>
                <a:spcPts val="0"/>
              </a:spcBef>
              <a:spcAft>
                <a:spcPts val="0"/>
              </a:spcAft>
              <a:buNone/>
            </a:pPr>
            <a:r>
              <a:rPr lang="ja" sz="700">
                <a:solidFill>
                  <a:srgbClr val="073763"/>
                </a:solidFill>
                <a:latin typeface="M PLUS 1p Medium"/>
                <a:ea typeface="M PLUS 1p Medium"/>
                <a:cs typeface="M PLUS 1p Medium"/>
                <a:sym typeface="M PLUS 1p Medium"/>
              </a:rPr>
              <a:t>ダウンロード</a:t>
            </a:r>
            <a:endParaRPr sz="700">
              <a:solidFill>
                <a:srgbClr val="073763"/>
              </a:solidFill>
              <a:latin typeface="M PLUS 1p Medium"/>
              <a:ea typeface="M PLUS 1p Medium"/>
              <a:cs typeface="M PLUS 1p Medium"/>
              <a:sym typeface="M PLUS 1p Medium"/>
            </a:endParaRPr>
          </a:p>
        </p:txBody>
      </p:sp>
      <p:sp>
        <p:nvSpPr>
          <p:cNvPr id="361" name="Google Shape;361;p24"/>
          <p:cNvSpPr/>
          <p:nvPr/>
        </p:nvSpPr>
        <p:spPr>
          <a:xfrm>
            <a:off x="2937950" y="3137370"/>
            <a:ext cx="747000" cy="4242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700">
                <a:solidFill>
                  <a:srgbClr val="073763"/>
                </a:solidFill>
                <a:latin typeface="M PLUS 1p Medium"/>
                <a:ea typeface="M PLUS 1p Medium"/>
                <a:cs typeface="M PLUS 1p Medium"/>
                <a:sym typeface="M PLUS 1p Medium"/>
              </a:rPr>
              <a:t>セミナー応募</a:t>
            </a:r>
            <a:endParaRPr sz="700">
              <a:solidFill>
                <a:srgbClr val="073763"/>
              </a:solidFill>
              <a:latin typeface="M PLUS 1p Medium"/>
              <a:ea typeface="M PLUS 1p Medium"/>
              <a:cs typeface="M PLUS 1p Medium"/>
              <a:sym typeface="M PLUS 1p Medium"/>
            </a:endParaRPr>
          </a:p>
        </p:txBody>
      </p:sp>
      <p:sp>
        <p:nvSpPr>
          <p:cNvPr id="362" name="Google Shape;362;p24"/>
          <p:cNvSpPr/>
          <p:nvPr/>
        </p:nvSpPr>
        <p:spPr>
          <a:xfrm>
            <a:off x="3874306" y="4177762"/>
            <a:ext cx="1144200" cy="2856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展示会</a:t>
            </a:r>
            <a:endParaRPr b="1" sz="800">
              <a:solidFill>
                <a:srgbClr val="073763"/>
              </a:solidFill>
              <a:latin typeface="M PLUS 1p"/>
              <a:ea typeface="M PLUS 1p"/>
              <a:cs typeface="M PLUS 1p"/>
              <a:sym typeface="M PLUS 1p"/>
            </a:endParaRPr>
          </a:p>
          <a:p>
            <a:pPr indent="0" lvl="0" marL="0" rtl="0" algn="ctr">
              <a:spcBef>
                <a:spcPts val="0"/>
              </a:spcBef>
              <a:spcAft>
                <a:spcPts val="0"/>
              </a:spcAft>
              <a:buNone/>
            </a:pPr>
            <a:r>
              <a:rPr b="1" lang="ja" sz="800">
                <a:solidFill>
                  <a:srgbClr val="073763"/>
                </a:solidFill>
                <a:latin typeface="M PLUS 1p"/>
                <a:ea typeface="M PLUS 1p"/>
                <a:cs typeface="M PLUS 1p"/>
                <a:sym typeface="M PLUS 1p"/>
              </a:rPr>
              <a:t>セミナー</a:t>
            </a:r>
            <a:endParaRPr b="1" sz="800">
              <a:solidFill>
                <a:srgbClr val="073763"/>
              </a:solidFill>
              <a:latin typeface="M PLUS 1p"/>
              <a:ea typeface="M PLUS 1p"/>
              <a:cs typeface="M PLUS 1p"/>
              <a:sym typeface="M PLUS 1p"/>
            </a:endParaRPr>
          </a:p>
        </p:txBody>
      </p:sp>
      <p:cxnSp>
        <p:nvCxnSpPr>
          <p:cNvPr id="363" name="Google Shape;363;p24"/>
          <p:cNvCxnSpPr>
            <a:stCxn id="356" idx="3"/>
            <a:endCxn id="358" idx="1"/>
          </p:cNvCxnSpPr>
          <p:nvPr/>
        </p:nvCxnSpPr>
        <p:spPr>
          <a:xfrm flipH="1" rot="10800000">
            <a:off x="2748588" y="2355300"/>
            <a:ext cx="189300" cy="768000"/>
          </a:xfrm>
          <a:prstGeom prst="bentConnector3">
            <a:avLst>
              <a:gd fmla="val 50017" name="adj1"/>
            </a:avLst>
          </a:prstGeom>
          <a:noFill/>
          <a:ln cap="flat" cmpd="sng" w="9525">
            <a:solidFill>
              <a:srgbClr val="999999"/>
            </a:solidFill>
            <a:prstDash val="solid"/>
            <a:round/>
            <a:headEnd len="med" w="med" type="none"/>
            <a:tailEnd len="med" w="med" type="none"/>
          </a:ln>
        </p:spPr>
      </p:cxnSp>
      <p:cxnSp>
        <p:nvCxnSpPr>
          <p:cNvPr id="364" name="Google Shape;364;p24"/>
          <p:cNvCxnSpPr>
            <a:stCxn id="356" idx="3"/>
            <a:endCxn id="360" idx="1"/>
          </p:cNvCxnSpPr>
          <p:nvPr/>
        </p:nvCxnSpPr>
        <p:spPr>
          <a:xfrm flipH="1" rot="10800000">
            <a:off x="2748588" y="2852400"/>
            <a:ext cx="189300" cy="270900"/>
          </a:xfrm>
          <a:prstGeom prst="bentConnector3">
            <a:avLst>
              <a:gd fmla="val 50017" name="adj1"/>
            </a:avLst>
          </a:prstGeom>
          <a:noFill/>
          <a:ln cap="flat" cmpd="sng" w="9525">
            <a:solidFill>
              <a:srgbClr val="999999"/>
            </a:solidFill>
            <a:prstDash val="solid"/>
            <a:round/>
            <a:headEnd len="med" w="med" type="none"/>
            <a:tailEnd len="med" w="med" type="none"/>
          </a:ln>
        </p:spPr>
      </p:cxnSp>
      <p:cxnSp>
        <p:nvCxnSpPr>
          <p:cNvPr id="365" name="Google Shape;365;p24"/>
          <p:cNvCxnSpPr>
            <a:stCxn id="356" idx="3"/>
            <a:endCxn id="361" idx="1"/>
          </p:cNvCxnSpPr>
          <p:nvPr/>
        </p:nvCxnSpPr>
        <p:spPr>
          <a:xfrm>
            <a:off x="2748588" y="3123300"/>
            <a:ext cx="189300" cy="226200"/>
          </a:xfrm>
          <a:prstGeom prst="bentConnector3">
            <a:avLst>
              <a:gd fmla="val 50017" name="adj1"/>
            </a:avLst>
          </a:prstGeom>
          <a:noFill/>
          <a:ln cap="flat" cmpd="sng" w="9525">
            <a:solidFill>
              <a:srgbClr val="999999"/>
            </a:solidFill>
            <a:prstDash val="solid"/>
            <a:round/>
            <a:headEnd len="med" w="med" type="none"/>
            <a:tailEnd len="med" w="med" type="none"/>
          </a:ln>
        </p:spPr>
      </p:cxnSp>
      <p:sp>
        <p:nvSpPr>
          <p:cNvPr id="366" name="Google Shape;366;p24"/>
          <p:cNvSpPr/>
          <p:nvPr/>
        </p:nvSpPr>
        <p:spPr>
          <a:xfrm>
            <a:off x="57290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56588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p:nvPr/>
        </p:nvSpPr>
        <p:spPr>
          <a:xfrm>
            <a:off x="57410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p:nvPr/>
        </p:nvSpPr>
        <p:spPr>
          <a:xfrm>
            <a:off x="58232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p:nvPr/>
        </p:nvSpPr>
        <p:spPr>
          <a:xfrm>
            <a:off x="59054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p:nvPr/>
        </p:nvSpPr>
        <p:spPr>
          <a:xfrm>
            <a:off x="58352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p:nvPr/>
        </p:nvSpPr>
        <p:spPr>
          <a:xfrm>
            <a:off x="59174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p:nvPr/>
        </p:nvSpPr>
        <p:spPr>
          <a:xfrm>
            <a:off x="59996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a:off x="60818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p:nvPr/>
        </p:nvSpPr>
        <p:spPr>
          <a:xfrm>
            <a:off x="6164005" y="2997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
          <p:cNvSpPr/>
          <p:nvPr/>
        </p:nvSpPr>
        <p:spPr>
          <a:xfrm>
            <a:off x="57290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4"/>
          <p:cNvSpPr/>
          <p:nvPr/>
        </p:nvSpPr>
        <p:spPr>
          <a:xfrm>
            <a:off x="56588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p:nvPr/>
        </p:nvSpPr>
        <p:spPr>
          <a:xfrm>
            <a:off x="57410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p:nvPr/>
        </p:nvSpPr>
        <p:spPr>
          <a:xfrm>
            <a:off x="58232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p:nvPr/>
        </p:nvSpPr>
        <p:spPr>
          <a:xfrm>
            <a:off x="59054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p:nvPr/>
        </p:nvSpPr>
        <p:spPr>
          <a:xfrm>
            <a:off x="58352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p:nvPr/>
        </p:nvSpPr>
        <p:spPr>
          <a:xfrm>
            <a:off x="59174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4"/>
          <p:cNvSpPr/>
          <p:nvPr/>
        </p:nvSpPr>
        <p:spPr>
          <a:xfrm>
            <a:off x="59996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p:nvPr/>
        </p:nvSpPr>
        <p:spPr>
          <a:xfrm>
            <a:off x="60818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
          <p:cNvSpPr/>
          <p:nvPr/>
        </p:nvSpPr>
        <p:spPr>
          <a:xfrm>
            <a:off x="6164005" y="29217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4"/>
          <p:cNvSpPr/>
          <p:nvPr/>
        </p:nvSpPr>
        <p:spPr>
          <a:xfrm>
            <a:off x="57300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4"/>
          <p:cNvSpPr/>
          <p:nvPr/>
        </p:nvSpPr>
        <p:spPr>
          <a:xfrm>
            <a:off x="56598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p:nvPr/>
        </p:nvSpPr>
        <p:spPr>
          <a:xfrm>
            <a:off x="57420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4"/>
          <p:cNvSpPr/>
          <p:nvPr/>
        </p:nvSpPr>
        <p:spPr>
          <a:xfrm>
            <a:off x="58242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p:nvPr/>
        </p:nvSpPr>
        <p:spPr>
          <a:xfrm>
            <a:off x="59064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4"/>
          <p:cNvSpPr/>
          <p:nvPr/>
        </p:nvSpPr>
        <p:spPr>
          <a:xfrm>
            <a:off x="58362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4"/>
          <p:cNvSpPr/>
          <p:nvPr/>
        </p:nvSpPr>
        <p:spPr>
          <a:xfrm>
            <a:off x="59184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4"/>
          <p:cNvSpPr/>
          <p:nvPr/>
        </p:nvSpPr>
        <p:spPr>
          <a:xfrm>
            <a:off x="60006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4"/>
          <p:cNvSpPr/>
          <p:nvPr/>
        </p:nvSpPr>
        <p:spPr>
          <a:xfrm>
            <a:off x="60828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4"/>
          <p:cNvSpPr/>
          <p:nvPr/>
        </p:nvSpPr>
        <p:spPr>
          <a:xfrm>
            <a:off x="6165097" y="28459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4"/>
          <p:cNvSpPr/>
          <p:nvPr/>
        </p:nvSpPr>
        <p:spPr>
          <a:xfrm>
            <a:off x="57266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4"/>
          <p:cNvSpPr/>
          <p:nvPr/>
        </p:nvSpPr>
        <p:spPr>
          <a:xfrm>
            <a:off x="56564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4"/>
          <p:cNvSpPr/>
          <p:nvPr/>
        </p:nvSpPr>
        <p:spPr>
          <a:xfrm>
            <a:off x="57386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4"/>
          <p:cNvSpPr/>
          <p:nvPr/>
        </p:nvSpPr>
        <p:spPr>
          <a:xfrm>
            <a:off x="58208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4"/>
          <p:cNvSpPr/>
          <p:nvPr/>
        </p:nvSpPr>
        <p:spPr>
          <a:xfrm>
            <a:off x="59030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4"/>
          <p:cNvSpPr/>
          <p:nvPr/>
        </p:nvSpPr>
        <p:spPr>
          <a:xfrm>
            <a:off x="58328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4"/>
          <p:cNvSpPr/>
          <p:nvPr/>
        </p:nvSpPr>
        <p:spPr>
          <a:xfrm>
            <a:off x="59150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4"/>
          <p:cNvSpPr/>
          <p:nvPr/>
        </p:nvSpPr>
        <p:spPr>
          <a:xfrm>
            <a:off x="59972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4"/>
          <p:cNvSpPr/>
          <p:nvPr/>
        </p:nvSpPr>
        <p:spPr>
          <a:xfrm>
            <a:off x="60794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4"/>
          <p:cNvSpPr/>
          <p:nvPr/>
        </p:nvSpPr>
        <p:spPr>
          <a:xfrm>
            <a:off x="6161613" y="27672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4"/>
          <p:cNvSpPr/>
          <p:nvPr/>
        </p:nvSpPr>
        <p:spPr>
          <a:xfrm>
            <a:off x="57290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4"/>
          <p:cNvSpPr/>
          <p:nvPr/>
        </p:nvSpPr>
        <p:spPr>
          <a:xfrm>
            <a:off x="56588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4"/>
          <p:cNvSpPr/>
          <p:nvPr/>
        </p:nvSpPr>
        <p:spPr>
          <a:xfrm>
            <a:off x="57410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4"/>
          <p:cNvSpPr/>
          <p:nvPr/>
        </p:nvSpPr>
        <p:spPr>
          <a:xfrm>
            <a:off x="58232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4"/>
          <p:cNvSpPr/>
          <p:nvPr/>
        </p:nvSpPr>
        <p:spPr>
          <a:xfrm>
            <a:off x="59054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4"/>
          <p:cNvSpPr/>
          <p:nvPr/>
        </p:nvSpPr>
        <p:spPr>
          <a:xfrm>
            <a:off x="58352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4"/>
          <p:cNvSpPr/>
          <p:nvPr/>
        </p:nvSpPr>
        <p:spPr>
          <a:xfrm>
            <a:off x="59174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p:nvPr/>
        </p:nvSpPr>
        <p:spPr>
          <a:xfrm>
            <a:off x="59996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4"/>
          <p:cNvSpPr/>
          <p:nvPr/>
        </p:nvSpPr>
        <p:spPr>
          <a:xfrm>
            <a:off x="60818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4"/>
          <p:cNvSpPr/>
          <p:nvPr/>
        </p:nvSpPr>
        <p:spPr>
          <a:xfrm>
            <a:off x="6164005" y="26931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p:nvPr/>
        </p:nvSpPr>
        <p:spPr>
          <a:xfrm>
            <a:off x="57290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4"/>
          <p:cNvSpPr/>
          <p:nvPr/>
        </p:nvSpPr>
        <p:spPr>
          <a:xfrm>
            <a:off x="56588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4"/>
          <p:cNvSpPr/>
          <p:nvPr/>
        </p:nvSpPr>
        <p:spPr>
          <a:xfrm>
            <a:off x="57410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p:nvPr/>
        </p:nvSpPr>
        <p:spPr>
          <a:xfrm>
            <a:off x="58232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4"/>
          <p:cNvSpPr/>
          <p:nvPr/>
        </p:nvSpPr>
        <p:spPr>
          <a:xfrm>
            <a:off x="59054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4"/>
          <p:cNvSpPr/>
          <p:nvPr/>
        </p:nvSpPr>
        <p:spPr>
          <a:xfrm>
            <a:off x="58352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4"/>
          <p:cNvSpPr/>
          <p:nvPr/>
        </p:nvSpPr>
        <p:spPr>
          <a:xfrm>
            <a:off x="59174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4"/>
          <p:cNvSpPr/>
          <p:nvPr/>
        </p:nvSpPr>
        <p:spPr>
          <a:xfrm>
            <a:off x="59996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4"/>
          <p:cNvSpPr/>
          <p:nvPr/>
        </p:nvSpPr>
        <p:spPr>
          <a:xfrm>
            <a:off x="60818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4"/>
          <p:cNvSpPr/>
          <p:nvPr/>
        </p:nvSpPr>
        <p:spPr>
          <a:xfrm>
            <a:off x="6164005" y="2616900"/>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4"/>
          <p:cNvSpPr/>
          <p:nvPr/>
        </p:nvSpPr>
        <p:spPr>
          <a:xfrm>
            <a:off x="57300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4"/>
          <p:cNvSpPr/>
          <p:nvPr/>
        </p:nvSpPr>
        <p:spPr>
          <a:xfrm>
            <a:off x="56598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4"/>
          <p:cNvSpPr/>
          <p:nvPr/>
        </p:nvSpPr>
        <p:spPr>
          <a:xfrm>
            <a:off x="57420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4"/>
          <p:cNvSpPr/>
          <p:nvPr/>
        </p:nvSpPr>
        <p:spPr>
          <a:xfrm>
            <a:off x="58242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4"/>
          <p:cNvSpPr/>
          <p:nvPr/>
        </p:nvSpPr>
        <p:spPr>
          <a:xfrm>
            <a:off x="59064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4"/>
          <p:cNvSpPr/>
          <p:nvPr/>
        </p:nvSpPr>
        <p:spPr>
          <a:xfrm>
            <a:off x="58362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4"/>
          <p:cNvSpPr/>
          <p:nvPr/>
        </p:nvSpPr>
        <p:spPr>
          <a:xfrm>
            <a:off x="59184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
          <p:cNvSpPr/>
          <p:nvPr/>
        </p:nvSpPr>
        <p:spPr>
          <a:xfrm>
            <a:off x="60006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4"/>
          <p:cNvSpPr/>
          <p:nvPr/>
        </p:nvSpPr>
        <p:spPr>
          <a:xfrm>
            <a:off x="60828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4"/>
          <p:cNvSpPr/>
          <p:nvPr/>
        </p:nvSpPr>
        <p:spPr>
          <a:xfrm>
            <a:off x="6165097" y="254114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4"/>
          <p:cNvSpPr/>
          <p:nvPr/>
        </p:nvSpPr>
        <p:spPr>
          <a:xfrm>
            <a:off x="5726613" y="24624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4"/>
          <p:cNvSpPr/>
          <p:nvPr/>
        </p:nvSpPr>
        <p:spPr>
          <a:xfrm>
            <a:off x="5656413" y="24624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p:nvPr/>
        </p:nvSpPr>
        <p:spPr>
          <a:xfrm>
            <a:off x="5738613" y="24624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4"/>
          <p:cNvSpPr/>
          <p:nvPr/>
        </p:nvSpPr>
        <p:spPr>
          <a:xfrm>
            <a:off x="5820813" y="24624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4"/>
          <p:cNvSpPr/>
          <p:nvPr/>
        </p:nvSpPr>
        <p:spPr>
          <a:xfrm>
            <a:off x="5903013" y="24624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4"/>
          <p:cNvSpPr/>
          <p:nvPr/>
        </p:nvSpPr>
        <p:spPr>
          <a:xfrm>
            <a:off x="5726613" y="2310091"/>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4"/>
          <p:cNvSpPr/>
          <p:nvPr/>
        </p:nvSpPr>
        <p:spPr>
          <a:xfrm>
            <a:off x="5667880" y="2362492"/>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4"/>
          <p:cNvSpPr/>
          <p:nvPr/>
        </p:nvSpPr>
        <p:spPr>
          <a:xfrm>
            <a:off x="66339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4"/>
          <p:cNvSpPr/>
          <p:nvPr/>
        </p:nvSpPr>
        <p:spPr>
          <a:xfrm>
            <a:off x="67161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4"/>
          <p:cNvSpPr/>
          <p:nvPr/>
        </p:nvSpPr>
        <p:spPr>
          <a:xfrm>
            <a:off x="67983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4"/>
          <p:cNvSpPr/>
          <p:nvPr/>
        </p:nvSpPr>
        <p:spPr>
          <a:xfrm>
            <a:off x="68805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4"/>
          <p:cNvSpPr/>
          <p:nvPr/>
        </p:nvSpPr>
        <p:spPr>
          <a:xfrm>
            <a:off x="69627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4"/>
          <p:cNvSpPr/>
          <p:nvPr/>
        </p:nvSpPr>
        <p:spPr>
          <a:xfrm>
            <a:off x="71211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4"/>
          <p:cNvSpPr/>
          <p:nvPr/>
        </p:nvSpPr>
        <p:spPr>
          <a:xfrm>
            <a:off x="72033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4"/>
          <p:cNvSpPr/>
          <p:nvPr/>
        </p:nvSpPr>
        <p:spPr>
          <a:xfrm>
            <a:off x="72855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4"/>
          <p:cNvSpPr/>
          <p:nvPr/>
        </p:nvSpPr>
        <p:spPr>
          <a:xfrm>
            <a:off x="73677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4"/>
          <p:cNvSpPr/>
          <p:nvPr/>
        </p:nvSpPr>
        <p:spPr>
          <a:xfrm>
            <a:off x="7449964" y="29908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4"/>
          <p:cNvSpPr/>
          <p:nvPr/>
        </p:nvSpPr>
        <p:spPr>
          <a:xfrm>
            <a:off x="66339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4"/>
          <p:cNvSpPr/>
          <p:nvPr/>
        </p:nvSpPr>
        <p:spPr>
          <a:xfrm>
            <a:off x="67161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4"/>
          <p:cNvSpPr/>
          <p:nvPr/>
        </p:nvSpPr>
        <p:spPr>
          <a:xfrm>
            <a:off x="67983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4"/>
          <p:cNvSpPr/>
          <p:nvPr/>
        </p:nvSpPr>
        <p:spPr>
          <a:xfrm>
            <a:off x="68805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4"/>
          <p:cNvSpPr/>
          <p:nvPr/>
        </p:nvSpPr>
        <p:spPr>
          <a:xfrm>
            <a:off x="69627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4"/>
          <p:cNvSpPr/>
          <p:nvPr/>
        </p:nvSpPr>
        <p:spPr>
          <a:xfrm>
            <a:off x="71211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4"/>
          <p:cNvSpPr/>
          <p:nvPr/>
        </p:nvSpPr>
        <p:spPr>
          <a:xfrm>
            <a:off x="72033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4"/>
          <p:cNvSpPr/>
          <p:nvPr/>
        </p:nvSpPr>
        <p:spPr>
          <a:xfrm>
            <a:off x="72855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4"/>
          <p:cNvSpPr/>
          <p:nvPr/>
        </p:nvSpPr>
        <p:spPr>
          <a:xfrm>
            <a:off x="73677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4"/>
          <p:cNvSpPr/>
          <p:nvPr/>
        </p:nvSpPr>
        <p:spPr>
          <a:xfrm>
            <a:off x="7449964" y="29146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4"/>
          <p:cNvSpPr/>
          <p:nvPr/>
        </p:nvSpPr>
        <p:spPr>
          <a:xfrm>
            <a:off x="66350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4"/>
          <p:cNvSpPr/>
          <p:nvPr/>
        </p:nvSpPr>
        <p:spPr>
          <a:xfrm>
            <a:off x="67172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4"/>
          <p:cNvSpPr/>
          <p:nvPr/>
        </p:nvSpPr>
        <p:spPr>
          <a:xfrm>
            <a:off x="67994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p:nvPr/>
        </p:nvSpPr>
        <p:spPr>
          <a:xfrm>
            <a:off x="68816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4"/>
          <p:cNvSpPr/>
          <p:nvPr/>
        </p:nvSpPr>
        <p:spPr>
          <a:xfrm>
            <a:off x="69638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4"/>
          <p:cNvSpPr/>
          <p:nvPr/>
        </p:nvSpPr>
        <p:spPr>
          <a:xfrm>
            <a:off x="71222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4"/>
          <p:cNvSpPr/>
          <p:nvPr/>
        </p:nvSpPr>
        <p:spPr>
          <a:xfrm>
            <a:off x="72044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4"/>
          <p:cNvSpPr/>
          <p:nvPr/>
        </p:nvSpPr>
        <p:spPr>
          <a:xfrm>
            <a:off x="72866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4"/>
          <p:cNvSpPr/>
          <p:nvPr/>
        </p:nvSpPr>
        <p:spPr>
          <a:xfrm>
            <a:off x="73688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p:nvPr/>
        </p:nvSpPr>
        <p:spPr>
          <a:xfrm>
            <a:off x="7451056" y="2838909"/>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4"/>
          <p:cNvSpPr/>
          <p:nvPr/>
        </p:nvSpPr>
        <p:spPr>
          <a:xfrm>
            <a:off x="6631572" y="2760258"/>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4"/>
          <p:cNvSpPr/>
          <p:nvPr/>
        </p:nvSpPr>
        <p:spPr>
          <a:xfrm>
            <a:off x="6713772" y="2760258"/>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4"/>
          <p:cNvSpPr/>
          <p:nvPr/>
        </p:nvSpPr>
        <p:spPr>
          <a:xfrm>
            <a:off x="6795972" y="2760258"/>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4"/>
          <p:cNvSpPr/>
          <p:nvPr/>
        </p:nvSpPr>
        <p:spPr>
          <a:xfrm>
            <a:off x="6878172" y="2760258"/>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4"/>
          <p:cNvSpPr/>
          <p:nvPr/>
        </p:nvSpPr>
        <p:spPr>
          <a:xfrm>
            <a:off x="6631572" y="2607858"/>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4"/>
          <p:cNvSpPr/>
          <p:nvPr/>
        </p:nvSpPr>
        <p:spPr>
          <a:xfrm>
            <a:off x="6725239" y="2651526"/>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4"/>
          <p:cNvSpPr/>
          <p:nvPr/>
        </p:nvSpPr>
        <p:spPr>
          <a:xfrm>
            <a:off x="8031048" y="29891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p:nvPr/>
        </p:nvSpPr>
        <p:spPr>
          <a:xfrm>
            <a:off x="8113248" y="29891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4"/>
          <p:cNvSpPr/>
          <p:nvPr/>
        </p:nvSpPr>
        <p:spPr>
          <a:xfrm>
            <a:off x="8195448" y="29891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4"/>
          <p:cNvSpPr/>
          <p:nvPr/>
        </p:nvSpPr>
        <p:spPr>
          <a:xfrm>
            <a:off x="8277648" y="29891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4"/>
          <p:cNvSpPr/>
          <p:nvPr/>
        </p:nvSpPr>
        <p:spPr>
          <a:xfrm>
            <a:off x="8359848" y="31415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4"/>
          <p:cNvSpPr/>
          <p:nvPr/>
        </p:nvSpPr>
        <p:spPr>
          <a:xfrm>
            <a:off x="8442048" y="31415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
          <p:cNvSpPr/>
          <p:nvPr/>
        </p:nvSpPr>
        <p:spPr>
          <a:xfrm>
            <a:off x="8524248" y="3141567"/>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4"/>
          <p:cNvSpPr/>
          <p:nvPr/>
        </p:nvSpPr>
        <p:spPr>
          <a:xfrm>
            <a:off x="8028656" y="2834758"/>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4"/>
          <p:cNvSpPr/>
          <p:nvPr/>
        </p:nvSpPr>
        <p:spPr>
          <a:xfrm>
            <a:off x="8122323" y="2878426"/>
            <a:ext cx="82200" cy="82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4"/>
          <p:cNvSpPr/>
          <p:nvPr/>
        </p:nvSpPr>
        <p:spPr>
          <a:xfrm>
            <a:off x="5380313" y="3573058"/>
            <a:ext cx="934800" cy="2511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ソーシャル</a:t>
            </a:r>
            <a:endParaRPr b="1" sz="800">
              <a:solidFill>
                <a:srgbClr val="073763"/>
              </a:solidFill>
              <a:latin typeface="M PLUS 1p"/>
              <a:ea typeface="M PLUS 1p"/>
              <a:cs typeface="M PLUS 1p"/>
              <a:sym typeface="M PLUS 1p"/>
            </a:endParaRPr>
          </a:p>
        </p:txBody>
      </p:sp>
      <p:sp>
        <p:nvSpPr>
          <p:cNvPr id="489" name="Google Shape;489;p24"/>
          <p:cNvSpPr/>
          <p:nvPr/>
        </p:nvSpPr>
        <p:spPr>
          <a:xfrm>
            <a:off x="5625663" y="3085725"/>
            <a:ext cx="419100" cy="251100"/>
          </a:xfrm>
          <a:prstGeom prst="upArrow">
            <a:avLst>
              <a:gd fmla="val 50000" name="adj1"/>
              <a:gd fmla="val 50000" name="adj2"/>
            </a:avLst>
          </a:prstGeom>
          <a:solidFill>
            <a:srgbClr val="D0E0E3"/>
          </a:solidFill>
          <a:ln cap="flat" cmpd="sng" w="9525">
            <a:solidFill>
              <a:srgbClr val="5B95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4"/>
          <p:cNvSpPr/>
          <p:nvPr/>
        </p:nvSpPr>
        <p:spPr>
          <a:xfrm>
            <a:off x="5380313" y="3289635"/>
            <a:ext cx="934800" cy="2511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メール</a:t>
            </a:r>
            <a:endParaRPr b="1" sz="800">
              <a:solidFill>
                <a:srgbClr val="073763"/>
              </a:solidFill>
              <a:latin typeface="M PLUS 1p"/>
              <a:ea typeface="M PLUS 1p"/>
              <a:cs typeface="M PLUS 1p"/>
              <a:sym typeface="M PLUS 1p"/>
            </a:endParaRPr>
          </a:p>
        </p:txBody>
      </p:sp>
      <p:pic>
        <p:nvPicPr>
          <p:cNvPr id="491" name="Google Shape;491;p24"/>
          <p:cNvPicPr preferRelativeResize="0"/>
          <p:nvPr/>
        </p:nvPicPr>
        <p:blipFill>
          <a:blip r:embed="rId3">
            <a:alphaModFix/>
          </a:blip>
          <a:stretch>
            <a:fillRect/>
          </a:stretch>
        </p:blipFill>
        <p:spPr>
          <a:xfrm rot="-9904292">
            <a:off x="6287999" y="2230834"/>
            <a:ext cx="269005" cy="269005"/>
          </a:xfrm>
          <a:prstGeom prst="rect">
            <a:avLst/>
          </a:prstGeom>
          <a:noFill/>
          <a:ln>
            <a:noFill/>
          </a:ln>
        </p:spPr>
      </p:pic>
      <p:pic>
        <p:nvPicPr>
          <p:cNvPr id="492" name="Google Shape;492;p24"/>
          <p:cNvPicPr preferRelativeResize="0"/>
          <p:nvPr/>
        </p:nvPicPr>
        <p:blipFill>
          <a:blip r:embed="rId3">
            <a:alphaModFix/>
          </a:blip>
          <a:stretch>
            <a:fillRect/>
          </a:stretch>
        </p:blipFill>
        <p:spPr>
          <a:xfrm rot="1806969">
            <a:off x="6305587" y="2976072"/>
            <a:ext cx="269006" cy="269006"/>
          </a:xfrm>
          <a:prstGeom prst="rect">
            <a:avLst/>
          </a:prstGeom>
          <a:noFill/>
          <a:ln>
            <a:noFill/>
          </a:ln>
        </p:spPr>
      </p:pic>
      <p:pic>
        <p:nvPicPr>
          <p:cNvPr id="493" name="Google Shape;493;p24"/>
          <p:cNvPicPr preferRelativeResize="0"/>
          <p:nvPr/>
        </p:nvPicPr>
        <p:blipFill>
          <a:blip r:embed="rId3">
            <a:alphaModFix/>
          </a:blip>
          <a:stretch>
            <a:fillRect/>
          </a:stretch>
        </p:blipFill>
        <p:spPr>
          <a:xfrm rot="-9904292">
            <a:off x="7604874" y="2234176"/>
            <a:ext cx="269005" cy="269005"/>
          </a:xfrm>
          <a:prstGeom prst="rect">
            <a:avLst/>
          </a:prstGeom>
          <a:noFill/>
          <a:ln>
            <a:noFill/>
          </a:ln>
        </p:spPr>
      </p:pic>
      <p:sp>
        <p:nvSpPr>
          <p:cNvPr id="494" name="Google Shape;494;p24"/>
          <p:cNvSpPr/>
          <p:nvPr/>
        </p:nvSpPr>
        <p:spPr>
          <a:xfrm>
            <a:off x="6910538" y="3101632"/>
            <a:ext cx="419100" cy="251100"/>
          </a:xfrm>
          <a:prstGeom prst="upArrow">
            <a:avLst>
              <a:gd fmla="val 50000" name="adj1"/>
              <a:gd fmla="val 50000" name="adj2"/>
            </a:avLst>
          </a:prstGeom>
          <a:solidFill>
            <a:srgbClr val="D0E0E3"/>
          </a:solidFill>
          <a:ln cap="flat" cmpd="sng" w="9525">
            <a:solidFill>
              <a:srgbClr val="5B95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4"/>
          <p:cNvSpPr/>
          <p:nvPr/>
        </p:nvSpPr>
        <p:spPr>
          <a:xfrm>
            <a:off x="6665188" y="3305542"/>
            <a:ext cx="934800" cy="2511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営業</a:t>
            </a:r>
            <a:endParaRPr b="1" sz="800">
              <a:solidFill>
                <a:srgbClr val="073763"/>
              </a:solidFill>
              <a:latin typeface="M PLUS 1p"/>
              <a:ea typeface="M PLUS 1p"/>
              <a:cs typeface="M PLUS 1p"/>
              <a:sym typeface="M PLUS 1p"/>
            </a:endParaRPr>
          </a:p>
        </p:txBody>
      </p:sp>
      <p:sp>
        <p:nvSpPr>
          <p:cNvPr id="496" name="Google Shape;496;p24"/>
          <p:cNvSpPr/>
          <p:nvPr/>
        </p:nvSpPr>
        <p:spPr>
          <a:xfrm>
            <a:off x="8205938" y="3101632"/>
            <a:ext cx="419100" cy="251100"/>
          </a:xfrm>
          <a:prstGeom prst="upArrow">
            <a:avLst>
              <a:gd fmla="val 50000" name="adj1"/>
              <a:gd fmla="val 50000" name="adj2"/>
            </a:avLst>
          </a:prstGeom>
          <a:solidFill>
            <a:srgbClr val="D0E0E3"/>
          </a:solidFill>
          <a:ln cap="flat" cmpd="sng" w="9525">
            <a:solidFill>
              <a:srgbClr val="5B95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4"/>
          <p:cNvSpPr/>
          <p:nvPr/>
        </p:nvSpPr>
        <p:spPr>
          <a:xfrm>
            <a:off x="7960588" y="3305542"/>
            <a:ext cx="934800" cy="2511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契約手続き</a:t>
            </a:r>
            <a:endParaRPr b="1" sz="800">
              <a:solidFill>
                <a:srgbClr val="073763"/>
              </a:solidFill>
              <a:latin typeface="M PLUS 1p"/>
              <a:ea typeface="M PLUS 1p"/>
              <a:cs typeface="M PLUS 1p"/>
              <a:sym typeface="M PLUS 1p"/>
            </a:endParaRPr>
          </a:p>
        </p:txBody>
      </p:sp>
      <p:pic>
        <p:nvPicPr>
          <p:cNvPr id="498" name="Google Shape;498;p24"/>
          <p:cNvPicPr preferRelativeResize="0"/>
          <p:nvPr/>
        </p:nvPicPr>
        <p:blipFill>
          <a:blip r:embed="rId4">
            <a:alphaModFix/>
          </a:blip>
          <a:stretch>
            <a:fillRect/>
          </a:stretch>
        </p:blipFill>
        <p:spPr>
          <a:xfrm>
            <a:off x="656050" y="2334675"/>
            <a:ext cx="329225" cy="329225"/>
          </a:xfrm>
          <a:prstGeom prst="rect">
            <a:avLst/>
          </a:prstGeom>
          <a:noFill/>
          <a:ln>
            <a:noFill/>
          </a:ln>
        </p:spPr>
      </p:pic>
      <p:sp>
        <p:nvSpPr>
          <p:cNvPr id="499" name="Google Shape;499;p24"/>
          <p:cNvSpPr txBox="1"/>
          <p:nvPr/>
        </p:nvSpPr>
        <p:spPr>
          <a:xfrm>
            <a:off x="158650" y="3304500"/>
            <a:ext cx="1360800" cy="9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・ミッション可視化</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・ターゲット設定</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・カスタマー</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　ジャーニーマップ作成</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・キーワード調査</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・施策設計</a:t>
            </a:r>
            <a:endParaRPr sz="800">
              <a:solidFill>
                <a:srgbClr val="073763"/>
              </a:solidFill>
              <a:latin typeface="M PLUS 1p Medium"/>
              <a:ea typeface="M PLUS 1p Medium"/>
              <a:cs typeface="M PLUS 1p Medium"/>
              <a:sym typeface="M PLUS 1p Medium"/>
            </a:endParaRPr>
          </a:p>
          <a:p>
            <a:pPr indent="0" lvl="0" marL="0" rtl="0" algn="l">
              <a:spcBef>
                <a:spcPts val="0"/>
              </a:spcBef>
              <a:spcAft>
                <a:spcPts val="0"/>
              </a:spcAft>
              <a:buNone/>
            </a:pPr>
            <a:r>
              <a:rPr lang="ja" sz="800">
                <a:solidFill>
                  <a:srgbClr val="073763"/>
                </a:solidFill>
                <a:latin typeface="M PLUS 1p Medium"/>
                <a:ea typeface="M PLUS 1p Medium"/>
                <a:cs typeface="M PLUS 1p Medium"/>
                <a:sym typeface="M PLUS 1p Medium"/>
              </a:rPr>
              <a:t>・サイトコンテンツ設計</a:t>
            </a:r>
            <a:endParaRPr sz="800">
              <a:solidFill>
                <a:srgbClr val="073763"/>
              </a:solidFill>
              <a:latin typeface="M PLUS 1p Medium"/>
              <a:ea typeface="M PLUS 1p Medium"/>
              <a:cs typeface="M PLUS 1p Medium"/>
              <a:sym typeface="M PLUS 1p Medium"/>
            </a:endParaRPr>
          </a:p>
        </p:txBody>
      </p:sp>
      <p:sp>
        <p:nvSpPr>
          <p:cNvPr id="500" name="Google Shape;500;p24"/>
          <p:cNvSpPr txBox="1"/>
          <p:nvPr/>
        </p:nvSpPr>
        <p:spPr>
          <a:xfrm>
            <a:off x="300250" y="2771100"/>
            <a:ext cx="1039800" cy="4755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2C3753"/>
                </a:solidFill>
                <a:latin typeface="M PLUS 1p"/>
                <a:ea typeface="M PLUS 1p"/>
                <a:cs typeface="M PLUS 1p"/>
                <a:sym typeface="M PLUS 1p"/>
              </a:rPr>
              <a:t>誰の</a:t>
            </a:r>
            <a:endParaRPr b="1" sz="800">
              <a:solidFill>
                <a:srgbClr val="2C3753"/>
              </a:solidFill>
              <a:latin typeface="M PLUS 1p"/>
              <a:ea typeface="M PLUS 1p"/>
              <a:cs typeface="M PLUS 1p"/>
              <a:sym typeface="M PLUS 1p"/>
            </a:endParaRPr>
          </a:p>
          <a:p>
            <a:pPr indent="0" lvl="0" marL="0" rtl="0" algn="ctr">
              <a:spcBef>
                <a:spcPts val="0"/>
              </a:spcBef>
              <a:spcAft>
                <a:spcPts val="0"/>
              </a:spcAft>
              <a:buNone/>
            </a:pPr>
            <a:r>
              <a:rPr b="1" lang="ja" sz="800">
                <a:solidFill>
                  <a:srgbClr val="2C3753"/>
                </a:solidFill>
                <a:latin typeface="M PLUS 1p"/>
                <a:ea typeface="M PLUS 1p"/>
                <a:cs typeface="M PLUS 1p"/>
                <a:sym typeface="M PLUS 1p"/>
              </a:rPr>
              <a:t>どんな問題を</a:t>
            </a:r>
            <a:endParaRPr b="1" sz="800">
              <a:solidFill>
                <a:srgbClr val="2C3753"/>
              </a:solidFill>
              <a:latin typeface="M PLUS 1p"/>
              <a:ea typeface="M PLUS 1p"/>
              <a:cs typeface="M PLUS 1p"/>
              <a:sym typeface="M PLUS 1p"/>
            </a:endParaRPr>
          </a:p>
          <a:p>
            <a:pPr indent="0" lvl="0" marL="0" rtl="0" algn="ctr">
              <a:spcBef>
                <a:spcPts val="0"/>
              </a:spcBef>
              <a:spcAft>
                <a:spcPts val="0"/>
              </a:spcAft>
              <a:buNone/>
            </a:pPr>
            <a:r>
              <a:rPr b="1" lang="ja" sz="800">
                <a:solidFill>
                  <a:srgbClr val="2C3753"/>
                </a:solidFill>
                <a:latin typeface="M PLUS 1p"/>
                <a:ea typeface="M PLUS 1p"/>
                <a:cs typeface="M PLUS 1p"/>
                <a:sym typeface="M PLUS 1p"/>
              </a:rPr>
              <a:t>どう解決するのか</a:t>
            </a:r>
            <a:endParaRPr b="1" sz="800">
              <a:solidFill>
                <a:srgbClr val="2C3753"/>
              </a:solidFill>
              <a:latin typeface="M PLUS 1p"/>
              <a:ea typeface="M PLUS 1p"/>
              <a:cs typeface="M PLUS 1p"/>
              <a:sym typeface="M PLUS 1p"/>
            </a:endParaRPr>
          </a:p>
        </p:txBody>
      </p:sp>
      <p:sp>
        <p:nvSpPr>
          <p:cNvPr id="501" name="Google Shape;50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502" name="Google Shape;502;p24"/>
          <p:cNvSpPr/>
          <p:nvPr/>
        </p:nvSpPr>
        <p:spPr>
          <a:xfrm>
            <a:off x="238300" y="1107601"/>
            <a:ext cx="1324800" cy="313500"/>
          </a:xfrm>
          <a:prstGeom prst="homePlate">
            <a:avLst>
              <a:gd fmla="val 54353" name="adj"/>
            </a:avLst>
          </a:prstGeom>
          <a:solidFill>
            <a:srgbClr val="2C38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200">
                <a:solidFill>
                  <a:srgbClr val="FFFFFF"/>
                </a:solidFill>
                <a:latin typeface="M PLUS 1p Black"/>
                <a:ea typeface="M PLUS 1p Black"/>
                <a:cs typeface="M PLUS 1p Black"/>
                <a:sym typeface="M PLUS 1p Black"/>
              </a:rPr>
              <a:t>設計</a:t>
            </a:r>
            <a:endParaRPr sz="1200">
              <a:solidFill>
                <a:srgbClr val="FFFFFF"/>
              </a:solidFill>
              <a:latin typeface="M PLUS 1p Black"/>
              <a:ea typeface="M PLUS 1p Black"/>
              <a:cs typeface="M PLUS 1p Black"/>
              <a:sym typeface="M PLUS 1p Black"/>
            </a:endParaRPr>
          </a:p>
        </p:txBody>
      </p:sp>
      <p:sp>
        <p:nvSpPr>
          <p:cNvPr id="503" name="Google Shape;503;p24"/>
          <p:cNvSpPr txBox="1"/>
          <p:nvPr/>
        </p:nvSpPr>
        <p:spPr>
          <a:xfrm>
            <a:off x="1514475" y="3726750"/>
            <a:ext cx="1227300" cy="2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700">
                <a:solidFill>
                  <a:srgbClr val="F464A4"/>
                </a:solidFill>
                <a:latin typeface="M PLUS 1p ExtraBold"/>
                <a:ea typeface="M PLUS 1p ExtraBold"/>
                <a:cs typeface="M PLUS 1p ExtraBold"/>
                <a:sym typeface="M PLUS 1p ExtraBold"/>
              </a:rPr>
              <a:t>バケツの穴が空いていない状態を作る事が最重要</a:t>
            </a:r>
            <a:endParaRPr sz="700">
              <a:solidFill>
                <a:srgbClr val="F464A4"/>
              </a:solidFill>
              <a:latin typeface="M PLUS 1p ExtraBold"/>
              <a:ea typeface="M PLUS 1p ExtraBold"/>
              <a:cs typeface="M PLUS 1p ExtraBold"/>
              <a:sym typeface="M PLUS 1p ExtraBold"/>
            </a:endParaRPr>
          </a:p>
        </p:txBody>
      </p:sp>
      <p:cxnSp>
        <p:nvCxnSpPr>
          <p:cNvPr id="504" name="Google Shape;504;p24"/>
          <p:cNvCxnSpPr>
            <a:stCxn id="351" idx="1"/>
            <a:endCxn id="362" idx="1"/>
          </p:cNvCxnSpPr>
          <p:nvPr/>
        </p:nvCxnSpPr>
        <p:spPr>
          <a:xfrm>
            <a:off x="3874306" y="2287002"/>
            <a:ext cx="600" cy="2033700"/>
          </a:xfrm>
          <a:prstGeom prst="bentConnector3">
            <a:avLst>
              <a:gd fmla="val -12530162" name="adj1"/>
            </a:avLst>
          </a:prstGeom>
          <a:noFill/>
          <a:ln cap="flat" cmpd="sng" w="9525">
            <a:solidFill>
              <a:srgbClr val="999999"/>
            </a:solidFill>
            <a:prstDash val="solid"/>
            <a:round/>
            <a:headEnd len="med" w="med" type="none"/>
            <a:tailEnd len="med" w="med" type="none"/>
          </a:ln>
        </p:spPr>
      </p:cxnSp>
      <p:cxnSp>
        <p:nvCxnSpPr>
          <p:cNvPr id="505" name="Google Shape;505;p24"/>
          <p:cNvCxnSpPr>
            <a:stCxn id="503" idx="3"/>
            <a:endCxn id="506" idx="3"/>
          </p:cNvCxnSpPr>
          <p:nvPr/>
        </p:nvCxnSpPr>
        <p:spPr>
          <a:xfrm>
            <a:off x="2741775" y="3862050"/>
            <a:ext cx="8100" cy="508500"/>
          </a:xfrm>
          <a:prstGeom prst="bentConnector3">
            <a:avLst>
              <a:gd fmla="val 3041122" name="adj1"/>
            </a:avLst>
          </a:prstGeom>
          <a:noFill/>
          <a:ln cap="flat" cmpd="sng" w="9525">
            <a:solidFill>
              <a:srgbClr val="999999"/>
            </a:solidFill>
            <a:prstDash val="solid"/>
            <a:round/>
            <a:headEnd len="med" w="med" type="none"/>
            <a:tailEnd len="med" w="med" type="none"/>
          </a:ln>
        </p:spPr>
      </p:cxnSp>
      <p:cxnSp>
        <p:nvCxnSpPr>
          <p:cNvPr id="507" name="Google Shape;507;p24"/>
          <p:cNvCxnSpPr/>
          <p:nvPr/>
        </p:nvCxnSpPr>
        <p:spPr>
          <a:xfrm>
            <a:off x="2999025" y="4120250"/>
            <a:ext cx="2767800" cy="424500"/>
          </a:xfrm>
          <a:prstGeom prst="bentConnector3">
            <a:avLst>
              <a:gd fmla="val 16813" name="adj1"/>
            </a:avLst>
          </a:prstGeom>
          <a:noFill/>
          <a:ln cap="flat" cmpd="sng" w="9525">
            <a:solidFill>
              <a:srgbClr val="999999"/>
            </a:solidFill>
            <a:prstDash val="solid"/>
            <a:round/>
            <a:headEnd len="med" w="med" type="none"/>
            <a:tailEnd len="med" w="med" type="none"/>
          </a:ln>
        </p:spPr>
      </p:cxnSp>
      <p:cxnSp>
        <p:nvCxnSpPr>
          <p:cNvPr id="508" name="Google Shape;508;p24"/>
          <p:cNvCxnSpPr/>
          <p:nvPr/>
        </p:nvCxnSpPr>
        <p:spPr>
          <a:xfrm rot="-5400000">
            <a:off x="4488357" y="3458041"/>
            <a:ext cx="1584900" cy="76500"/>
          </a:xfrm>
          <a:prstGeom prst="bentConnector3">
            <a:avLst>
              <a:gd fmla="val 99555" name="adj1"/>
            </a:avLst>
          </a:prstGeom>
          <a:noFill/>
          <a:ln cap="flat" cmpd="sng" w="9525">
            <a:solidFill>
              <a:srgbClr val="9E9E9E"/>
            </a:solidFill>
            <a:prstDash val="solid"/>
            <a:round/>
            <a:headEnd len="med" w="med" type="none"/>
            <a:tailEnd len="med" w="med" type="none"/>
          </a:ln>
        </p:spPr>
      </p:cxnSp>
      <p:sp>
        <p:nvSpPr>
          <p:cNvPr id="509" name="Google Shape;509;p24"/>
          <p:cNvSpPr/>
          <p:nvPr/>
        </p:nvSpPr>
        <p:spPr>
          <a:xfrm>
            <a:off x="6047050" y="4249888"/>
            <a:ext cx="850800" cy="3135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800">
                <a:solidFill>
                  <a:srgbClr val="073763"/>
                </a:solidFill>
                <a:latin typeface="M PLUS 1p Medium"/>
                <a:ea typeface="M PLUS 1p Medium"/>
                <a:cs typeface="M PLUS 1p Medium"/>
                <a:sym typeface="M PLUS 1p Medium"/>
              </a:rPr>
              <a:t>紹介</a:t>
            </a:r>
            <a:endParaRPr sz="800">
              <a:solidFill>
                <a:srgbClr val="073763"/>
              </a:solidFill>
              <a:latin typeface="M PLUS 1p Medium"/>
              <a:ea typeface="M PLUS 1p Medium"/>
              <a:cs typeface="M PLUS 1p Medium"/>
              <a:sym typeface="M PLUS 1p Medium"/>
            </a:endParaRPr>
          </a:p>
        </p:txBody>
      </p:sp>
      <p:cxnSp>
        <p:nvCxnSpPr>
          <p:cNvPr id="510" name="Google Shape;510;p24"/>
          <p:cNvCxnSpPr>
            <a:stCxn id="488" idx="2"/>
            <a:endCxn id="509" idx="0"/>
          </p:cNvCxnSpPr>
          <p:nvPr/>
        </p:nvCxnSpPr>
        <p:spPr>
          <a:xfrm flipH="1" rot="-5400000">
            <a:off x="5947163" y="3724708"/>
            <a:ext cx="425700" cy="624600"/>
          </a:xfrm>
          <a:prstGeom prst="bentConnector3">
            <a:avLst>
              <a:gd fmla="val 50003" name="adj1"/>
            </a:avLst>
          </a:prstGeom>
          <a:noFill/>
          <a:ln cap="flat" cmpd="sng" w="9525">
            <a:solidFill>
              <a:srgbClr val="9E9E9E"/>
            </a:solidFill>
            <a:prstDash val="solid"/>
            <a:round/>
            <a:headEnd len="med" w="med" type="none"/>
            <a:tailEnd len="med" w="med" type="none"/>
          </a:ln>
        </p:spPr>
      </p:cxnSp>
      <p:sp>
        <p:nvSpPr>
          <p:cNvPr id="511" name="Google Shape;511;p24"/>
          <p:cNvSpPr txBox="1"/>
          <p:nvPr/>
        </p:nvSpPr>
        <p:spPr>
          <a:xfrm>
            <a:off x="199388" y="1554557"/>
            <a:ext cx="313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700">
                <a:solidFill>
                  <a:srgbClr val="EE57A3"/>
                </a:solidFill>
                <a:latin typeface="M PLUS 1p Black"/>
                <a:ea typeface="M PLUS 1p Black"/>
                <a:cs typeface="M PLUS 1p Black"/>
                <a:sym typeface="M PLUS 1p Black"/>
              </a:rPr>
              <a:t>1</a:t>
            </a:r>
            <a:endParaRPr sz="1700">
              <a:solidFill>
                <a:srgbClr val="EE57A3"/>
              </a:solidFill>
              <a:latin typeface="M PLUS 1p Black"/>
              <a:ea typeface="M PLUS 1p Black"/>
              <a:cs typeface="M PLUS 1p Black"/>
              <a:sym typeface="M PLUS 1p Black"/>
            </a:endParaRPr>
          </a:p>
        </p:txBody>
      </p:sp>
      <p:sp>
        <p:nvSpPr>
          <p:cNvPr id="512" name="Google Shape;512;p24"/>
          <p:cNvSpPr txBox="1"/>
          <p:nvPr/>
        </p:nvSpPr>
        <p:spPr>
          <a:xfrm>
            <a:off x="1514463" y="1559694"/>
            <a:ext cx="313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700">
                <a:solidFill>
                  <a:srgbClr val="EE57A3"/>
                </a:solidFill>
                <a:latin typeface="M PLUS 1p Black"/>
                <a:ea typeface="M PLUS 1p Black"/>
                <a:cs typeface="M PLUS 1p Black"/>
                <a:sym typeface="M PLUS 1p Black"/>
              </a:rPr>
              <a:t>2</a:t>
            </a:r>
            <a:endParaRPr sz="1700">
              <a:solidFill>
                <a:srgbClr val="EE57A3"/>
              </a:solidFill>
              <a:latin typeface="M PLUS 1p Black"/>
              <a:ea typeface="M PLUS 1p Black"/>
              <a:cs typeface="M PLUS 1p Black"/>
              <a:sym typeface="M PLUS 1p Black"/>
            </a:endParaRPr>
          </a:p>
        </p:txBody>
      </p:sp>
      <p:sp>
        <p:nvSpPr>
          <p:cNvPr id="513" name="Google Shape;513;p24"/>
          <p:cNvSpPr txBox="1"/>
          <p:nvPr/>
        </p:nvSpPr>
        <p:spPr>
          <a:xfrm>
            <a:off x="3815925" y="1559157"/>
            <a:ext cx="313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700">
                <a:solidFill>
                  <a:srgbClr val="EE57A3"/>
                </a:solidFill>
                <a:latin typeface="M PLUS 1p Black"/>
                <a:ea typeface="M PLUS 1p Black"/>
                <a:cs typeface="M PLUS 1p Black"/>
                <a:sym typeface="M PLUS 1p Black"/>
              </a:rPr>
              <a:t>3</a:t>
            </a:r>
            <a:endParaRPr sz="1700">
              <a:solidFill>
                <a:srgbClr val="EE57A3"/>
              </a:solidFill>
              <a:latin typeface="M PLUS 1p Black"/>
              <a:ea typeface="M PLUS 1p Black"/>
              <a:cs typeface="M PLUS 1p Black"/>
              <a:sym typeface="M PLUS 1p Black"/>
            </a:endParaRPr>
          </a:p>
        </p:txBody>
      </p:sp>
      <p:sp>
        <p:nvSpPr>
          <p:cNvPr id="514" name="Google Shape;514;p24"/>
          <p:cNvSpPr txBox="1"/>
          <p:nvPr/>
        </p:nvSpPr>
        <p:spPr>
          <a:xfrm>
            <a:off x="5179188" y="1559694"/>
            <a:ext cx="313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700">
                <a:solidFill>
                  <a:srgbClr val="EE57A3"/>
                </a:solidFill>
                <a:latin typeface="M PLUS 1p Black"/>
                <a:ea typeface="M PLUS 1p Black"/>
                <a:cs typeface="M PLUS 1p Black"/>
                <a:sym typeface="M PLUS 1p Black"/>
              </a:rPr>
              <a:t>4</a:t>
            </a:r>
            <a:endParaRPr sz="1700">
              <a:solidFill>
                <a:srgbClr val="EE57A3"/>
              </a:solidFill>
              <a:latin typeface="M PLUS 1p Black"/>
              <a:ea typeface="M PLUS 1p Black"/>
              <a:cs typeface="M PLUS 1p Black"/>
              <a:sym typeface="M PLUS 1p Black"/>
            </a:endParaRPr>
          </a:p>
        </p:txBody>
      </p:sp>
      <p:sp>
        <p:nvSpPr>
          <p:cNvPr id="506" name="Google Shape;506;p24"/>
          <p:cNvSpPr/>
          <p:nvPr/>
        </p:nvSpPr>
        <p:spPr>
          <a:xfrm>
            <a:off x="1522681" y="4168025"/>
            <a:ext cx="1227300" cy="4050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LP</a:t>
            </a:r>
            <a:endParaRPr b="1" sz="900">
              <a:solidFill>
                <a:srgbClr val="073763"/>
              </a:solidFill>
              <a:latin typeface="M PLUS 1p"/>
              <a:ea typeface="M PLUS 1p"/>
              <a:cs typeface="M PLUS 1p"/>
              <a:sym typeface="M PLUS 1p"/>
            </a:endParaRPr>
          </a:p>
          <a:p>
            <a:pPr indent="0" lvl="0" marL="0" rtl="0" algn="ctr">
              <a:spcBef>
                <a:spcPts val="0"/>
              </a:spcBef>
              <a:spcAft>
                <a:spcPts val="0"/>
              </a:spcAft>
              <a:buNone/>
            </a:pPr>
            <a:r>
              <a:rPr lang="ja" sz="800">
                <a:solidFill>
                  <a:srgbClr val="073763"/>
                </a:solidFill>
                <a:latin typeface="M PLUS 1p Medium"/>
                <a:ea typeface="M PLUS 1p Medium"/>
                <a:cs typeface="M PLUS 1p Medium"/>
                <a:sym typeface="M PLUS 1p Medium"/>
              </a:rPr>
              <a:t>(メルマガ・広告用)</a:t>
            </a:r>
            <a:endParaRPr sz="800">
              <a:solidFill>
                <a:srgbClr val="073763"/>
              </a:solidFill>
              <a:latin typeface="M PLUS 1p Medium"/>
              <a:ea typeface="M PLUS 1p Medium"/>
              <a:cs typeface="M PLUS 1p Medium"/>
              <a:sym typeface="M PLUS 1p Medium"/>
            </a:endParaRPr>
          </a:p>
        </p:txBody>
      </p:sp>
      <p:sp>
        <p:nvSpPr>
          <p:cNvPr id="515" name="Google Shape;515;p24"/>
          <p:cNvSpPr/>
          <p:nvPr/>
        </p:nvSpPr>
        <p:spPr>
          <a:xfrm>
            <a:off x="1504950" y="1110350"/>
            <a:ext cx="3693000" cy="313500"/>
          </a:xfrm>
          <a:prstGeom prst="chevron">
            <a:avLst>
              <a:gd fmla="val 50000" name="adj"/>
            </a:avLst>
          </a:prstGeom>
          <a:solidFill>
            <a:srgbClr val="2C385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ja" sz="1200">
                <a:solidFill>
                  <a:srgbClr val="FFFFFF"/>
                </a:solidFill>
                <a:latin typeface="M PLUS 1p Black"/>
                <a:ea typeface="M PLUS 1p Black"/>
                <a:cs typeface="M PLUS 1p Black"/>
                <a:sym typeface="M PLUS 1p Black"/>
              </a:rPr>
              <a:t>リード獲得</a:t>
            </a:r>
            <a:endParaRPr sz="1200">
              <a:solidFill>
                <a:srgbClr val="FFFFFF"/>
              </a:solidFill>
              <a:latin typeface="M PLUS 1p Black"/>
              <a:ea typeface="M PLUS 1p Black"/>
              <a:cs typeface="M PLUS 1p Black"/>
              <a:sym typeface="M PLUS 1p Black"/>
            </a:endParaRPr>
          </a:p>
        </p:txBody>
      </p:sp>
      <p:sp>
        <p:nvSpPr>
          <p:cNvPr id="516" name="Google Shape;516;p24"/>
          <p:cNvSpPr/>
          <p:nvPr/>
        </p:nvSpPr>
        <p:spPr>
          <a:xfrm>
            <a:off x="5162550" y="1110350"/>
            <a:ext cx="3778500" cy="313500"/>
          </a:xfrm>
          <a:prstGeom prst="chevron">
            <a:avLst>
              <a:gd fmla="val 50000" name="adj"/>
            </a:avLst>
          </a:prstGeom>
          <a:solidFill>
            <a:srgbClr val="2C385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200">
                <a:solidFill>
                  <a:srgbClr val="FFFFFF"/>
                </a:solidFill>
                <a:latin typeface="M PLUS 1p Black"/>
                <a:ea typeface="M PLUS 1p Black"/>
                <a:cs typeface="M PLUS 1p Black"/>
                <a:sym typeface="M PLUS 1p Black"/>
              </a:rPr>
              <a:t>リード育成</a:t>
            </a:r>
            <a:r>
              <a:rPr lang="ja" sz="900">
                <a:solidFill>
                  <a:srgbClr val="FFFFFF"/>
                </a:solidFill>
                <a:latin typeface="M PLUS 1p Black"/>
                <a:ea typeface="M PLUS 1p Black"/>
                <a:cs typeface="M PLUS 1p Black"/>
                <a:sym typeface="M PLUS 1p Black"/>
              </a:rPr>
              <a:t>(ナーチャリング)</a:t>
            </a:r>
            <a:endParaRPr sz="900">
              <a:solidFill>
                <a:srgbClr val="FFFFFF"/>
              </a:solidFill>
              <a:latin typeface="M PLUS 1p Black"/>
              <a:ea typeface="M PLUS 1p Black"/>
              <a:cs typeface="M PLUS 1p Black"/>
              <a:sym typeface="M PLUS 1p Black"/>
            </a:endParaRPr>
          </a:p>
        </p:txBody>
      </p:sp>
      <p:pic>
        <p:nvPicPr>
          <p:cNvPr id="517" name="Google Shape;517;p24"/>
          <p:cNvPicPr preferRelativeResize="0"/>
          <p:nvPr/>
        </p:nvPicPr>
        <p:blipFill>
          <a:blip r:embed="rId5">
            <a:alphaModFix/>
          </a:blip>
          <a:stretch>
            <a:fillRect/>
          </a:stretch>
        </p:blipFill>
        <p:spPr>
          <a:xfrm>
            <a:off x="7699547" y="109127"/>
            <a:ext cx="1345050" cy="480369"/>
          </a:xfrm>
          <a:prstGeom prst="rect">
            <a:avLst/>
          </a:prstGeom>
          <a:noFill/>
          <a:ln>
            <a:noFill/>
          </a:ln>
        </p:spPr>
      </p:pic>
      <p:sp>
        <p:nvSpPr>
          <p:cNvPr id="518" name="Google Shape;518;p24"/>
          <p:cNvSpPr/>
          <p:nvPr/>
        </p:nvSpPr>
        <p:spPr>
          <a:xfrm>
            <a:off x="5132650" y="4249888"/>
            <a:ext cx="850800" cy="313500"/>
          </a:xfrm>
          <a:prstGeom prst="roundRect">
            <a:avLst>
              <a:gd fmla="val 3995" name="adj"/>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800">
                <a:solidFill>
                  <a:srgbClr val="073763"/>
                </a:solidFill>
                <a:latin typeface="M PLUS 1p Medium"/>
                <a:ea typeface="M PLUS 1p Medium"/>
                <a:cs typeface="M PLUS 1p Medium"/>
                <a:sym typeface="M PLUS 1p Medium"/>
              </a:rPr>
              <a:t>名刺情報</a:t>
            </a:r>
            <a:endParaRPr sz="800">
              <a:solidFill>
                <a:srgbClr val="073763"/>
              </a:solidFill>
              <a:latin typeface="M PLUS 1p Medium"/>
              <a:ea typeface="M PLUS 1p Medium"/>
              <a:cs typeface="M PLUS 1p Medium"/>
              <a:sym typeface="M PLUS 1p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25"/>
          <p:cNvSpPr/>
          <p:nvPr/>
        </p:nvSpPr>
        <p:spPr>
          <a:xfrm>
            <a:off x="1088750" y="987878"/>
            <a:ext cx="3260700" cy="3792600"/>
          </a:xfrm>
          <a:prstGeom prst="triangle">
            <a:avLst>
              <a:gd fmla="val 50000" name="adj"/>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00"/>
              </a:solidFill>
            </a:endParaRPr>
          </a:p>
        </p:txBody>
      </p:sp>
      <p:sp>
        <p:nvSpPr>
          <p:cNvPr id="524" name="Google Shape;524;p25"/>
          <p:cNvSpPr/>
          <p:nvPr/>
        </p:nvSpPr>
        <p:spPr>
          <a:xfrm>
            <a:off x="1088047" y="987878"/>
            <a:ext cx="3260700" cy="3792600"/>
          </a:xfrm>
          <a:prstGeom prst="triangle">
            <a:avLst>
              <a:gd fmla="val 50000"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00"/>
              </a:solidFill>
            </a:endParaRPr>
          </a:p>
        </p:txBody>
      </p:sp>
      <p:sp>
        <p:nvSpPr>
          <p:cNvPr id="525" name="Google Shape;525;p25"/>
          <p:cNvSpPr/>
          <p:nvPr/>
        </p:nvSpPr>
        <p:spPr>
          <a:xfrm>
            <a:off x="1512327" y="1002080"/>
            <a:ext cx="2391300" cy="2778000"/>
          </a:xfrm>
          <a:prstGeom prst="triangle">
            <a:avLst>
              <a:gd fmla="val 50000" name="adj"/>
            </a:avLst>
          </a:prstGeom>
          <a:solidFill>
            <a:srgbClr val="BED4FB"/>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5"/>
          <p:cNvSpPr/>
          <p:nvPr/>
        </p:nvSpPr>
        <p:spPr>
          <a:xfrm>
            <a:off x="1939301" y="987878"/>
            <a:ext cx="1545000" cy="1784700"/>
          </a:xfrm>
          <a:prstGeom prst="triangle">
            <a:avLst>
              <a:gd fmla="val 50000" name="adj"/>
            </a:avLst>
          </a:prstGeom>
          <a:solidFill>
            <a:srgbClr val="88B3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5"/>
          <p:cNvSpPr/>
          <p:nvPr/>
        </p:nvSpPr>
        <p:spPr>
          <a:xfrm>
            <a:off x="2362649" y="1002080"/>
            <a:ext cx="693300" cy="760200"/>
          </a:xfrm>
          <a:prstGeom prst="triangle">
            <a:avLst>
              <a:gd fmla="val 50000" name="adj"/>
            </a:avLst>
          </a:prstGeom>
          <a:solidFill>
            <a:srgbClr val="4A90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8" name="Google Shape;528;p25"/>
          <p:cNvCxnSpPr/>
          <p:nvPr/>
        </p:nvCxnSpPr>
        <p:spPr>
          <a:xfrm>
            <a:off x="1387945" y="3776124"/>
            <a:ext cx="2635500" cy="0"/>
          </a:xfrm>
          <a:prstGeom prst="straightConnector1">
            <a:avLst/>
          </a:prstGeom>
          <a:noFill/>
          <a:ln cap="flat" cmpd="sng" w="19050">
            <a:solidFill>
              <a:srgbClr val="FFFFFF"/>
            </a:solidFill>
            <a:prstDash val="solid"/>
            <a:round/>
            <a:headEnd len="med" w="med" type="none"/>
            <a:tailEnd len="med" w="med" type="none"/>
          </a:ln>
        </p:spPr>
      </p:cxnSp>
      <p:cxnSp>
        <p:nvCxnSpPr>
          <p:cNvPr id="529" name="Google Shape;529;p25"/>
          <p:cNvCxnSpPr/>
          <p:nvPr/>
        </p:nvCxnSpPr>
        <p:spPr>
          <a:xfrm>
            <a:off x="1387945" y="2753715"/>
            <a:ext cx="2635500" cy="0"/>
          </a:xfrm>
          <a:prstGeom prst="straightConnector1">
            <a:avLst/>
          </a:prstGeom>
          <a:noFill/>
          <a:ln cap="flat" cmpd="sng" w="19050">
            <a:solidFill>
              <a:srgbClr val="FFFFFF"/>
            </a:solidFill>
            <a:prstDash val="solid"/>
            <a:round/>
            <a:headEnd len="med" w="med" type="none"/>
            <a:tailEnd len="med" w="med" type="none"/>
          </a:ln>
        </p:spPr>
      </p:cxnSp>
      <p:cxnSp>
        <p:nvCxnSpPr>
          <p:cNvPr id="530" name="Google Shape;530;p25"/>
          <p:cNvCxnSpPr/>
          <p:nvPr/>
        </p:nvCxnSpPr>
        <p:spPr>
          <a:xfrm>
            <a:off x="1489941" y="1762019"/>
            <a:ext cx="2635500" cy="0"/>
          </a:xfrm>
          <a:prstGeom prst="straightConnector1">
            <a:avLst/>
          </a:prstGeom>
          <a:noFill/>
          <a:ln cap="flat" cmpd="sng" w="19050">
            <a:solidFill>
              <a:srgbClr val="FFFFFF"/>
            </a:solidFill>
            <a:prstDash val="solid"/>
            <a:round/>
            <a:headEnd len="med" w="med" type="none"/>
            <a:tailEnd len="med" w="med" type="none"/>
          </a:ln>
        </p:spPr>
      </p:cxnSp>
      <p:sp>
        <p:nvSpPr>
          <p:cNvPr id="531" name="Google Shape;531;p25"/>
          <p:cNvSpPr txBox="1"/>
          <p:nvPr/>
        </p:nvSpPr>
        <p:spPr>
          <a:xfrm>
            <a:off x="1467613" y="3018295"/>
            <a:ext cx="2509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b="1" lang="ja" sz="1300">
                <a:solidFill>
                  <a:srgbClr val="595959"/>
                </a:solidFill>
                <a:latin typeface="M PLUS 1p"/>
                <a:ea typeface="M PLUS 1p"/>
                <a:cs typeface="M PLUS 1p"/>
                <a:sym typeface="M PLUS 1p"/>
              </a:rPr>
              <a:t>　課題を感じているが　</a:t>
            </a:r>
            <a:endParaRPr b="1" sz="1300">
              <a:solidFill>
                <a:srgbClr val="595959"/>
              </a:solidFill>
              <a:latin typeface="M PLUS 1p"/>
              <a:ea typeface="M PLUS 1p"/>
              <a:cs typeface="M PLUS 1p"/>
              <a:sym typeface="M PLUS 1p"/>
            </a:endParaRPr>
          </a:p>
          <a:p>
            <a:pPr indent="0" lvl="0" marL="0" rtl="0" algn="ctr">
              <a:spcBef>
                <a:spcPts val="0"/>
              </a:spcBef>
              <a:spcAft>
                <a:spcPts val="0"/>
              </a:spcAft>
              <a:buNone/>
            </a:pPr>
            <a:r>
              <a:rPr b="1" lang="ja" sz="1300">
                <a:solidFill>
                  <a:srgbClr val="595959"/>
                </a:solidFill>
                <a:latin typeface="M PLUS 1p"/>
                <a:ea typeface="M PLUS 1p"/>
                <a:cs typeface="M PLUS 1p"/>
                <a:sym typeface="M PLUS 1p"/>
              </a:rPr>
              <a:t>　進んで情報収集はしない　</a:t>
            </a:r>
            <a:endParaRPr b="1" sz="1300">
              <a:solidFill>
                <a:srgbClr val="595959"/>
              </a:solidFill>
              <a:latin typeface="M PLUS 1p"/>
              <a:ea typeface="M PLUS 1p"/>
              <a:cs typeface="M PLUS 1p"/>
              <a:sym typeface="M PLUS 1p"/>
            </a:endParaRPr>
          </a:p>
        </p:txBody>
      </p:sp>
      <p:sp>
        <p:nvSpPr>
          <p:cNvPr id="532" name="Google Shape;532;p25"/>
          <p:cNvSpPr txBox="1"/>
          <p:nvPr/>
        </p:nvSpPr>
        <p:spPr>
          <a:xfrm>
            <a:off x="1388209" y="4016603"/>
            <a:ext cx="2509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300">
                <a:solidFill>
                  <a:srgbClr val="595959"/>
                </a:solidFill>
                <a:latin typeface="M PLUS 1p"/>
                <a:ea typeface="M PLUS 1p"/>
                <a:cs typeface="M PLUS 1p"/>
                <a:sym typeface="M PLUS 1p"/>
              </a:rPr>
              <a:t>　解決すべき課題がない </a:t>
            </a:r>
            <a:endParaRPr b="1" sz="1300">
              <a:solidFill>
                <a:srgbClr val="595959"/>
              </a:solidFill>
              <a:latin typeface="M PLUS 1p"/>
              <a:ea typeface="M PLUS 1p"/>
              <a:cs typeface="M PLUS 1p"/>
              <a:sym typeface="M PLUS 1p"/>
            </a:endParaRPr>
          </a:p>
          <a:p>
            <a:pPr indent="0" lvl="0" marL="0" rtl="0" algn="ctr">
              <a:spcBef>
                <a:spcPts val="0"/>
              </a:spcBef>
              <a:spcAft>
                <a:spcPts val="0"/>
              </a:spcAft>
              <a:buNone/>
            </a:pPr>
            <a:r>
              <a:rPr b="1" lang="ja" sz="1300">
                <a:solidFill>
                  <a:srgbClr val="595959"/>
                </a:solidFill>
                <a:latin typeface="M PLUS 1p"/>
                <a:ea typeface="M PLUS 1p"/>
                <a:cs typeface="M PLUS 1p"/>
                <a:sym typeface="M PLUS 1p"/>
              </a:rPr>
              <a:t>　あっても認識していない</a:t>
            </a:r>
            <a:endParaRPr b="1" sz="1300">
              <a:solidFill>
                <a:srgbClr val="595959"/>
              </a:solidFill>
              <a:latin typeface="M PLUS 1p"/>
              <a:ea typeface="M PLUS 1p"/>
              <a:cs typeface="M PLUS 1p"/>
              <a:sym typeface="M PLUS 1p"/>
            </a:endParaRPr>
          </a:p>
        </p:txBody>
      </p:sp>
      <p:sp>
        <p:nvSpPr>
          <p:cNvPr id="533" name="Google Shape;533;p25"/>
          <p:cNvSpPr/>
          <p:nvPr/>
        </p:nvSpPr>
        <p:spPr>
          <a:xfrm>
            <a:off x="7301675" y="1311081"/>
            <a:ext cx="1647000" cy="485100"/>
          </a:xfrm>
          <a:prstGeom prst="rect">
            <a:avLst/>
          </a:prstGeom>
          <a:noFill/>
          <a:ln cap="flat" cmpd="sng" w="19050">
            <a:solidFill>
              <a:srgbClr val="DDEA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34" name="Google Shape;534;p25"/>
          <p:cNvSpPr/>
          <p:nvPr/>
        </p:nvSpPr>
        <p:spPr>
          <a:xfrm>
            <a:off x="7301675" y="3979185"/>
            <a:ext cx="1647000" cy="485100"/>
          </a:xfrm>
          <a:prstGeom prst="rect">
            <a:avLst/>
          </a:prstGeom>
          <a:noFill/>
          <a:ln cap="flat" cmpd="sng" w="19050">
            <a:solidFill>
              <a:srgbClr val="DDEA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DDEAF6"/>
              </a:solidFill>
            </a:endParaRPr>
          </a:p>
        </p:txBody>
      </p:sp>
      <p:sp>
        <p:nvSpPr>
          <p:cNvPr id="535" name="Google Shape;535;p25"/>
          <p:cNvSpPr/>
          <p:nvPr/>
        </p:nvSpPr>
        <p:spPr>
          <a:xfrm>
            <a:off x="7301675" y="2517253"/>
            <a:ext cx="1647000" cy="485100"/>
          </a:xfrm>
          <a:prstGeom prst="rect">
            <a:avLst/>
          </a:prstGeom>
          <a:noFill/>
          <a:ln cap="flat" cmpd="sng" w="19050">
            <a:solidFill>
              <a:srgbClr val="5B95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マーケティング施策の優先順位付け</a:t>
            </a:r>
            <a:endParaRPr>
              <a:latin typeface="M PLUS 1p"/>
              <a:ea typeface="M PLUS 1p"/>
              <a:cs typeface="M PLUS 1p"/>
              <a:sym typeface="M PLUS 1p"/>
            </a:endParaRPr>
          </a:p>
        </p:txBody>
      </p:sp>
      <p:sp>
        <p:nvSpPr>
          <p:cNvPr id="537" name="Google Shape;537;p25"/>
          <p:cNvSpPr/>
          <p:nvPr/>
        </p:nvSpPr>
        <p:spPr>
          <a:xfrm>
            <a:off x="369364" y="1088895"/>
            <a:ext cx="243600" cy="41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5"/>
          <p:cNvSpPr txBox="1"/>
          <p:nvPr/>
        </p:nvSpPr>
        <p:spPr>
          <a:xfrm>
            <a:off x="7301675" y="2517255"/>
            <a:ext cx="1647000" cy="4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073763"/>
                </a:solidFill>
                <a:latin typeface="M PLUS 1p ExtraBold"/>
                <a:ea typeface="M PLUS 1p ExtraBold"/>
                <a:cs typeface="M PLUS 1p ExtraBold"/>
                <a:sym typeface="M PLUS 1p ExtraBold"/>
              </a:rPr>
              <a:t>サービスサイト</a:t>
            </a:r>
            <a:endParaRPr sz="1300">
              <a:solidFill>
                <a:srgbClr val="073763"/>
              </a:solidFill>
              <a:latin typeface="M PLUS 1p ExtraBold"/>
              <a:ea typeface="M PLUS 1p ExtraBold"/>
              <a:cs typeface="M PLUS 1p ExtraBold"/>
              <a:sym typeface="M PLUS 1p ExtraBold"/>
            </a:endParaRPr>
          </a:p>
        </p:txBody>
      </p:sp>
      <p:sp>
        <p:nvSpPr>
          <p:cNvPr id="539" name="Google Shape;539;p25"/>
          <p:cNvSpPr txBox="1"/>
          <p:nvPr/>
        </p:nvSpPr>
        <p:spPr>
          <a:xfrm>
            <a:off x="7312056" y="3979105"/>
            <a:ext cx="1647000" cy="4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073763"/>
                </a:solidFill>
                <a:latin typeface="M PLUS 1p ExtraBold"/>
                <a:ea typeface="M PLUS 1p ExtraBold"/>
                <a:cs typeface="M PLUS 1p ExtraBold"/>
                <a:sym typeface="M PLUS 1p ExtraBold"/>
              </a:rPr>
              <a:t>オウンドメディア</a:t>
            </a:r>
            <a:endParaRPr sz="1300">
              <a:solidFill>
                <a:srgbClr val="073763"/>
              </a:solidFill>
              <a:latin typeface="M PLUS 1p ExtraBold"/>
              <a:ea typeface="M PLUS 1p ExtraBold"/>
              <a:cs typeface="M PLUS 1p ExtraBold"/>
              <a:sym typeface="M PLUS 1p ExtraBold"/>
            </a:endParaRPr>
          </a:p>
        </p:txBody>
      </p:sp>
      <p:sp>
        <p:nvSpPr>
          <p:cNvPr id="540" name="Google Shape;540;p25"/>
          <p:cNvSpPr txBox="1"/>
          <p:nvPr/>
        </p:nvSpPr>
        <p:spPr>
          <a:xfrm>
            <a:off x="7312056" y="1311081"/>
            <a:ext cx="1647000" cy="46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073763"/>
                </a:solidFill>
                <a:latin typeface="M PLUS 1p ExtraBold"/>
                <a:ea typeface="M PLUS 1p ExtraBold"/>
                <a:cs typeface="M PLUS 1p ExtraBold"/>
                <a:sym typeface="M PLUS 1p ExtraBold"/>
              </a:rPr>
              <a:t>LP</a:t>
            </a:r>
            <a:endParaRPr sz="1300">
              <a:solidFill>
                <a:srgbClr val="073763"/>
              </a:solidFill>
              <a:latin typeface="M PLUS 1p ExtraBold"/>
              <a:ea typeface="M PLUS 1p ExtraBold"/>
              <a:cs typeface="M PLUS 1p ExtraBold"/>
              <a:sym typeface="M PLUS 1p ExtraBold"/>
            </a:endParaRPr>
          </a:p>
        </p:txBody>
      </p:sp>
      <p:cxnSp>
        <p:nvCxnSpPr>
          <p:cNvPr id="541" name="Google Shape;541;p25"/>
          <p:cNvCxnSpPr/>
          <p:nvPr/>
        </p:nvCxnSpPr>
        <p:spPr>
          <a:xfrm rot="10800000">
            <a:off x="615803" y="987922"/>
            <a:ext cx="0" cy="3661500"/>
          </a:xfrm>
          <a:prstGeom prst="straightConnector1">
            <a:avLst/>
          </a:prstGeom>
          <a:noFill/>
          <a:ln cap="flat" cmpd="sng" w="19050">
            <a:solidFill>
              <a:srgbClr val="2C3753"/>
            </a:solidFill>
            <a:prstDash val="solid"/>
            <a:round/>
            <a:headEnd len="med" w="med" type="triangle"/>
            <a:tailEnd len="med" w="med" type="triangle"/>
          </a:ln>
        </p:spPr>
      </p:cxnSp>
      <p:sp>
        <p:nvSpPr>
          <p:cNvPr id="542" name="Google Shape;542;p25"/>
          <p:cNvSpPr txBox="1"/>
          <p:nvPr/>
        </p:nvSpPr>
        <p:spPr>
          <a:xfrm>
            <a:off x="173935" y="2103777"/>
            <a:ext cx="869700" cy="4389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ja" sz="1600">
                <a:solidFill>
                  <a:srgbClr val="666666"/>
                </a:solidFill>
                <a:highlight>
                  <a:srgbClr val="FFFFFF"/>
                </a:highlight>
                <a:latin typeface="M PLUS 1p"/>
                <a:ea typeface="M PLUS 1p"/>
                <a:cs typeface="M PLUS 1p"/>
                <a:sym typeface="M PLUS 1p"/>
              </a:rPr>
              <a:t>顕在層</a:t>
            </a:r>
            <a:endParaRPr b="1" sz="1600">
              <a:solidFill>
                <a:srgbClr val="666666"/>
              </a:solidFill>
              <a:latin typeface="M PLUS 1p"/>
              <a:ea typeface="M PLUS 1p"/>
              <a:cs typeface="M PLUS 1p"/>
              <a:sym typeface="M PLUS 1p"/>
            </a:endParaRPr>
          </a:p>
        </p:txBody>
      </p:sp>
      <p:sp>
        <p:nvSpPr>
          <p:cNvPr id="543" name="Google Shape;543;p25"/>
          <p:cNvSpPr txBox="1"/>
          <p:nvPr/>
        </p:nvSpPr>
        <p:spPr>
          <a:xfrm>
            <a:off x="173935" y="3942864"/>
            <a:ext cx="869700" cy="4389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ja" sz="1600">
                <a:solidFill>
                  <a:srgbClr val="666666"/>
                </a:solidFill>
                <a:highlight>
                  <a:srgbClr val="FFFFFF"/>
                </a:highlight>
                <a:latin typeface="M PLUS 1p"/>
                <a:ea typeface="M PLUS 1p"/>
                <a:cs typeface="M PLUS 1p"/>
                <a:sym typeface="M PLUS 1p"/>
              </a:rPr>
              <a:t>潜在層</a:t>
            </a:r>
            <a:endParaRPr b="1" sz="1600">
              <a:solidFill>
                <a:srgbClr val="666666"/>
              </a:solidFill>
              <a:latin typeface="M PLUS 1p"/>
              <a:ea typeface="M PLUS 1p"/>
              <a:cs typeface="M PLUS 1p"/>
              <a:sym typeface="M PLUS 1p"/>
            </a:endParaRPr>
          </a:p>
        </p:txBody>
      </p:sp>
      <p:cxnSp>
        <p:nvCxnSpPr>
          <p:cNvPr id="544" name="Google Shape;544;p25"/>
          <p:cNvCxnSpPr/>
          <p:nvPr/>
        </p:nvCxnSpPr>
        <p:spPr>
          <a:xfrm>
            <a:off x="1121652" y="3789249"/>
            <a:ext cx="4965900" cy="0"/>
          </a:xfrm>
          <a:prstGeom prst="straightConnector1">
            <a:avLst/>
          </a:prstGeom>
          <a:noFill/>
          <a:ln cap="flat" cmpd="sng" w="19050">
            <a:solidFill>
              <a:srgbClr val="B7B7B7"/>
            </a:solidFill>
            <a:prstDash val="dash"/>
            <a:round/>
            <a:headEnd len="med" w="med" type="none"/>
            <a:tailEnd len="med" w="med" type="none"/>
          </a:ln>
        </p:spPr>
      </p:cxnSp>
      <p:cxnSp>
        <p:nvCxnSpPr>
          <p:cNvPr id="545" name="Google Shape;545;p25"/>
          <p:cNvCxnSpPr/>
          <p:nvPr/>
        </p:nvCxnSpPr>
        <p:spPr>
          <a:xfrm>
            <a:off x="1121652" y="2761890"/>
            <a:ext cx="4965900" cy="0"/>
          </a:xfrm>
          <a:prstGeom prst="straightConnector1">
            <a:avLst/>
          </a:prstGeom>
          <a:noFill/>
          <a:ln cap="flat" cmpd="sng" w="19050">
            <a:solidFill>
              <a:srgbClr val="B7B7B7"/>
            </a:solidFill>
            <a:prstDash val="dash"/>
            <a:round/>
            <a:headEnd len="med" w="med" type="none"/>
            <a:tailEnd len="med" w="med" type="none"/>
          </a:ln>
        </p:spPr>
      </p:cxnSp>
      <p:cxnSp>
        <p:nvCxnSpPr>
          <p:cNvPr id="546" name="Google Shape;546;p25"/>
          <p:cNvCxnSpPr/>
          <p:nvPr/>
        </p:nvCxnSpPr>
        <p:spPr>
          <a:xfrm>
            <a:off x="1121652" y="1756256"/>
            <a:ext cx="4965900" cy="0"/>
          </a:xfrm>
          <a:prstGeom prst="straightConnector1">
            <a:avLst/>
          </a:prstGeom>
          <a:noFill/>
          <a:ln cap="flat" cmpd="sng" w="19050">
            <a:solidFill>
              <a:srgbClr val="B7B7B7"/>
            </a:solidFill>
            <a:prstDash val="dash"/>
            <a:round/>
            <a:headEnd len="med" w="med" type="none"/>
            <a:tailEnd len="med" w="med" type="none"/>
          </a:ln>
        </p:spPr>
      </p:cxnSp>
      <p:grpSp>
        <p:nvGrpSpPr>
          <p:cNvPr id="547" name="Google Shape;547;p25"/>
          <p:cNvGrpSpPr/>
          <p:nvPr/>
        </p:nvGrpSpPr>
        <p:grpSpPr>
          <a:xfrm>
            <a:off x="4023450" y="1430050"/>
            <a:ext cx="2182915" cy="3323425"/>
            <a:chOff x="4023450" y="1430050"/>
            <a:chExt cx="2182915" cy="3323425"/>
          </a:xfrm>
        </p:grpSpPr>
        <p:sp>
          <p:nvSpPr>
            <p:cNvPr id="548" name="Google Shape;548;p25"/>
            <p:cNvSpPr/>
            <p:nvPr/>
          </p:nvSpPr>
          <p:spPr>
            <a:xfrm>
              <a:off x="4023450" y="4482875"/>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交通広告</a:t>
              </a:r>
              <a:endParaRPr b="1" sz="1000">
                <a:solidFill>
                  <a:srgbClr val="073763"/>
                </a:solidFill>
                <a:latin typeface="M PLUS 1p"/>
                <a:ea typeface="M PLUS 1p"/>
                <a:cs typeface="M PLUS 1p"/>
                <a:sym typeface="M PLUS 1p"/>
              </a:endParaRPr>
            </a:p>
          </p:txBody>
        </p:sp>
        <p:sp>
          <p:nvSpPr>
            <p:cNvPr id="549" name="Google Shape;549;p25"/>
            <p:cNvSpPr/>
            <p:nvPr/>
          </p:nvSpPr>
          <p:spPr>
            <a:xfrm>
              <a:off x="5146165" y="4482875"/>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SNS</a:t>
              </a:r>
              <a:endParaRPr b="1" sz="1000">
                <a:solidFill>
                  <a:srgbClr val="073763"/>
                </a:solidFill>
                <a:latin typeface="M PLUS 1p"/>
                <a:ea typeface="M PLUS 1p"/>
                <a:cs typeface="M PLUS 1p"/>
                <a:sym typeface="M PLUS 1p"/>
              </a:endParaRPr>
            </a:p>
          </p:txBody>
        </p:sp>
        <p:sp>
          <p:nvSpPr>
            <p:cNvPr id="550" name="Google Shape;550;p25"/>
            <p:cNvSpPr/>
            <p:nvPr/>
          </p:nvSpPr>
          <p:spPr>
            <a:xfrm>
              <a:off x="4023450" y="4163676"/>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テレビCM</a:t>
              </a:r>
              <a:endParaRPr b="1" sz="1000">
                <a:solidFill>
                  <a:srgbClr val="073763"/>
                </a:solidFill>
                <a:latin typeface="M PLUS 1p"/>
                <a:ea typeface="M PLUS 1p"/>
                <a:cs typeface="M PLUS 1p"/>
                <a:sym typeface="M PLUS 1p"/>
              </a:endParaRPr>
            </a:p>
          </p:txBody>
        </p:sp>
        <p:sp>
          <p:nvSpPr>
            <p:cNvPr id="551" name="Google Shape;551;p25"/>
            <p:cNvSpPr/>
            <p:nvPr/>
          </p:nvSpPr>
          <p:spPr>
            <a:xfrm>
              <a:off x="5146165" y="4163676"/>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テレアポ</a:t>
              </a:r>
              <a:endParaRPr b="1" sz="1000">
                <a:solidFill>
                  <a:srgbClr val="073763"/>
                </a:solidFill>
                <a:latin typeface="M PLUS 1p"/>
                <a:ea typeface="M PLUS 1p"/>
                <a:cs typeface="M PLUS 1p"/>
                <a:sym typeface="M PLUS 1p"/>
              </a:endParaRPr>
            </a:p>
          </p:txBody>
        </p:sp>
        <p:sp>
          <p:nvSpPr>
            <p:cNvPr id="552" name="Google Shape;552;p25"/>
            <p:cNvSpPr/>
            <p:nvPr/>
          </p:nvSpPr>
          <p:spPr>
            <a:xfrm>
              <a:off x="4023450" y="3845663"/>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広報</a:t>
              </a:r>
              <a:endParaRPr b="1" sz="1000">
                <a:solidFill>
                  <a:srgbClr val="073763"/>
                </a:solidFill>
                <a:latin typeface="M PLUS 1p"/>
                <a:ea typeface="M PLUS 1p"/>
                <a:cs typeface="M PLUS 1p"/>
                <a:sym typeface="M PLUS 1p"/>
              </a:endParaRPr>
            </a:p>
          </p:txBody>
        </p:sp>
        <p:sp>
          <p:nvSpPr>
            <p:cNvPr id="553" name="Google Shape;553;p25"/>
            <p:cNvSpPr/>
            <p:nvPr/>
          </p:nvSpPr>
          <p:spPr>
            <a:xfrm>
              <a:off x="5146165" y="3845663"/>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展示会</a:t>
              </a:r>
              <a:endParaRPr b="1" sz="1000">
                <a:solidFill>
                  <a:srgbClr val="073763"/>
                </a:solidFill>
                <a:latin typeface="M PLUS 1p"/>
                <a:ea typeface="M PLUS 1p"/>
                <a:cs typeface="M PLUS 1p"/>
                <a:sym typeface="M PLUS 1p"/>
              </a:endParaRPr>
            </a:p>
          </p:txBody>
        </p:sp>
        <p:sp>
          <p:nvSpPr>
            <p:cNvPr id="554" name="Google Shape;554;p25"/>
            <p:cNvSpPr/>
            <p:nvPr/>
          </p:nvSpPr>
          <p:spPr>
            <a:xfrm>
              <a:off x="4023450" y="3462313"/>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記事広告</a:t>
              </a:r>
              <a:endParaRPr b="1" sz="1000">
                <a:solidFill>
                  <a:srgbClr val="073763"/>
                </a:solidFill>
                <a:latin typeface="M PLUS 1p"/>
                <a:ea typeface="M PLUS 1p"/>
                <a:cs typeface="M PLUS 1p"/>
                <a:sym typeface="M PLUS 1p"/>
              </a:endParaRPr>
            </a:p>
          </p:txBody>
        </p:sp>
        <p:sp>
          <p:nvSpPr>
            <p:cNvPr id="555" name="Google Shape;555;p25"/>
            <p:cNvSpPr/>
            <p:nvPr/>
          </p:nvSpPr>
          <p:spPr>
            <a:xfrm>
              <a:off x="5146165" y="3462313"/>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FAX / DM</a:t>
              </a:r>
              <a:endParaRPr b="1" sz="1000">
                <a:solidFill>
                  <a:srgbClr val="073763"/>
                </a:solidFill>
                <a:latin typeface="M PLUS 1p"/>
                <a:ea typeface="M PLUS 1p"/>
                <a:cs typeface="M PLUS 1p"/>
                <a:sym typeface="M PLUS 1p"/>
              </a:endParaRPr>
            </a:p>
          </p:txBody>
        </p:sp>
        <p:sp>
          <p:nvSpPr>
            <p:cNvPr id="556" name="Google Shape;556;p25"/>
            <p:cNvSpPr/>
            <p:nvPr/>
          </p:nvSpPr>
          <p:spPr>
            <a:xfrm>
              <a:off x="4023450" y="3143115"/>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セミナー</a:t>
              </a:r>
              <a:endParaRPr b="1" sz="1000">
                <a:solidFill>
                  <a:srgbClr val="073763"/>
                </a:solidFill>
                <a:latin typeface="M PLUS 1p"/>
                <a:ea typeface="M PLUS 1p"/>
                <a:cs typeface="M PLUS 1p"/>
                <a:sym typeface="M PLUS 1p"/>
              </a:endParaRPr>
            </a:p>
          </p:txBody>
        </p:sp>
        <p:sp>
          <p:nvSpPr>
            <p:cNvPr id="557" name="Google Shape;557;p25"/>
            <p:cNvSpPr/>
            <p:nvPr/>
          </p:nvSpPr>
          <p:spPr>
            <a:xfrm>
              <a:off x="5146165" y="3143115"/>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お役立ち資料</a:t>
              </a:r>
              <a:endParaRPr b="1" sz="1000">
                <a:solidFill>
                  <a:srgbClr val="073763"/>
                </a:solidFill>
                <a:latin typeface="M PLUS 1p"/>
                <a:ea typeface="M PLUS 1p"/>
                <a:cs typeface="M PLUS 1p"/>
                <a:sym typeface="M PLUS 1p"/>
              </a:endParaRPr>
            </a:p>
          </p:txBody>
        </p:sp>
        <p:sp>
          <p:nvSpPr>
            <p:cNvPr id="558" name="Google Shape;558;p25"/>
            <p:cNvSpPr/>
            <p:nvPr/>
          </p:nvSpPr>
          <p:spPr>
            <a:xfrm>
              <a:off x="4023450" y="2825102"/>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Facebook広告</a:t>
              </a:r>
              <a:endParaRPr b="1" sz="1000">
                <a:solidFill>
                  <a:srgbClr val="073763"/>
                </a:solidFill>
                <a:latin typeface="M PLUS 1p"/>
                <a:ea typeface="M PLUS 1p"/>
                <a:cs typeface="M PLUS 1p"/>
                <a:sym typeface="M PLUS 1p"/>
              </a:endParaRPr>
            </a:p>
          </p:txBody>
        </p:sp>
        <p:sp>
          <p:nvSpPr>
            <p:cNvPr id="559" name="Google Shape;559;p25"/>
            <p:cNvSpPr/>
            <p:nvPr/>
          </p:nvSpPr>
          <p:spPr>
            <a:xfrm>
              <a:off x="5146165" y="2825102"/>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SEO (潜在)</a:t>
              </a:r>
              <a:endParaRPr b="1" sz="1000">
                <a:solidFill>
                  <a:srgbClr val="073763"/>
                </a:solidFill>
                <a:latin typeface="M PLUS 1p"/>
                <a:ea typeface="M PLUS 1p"/>
                <a:cs typeface="M PLUS 1p"/>
                <a:sym typeface="M PLUS 1p"/>
              </a:endParaRPr>
            </a:p>
          </p:txBody>
        </p:sp>
        <p:sp>
          <p:nvSpPr>
            <p:cNvPr id="560" name="Google Shape;560;p25"/>
            <p:cNvSpPr/>
            <p:nvPr/>
          </p:nvSpPr>
          <p:spPr>
            <a:xfrm>
              <a:off x="4023450" y="2449159"/>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営業資料</a:t>
              </a:r>
              <a:endParaRPr b="1" sz="1000">
                <a:solidFill>
                  <a:srgbClr val="073763"/>
                </a:solidFill>
                <a:latin typeface="M PLUS 1p"/>
                <a:ea typeface="M PLUS 1p"/>
                <a:cs typeface="M PLUS 1p"/>
                <a:sym typeface="M PLUS 1p"/>
              </a:endParaRPr>
            </a:p>
          </p:txBody>
        </p:sp>
        <p:sp>
          <p:nvSpPr>
            <p:cNvPr id="561" name="Google Shape;561;p25"/>
            <p:cNvSpPr/>
            <p:nvPr/>
          </p:nvSpPr>
          <p:spPr>
            <a:xfrm>
              <a:off x="5146165" y="2449159"/>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代理店開拓</a:t>
              </a:r>
              <a:endParaRPr b="1" sz="1000">
                <a:solidFill>
                  <a:srgbClr val="073763"/>
                </a:solidFill>
                <a:latin typeface="M PLUS 1p"/>
                <a:ea typeface="M PLUS 1p"/>
                <a:cs typeface="M PLUS 1p"/>
                <a:sym typeface="M PLUS 1p"/>
              </a:endParaRPr>
            </a:p>
          </p:txBody>
        </p:sp>
        <p:sp>
          <p:nvSpPr>
            <p:cNvPr id="562" name="Google Shape;562;p25"/>
            <p:cNvSpPr/>
            <p:nvPr/>
          </p:nvSpPr>
          <p:spPr>
            <a:xfrm>
              <a:off x="4023450" y="2129961"/>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リタゲ広告</a:t>
              </a:r>
              <a:endParaRPr b="1" sz="1000">
                <a:solidFill>
                  <a:srgbClr val="073763"/>
                </a:solidFill>
                <a:latin typeface="M PLUS 1p"/>
                <a:ea typeface="M PLUS 1p"/>
                <a:cs typeface="M PLUS 1p"/>
                <a:sym typeface="M PLUS 1p"/>
              </a:endParaRPr>
            </a:p>
          </p:txBody>
        </p:sp>
        <p:sp>
          <p:nvSpPr>
            <p:cNvPr id="563" name="Google Shape;563;p25"/>
            <p:cNvSpPr/>
            <p:nvPr/>
          </p:nvSpPr>
          <p:spPr>
            <a:xfrm>
              <a:off x="5146165" y="2129961"/>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導入事例</a:t>
              </a:r>
              <a:endParaRPr b="1" sz="1000">
                <a:solidFill>
                  <a:srgbClr val="073763"/>
                </a:solidFill>
                <a:latin typeface="M PLUS 1p"/>
                <a:ea typeface="M PLUS 1p"/>
                <a:cs typeface="M PLUS 1p"/>
                <a:sym typeface="M PLUS 1p"/>
              </a:endParaRPr>
            </a:p>
          </p:txBody>
        </p:sp>
        <p:sp>
          <p:nvSpPr>
            <p:cNvPr id="564" name="Google Shape;564;p25"/>
            <p:cNvSpPr/>
            <p:nvPr/>
          </p:nvSpPr>
          <p:spPr>
            <a:xfrm>
              <a:off x="4023450" y="1811948"/>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リスティング</a:t>
              </a:r>
              <a:endParaRPr b="1" sz="1000">
                <a:solidFill>
                  <a:srgbClr val="073763"/>
                </a:solidFill>
                <a:latin typeface="M PLUS 1p"/>
                <a:ea typeface="M PLUS 1p"/>
                <a:cs typeface="M PLUS 1p"/>
                <a:sym typeface="M PLUS 1p"/>
              </a:endParaRPr>
            </a:p>
          </p:txBody>
        </p:sp>
        <p:sp>
          <p:nvSpPr>
            <p:cNvPr id="565" name="Google Shape;565;p25"/>
            <p:cNvSpPr/>
            <p:nvPr/>
          </p:nvSpPr>
          <p:spPr>
            <a:xfrm>
              <a:off x="5146165" y="1811948"/>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SEO (顕在)</a:t>
              </a:r>
              <a:endParaRPr b="1" sz="1000">
                <a:solidFill>
                  <a:srgbClr val="073763"/>
                </a:solidFill>
                <a:latin typeface="M PLUS 1p"/>
                <a:ea typeface="M PLUS 1p"/>
                <a:cs typeface="M PLUS 1p"/>
                <a:sym typeface="M PLUS 1p"/>
              </a:endParaRPr>
            </a:p>
          </p:txBody>
        </p:sp>
        <p:sp>
          <p:nvSpPr>
            <p:cNvPr id="566" name="Google Shape;566;p25"/>
            <p:cNvSpPr/>
            <p:nvPr/>
          </p:nvSpPr>
          <p:spPr>
            <a:xfrm>
              <a:off x="4023450" y="1430050"/>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指名検索</a:t>
              </a:r>
              <a:endParaRPr b="1" sz="1000">
                <a:solidFill>
                  <a:srgbClr val="073763"/>
                </a:solidFill>
                <a:latin typeface="M PLUS 1p"/>
                <a:ea typeface="M PLUS 1p"/>
                <a:cs typeface="M PLUS 1p"/>
                <a:sym typeface="M PLUS 1p"/>
              </a:endParaRPr>
            </a:p>
          </p:txBody>
        </p:sp>
        <p:sp>
          <p:nvSpPr>
            <p:cNvPr id="567" name="Google Shape;567;p25"/>
            <p:cNvSpPr/>
            <p:nvPr/>
          </p:nvSpPr>
          <p:spPr>
            <a:xfrm>
              <a:off x="5146165" y="1430050"/>
              <a:ext cx="1060200" cy="270600"/>
            </a:xfrm>
            <a:prstGeom prst="rect">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073763"/>
                  </a:solidFill>
                  <a:latin typeface="M PLUS 1p"/>
                  <a:ea typeface="M PLUS 1p"/>
                  <a:cs typeface="M PLUS 1p"/>
                  <a:sym typeface="M PLUS 1p"/>
                </a:rPr>
                <a:t>紹介経由</a:t>
              </a:r>
              <a:endParaRPr b="1" sz="1000">
                <a:solidFill>
                  <a:srgbClr val="073763"/>
                </a:solidFill>
                <a:latin typeface="M PLUS 1p"/>
                <a:ea typeface="M PLUS 1p"/>
                <a:cs typeface="M PLUS 1p"/>
                <a:sym typeface="M PLUS 1p"/>
              </a:endParaRPr>
            </a:p>
          </p:txBody>
        </p:sp>
      </p:grpSp>
      <p:cxnSp>
        <p:nvCxnSpPr>
          <p:cNvPr id="568" name="Google Shape;568;p25"/>
          <p:cNvCxnSpPr/>
          <p:nvPr/>
        </p:nvCxnSpPr>
        <p:spPr>
          <a:xfrm rot="10800000">
            <a:off x="6421193" y="2772539"/>
            <a:ext cx="0" cy="1962900"/>
          </a:xfrm>
          <a:prstGeom prst="straightConnector1">
            <a:avLst/>
          </a:prstGeom>
          <a:noFill/>
          <a:ln cap="flat" cmpd="sng" w="38100">
            <a:solidFill>
              <a:srgbClr val="DDEAF6"/>
            </a:solidFill>
            <a:prstDash val="solid"/>
            <a:round/>
            <a:headEnd len="med" w="med" type="oval"/>
            <a:tailEnd len="med" w="med" type="oval"/>
          </a:ln>
        </p:spPr>
      </p:cxnSp>
      <p:cxnSp>
        <p:nvCxnSpPr>
          <p:cNvPr id="569" name="Google Shape;569;p25"/>
          <p:cNvCxnSpPr/>
          <p:nvPr/>
        </p:nvCxnSpPr>
        <p:spPr>
          <a:xfrm rot="10800000">
            <a:off x="6724400" y="1091050"/>
            <a:ext cx="5700" cy="3056400"/>
          </a:xfrm>
          <a:prstGeom prst="straightConnector1">
            <a:avLst/>
          </a:prstGeom>
          <a:noFill/>
          <a:ln cap="flat" cmpd="sng" w="38100">
            <a:solidFill>
              <a:srgbClr val="5B95F9"/>
            </a:solidFill>
            <a:prstDash val="solid"/>
            <a:round/>
            <a:headEnd len="med" w="med" type="oval"/>
            <a:tailEnd len="med" w="med" type="oval"/>
          </a:ln>
        </p:spPr>
      </p:cxnSp>
      <p:cxnSp>
        <p:nvCxnSpPr>
          <p:cNvPr id="570" name="Google Shape;570;p25"/>
          <p:cNvCxnSpPr/>
          <p:nvPr/>
        </p:nvCxnSpPr>
        <p:spPr>
          <a:xfrm rot="10800000">
            <a:off x="7004097" y="1088893"/>
            <a:ext cx="0" cy="943500"/>
          </a:xfrm>
          <a:prstGeom prst="straightConnector1">
            <a:avLst/>
          </a:prstGeom>
          <a:noFill/>
          <a:ln cap="flat" cmpd="sng" w="38100">
            <a:solidFill>
              <a:srgbClr val="DDEAF6"/>
            </a:solidFill>
            <a:prstDash val="solid"/>
            <a:round/>
            <a:headEnd len="med" w="med" type="oval"/>
            <a:tailEnd len="med" w="med" type="oval"/>
          </a:ln>
        </p:spPr>
      </p:cxnSp>
      <p:cxnSp>
        <p:nvCxnSpPr>
          <p:cNvPr id="571" name="Google Shape;571;p25"/>
          <p:cNvCxnSpPr>
            <a:endCxn id="538" idx="1"/>
          </p:cNvCxnSpPr>
          <p:nvPr/>
        </p:nvCxnSpPr>
        <p:spPr>
          <a:xfrm>
            <a:off x="6727475" y="2759805"/>
            <a:ext cx="574200" cy="0"/>
          </a:xfrm>
          <a:prstGeom prst="straightConnector1">
            <a:avLst/>
          </a:prstGeom>
          <a:noFill/>
          <a:ln cap="flat" cmpd="sng" w="19050">
            <a:solidFill>
              <a:srgbClr val="5B95F9"/>
            </a:solidFill>
            <a:prstDash val="dot"/>
            <a:round/>
            <a:headEnd len="med" w="med" type="none"/>
            <a:tailEnd len="med" w="med" type="none"/>
          </a:ln>
        </p:spPr>
      </p:cxnSp>
      <p:cxnSp>
        <p:nvCxnSpPr>
          <p:cNvPr id="572" name="Google Shape;572;p25"/>
          <p:cNvCxnSpPr/>
          <p:nvPr/>
        </p:nvCxnSpPr>
        <p:spPr>
          <a:xfrm>
            <a:off x="6464924" y="4228623"/>
            <a:ext cx="836700" cy="0"/>
          </a:xfrm>
          <a:prstGeom prst="straightConnector1">
            <a:avLst/>
          </a:prstGeom>
          <a:noFill/>
          <a:ln cap="flat" cmpd="sng" w="19050">
            <a:solidFill>
              <a:srgbClr val="DDEAF6"/>
            </a:solidFill>
            <a:prstDash val="dot"/>
            <a:round/>
            <a:headEnd len="med" w="med" type="none"/>
            <a:tailEnd len="med" w="med" type="none"/>
          </a:ln>
        </p:spPr>
      </p:cxnSp>
      <p:cxnSp>
        <p:nvCxnSpPr>
          <p:cNvPr id="573" name="Google Shape;573;p25"/>
          <p:cNvCxnSpPr/>
          <p:nvPr/>
        </p:nvCxnSpPr>
        <p:spPr>
          <a:xfrm>
            <a:off x="7023911" y="1548413"/>
            <a:ext cx="277800" cy="0"/>
          </a:xfrm>
          <a:prstGeom prst="straightConnector1">
            <a:avLst/>
          </a:prstGeom>
          <a:noFill/>
          <a:ln cap="flat" cmpd="sng" w="19050">
            <a:solidFill>
              <a:srgbClr val="DDEAF6"/>
            </a:solidFill>
            <a:prstDash val="dot"/>
            <a:round/>
            <a:headEnd len="med" w="med" type="none"/>
            <a:tailEnd len="med" w="med" type="none"/>
          </a:ln>
        </p:spPr>
      </p:cxnSp>
      <p:sp>
        <p:nvSpPr>
          <p:cNvPr id="574" name="Google Shape;574;p25"/>
          <p:cNvSpPr/>
          <p:nvPr/>
        </p:nvSpPr>
        <p:spPr>
          <a:xfrm>
            <a:off x="1038177" y="1041277"/>
            <a:ext cx="693300" cy="3613200"/>
          </a:xfrm>
          <a:prstGeom prst="downArrow">
            <a:avLst>
              <a:gd fmla="val 50000" name="adj1"/>
              <a:gd fmla="val 50000" name="adj2"/>
            </a:avLst>
          </a:prstGeom>
          <a:solidFill>
            <a:srgbClr val="F464A4">
              <a:alpha val="403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solidFill>
                  <a:srgbClr val="FFFFFF"/>
                </a:solidFill>
                <a:latin typeface="M PLUS 1p ExtraBold"/>
                <a:ea typeface="M PLUS 1p ExtraBold"/>
                <a:cs typeface="M PLUS 1p ExtraBold"/>
                <a:sym typeface="M PLUS 1p ExtraBold"/>
              </a:rPr>
              <a:t>原則は上から下へ</a:t>
            </a:r>
            <a:endParaRPr>
              <a:solidFill>
                <a:srgbClr val="FFFFFF"/>
              </a:solidFill>
              <a:latin typeface="M PLUS 1p ExtraBold"/>
              <a:ea typeface="M PLUS 1p ExtraBold"/>
              <a:cs typeface="M PLUS 1p ExtraBold"/>
              <a:sym typeface="M PLUS 1p ExtraBold"/>
            </a:endParaRPr>
          </a:p>
        </p:txBody>
      </p:sp>
      <p:sp>
        <p:nvSpPr>
          <p:cNvPr id="575" name="Google Shape;575;p25"/>
          <p:cNvSpPr txBox="1"/>
          <p:nvPr/>
        </p:nvSpPr>
        <p:spPr>
          <a:xfrm>
            <a:off x="167191" y="1337538"/>
            <a:ext cx="869700" cy="4389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ja" sz="1600">
                <a:solidFill>
                  <a:srgbClr val="666666"/>
                </a:solidFill>
                <a:highlight>
                  <a:srgbClr val="FFFFFF"/>
                </a:highlight>
                <a:latin typeface="M PLUS 1p"/>
                <a:ea typeface="M PLUS 1p"/>
                <a:cs typeface="M PLUS 1p"/>
                <a:sym typeface="M PLUS 1p"/>
              </a:rPr>
              <a:t>明確層</a:t>
            </a:r>
            <a:endParaRPr b="1" sz="1600">
              <a:solidFill>
                <a:srgbClr val="666666"/>
              </a:solidFill>
              <a:latin typeface="M PLUS 1p"/>
              <a:ea typeface="M PLUS 1p"/>
              <a:cs typeface="M PLUS 1p"/>
              <a:sym typeface="M PLUS 1p"/>
            </a:endParaRPr>
          </a:p>
        </p:txBody>
      </p:sp>
      <p:sp>
        <p:nvSpPr>
          <p:cNvPr id="576" name="Google Shape;576;p25"/>
          <p:cNvSpPr txBox="1"/>
          <p:nvPr/>
        </p:nvSpPr>
        <p:spPr>
          <a:xfrm>
            <a:off x="90575" y="3138102"/>
            <a:ext cx="1036200" cy="4389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ja" sz="1600">
                <a:solidFill>
                  <a:srgbClr val="666666"/>
                </a:solidFill>
                <a:highlight>
                  <a:srgbClr val="FFFFFF"/>
                </a:highlight>
                <a:latin typeface="M PLUS 1p"/>
                <a:ea typeface="M PLUS 1p"/>
                <a:cs typeface="M PLUS 1p"/>
                <a:sym typeface="M PLUS 1p"/>
              </a:rPr>
              <a:t>準顕在層</a:t>
            </a:r>
            <a:endParaRPr b="1" sz="1600">
              <a:solidFill>
                <a:srgbClr val="666666"/>
              </a:solidFill>
              <a:latin typeface="M PLUS 1p"/>
              <a:ea typeface="M PLUS 1p"/>
              <a:cs typeface="M PLUS 1p"/>
              <a:sym typeface="M PLUS 1p"/>
            </a:endParaRPr>
          </a:p>
        </p:txBody>
      </p:sp>
      <p:sp>
        <p:nvSpPr>
          <p:cNvPr id="577" name="Google Shape;57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578" name="Google Shape;578;p25"/>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579" name="Google Shape;579;p25"/>
          <p:cNvSpPr txBox="1"/>
          <p:nvPr/>
        </p:nvSpPr>
        <p:spPr>
          <a:xfrm>
            <a:off x="1564987" y="1920195"/>
            <a:ext cx="2314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300">
                <a:solidFill>
                  <a:srgbClr val="595959"/>
                </a:solidFill>
                <a:latin typeface="M PLUS 1p"/>
                <a:ea typeface="M PLUS 1p"/>
                <a:cs typeface="M PLUS 1p"/>
                <a:sym typeface="M PLUS 1p"/>
              </a:rPr>
              <a:t>　課題への自覚があり　</a:t>
            </a:r>
            <a:endParaRPr b="1" sz="1300">
              <a:solidFill>
                <a:srgbClr val="595959"/>
              </a:solidFill>
              <a:latin typeface="M PLUS 1p"/>
              <a:ea typeface="M PLUS 1p"/>
              <a:cs typeface="M PLUS 1p"/>
              <a:sym typeface="M PLUS 1p"/>
            </a:endParaRPr>
          </a:p>
          <a:p>
            <a:pPr indent="0" lvl="0" marL="0" rtl="0" algn="ctr">
              <a:spcBef>
                <a:spcPts val="0"/>
              </a:spcBef>
              <a:spcAft>
                <a:spcPts val="0"/>
              </a:spcAft>
              <a:buNone/>
            </a:pPr>
            <a:r>
              <a:rPr b="1" lang="ja" sz="1300">
                <a:solidFill>
                  <a:srgbClr val="595959"/>
                </a:solidFill>
                <a:latin typeface="M PLUS 1p"/>
                <a:ea typeface="M PLUS 1p"/>
                <a:cs typeface="M PLUS 1p"/>
                <a:sym typeface="M PLUS 1p"/>
              </a:rPr>
              <a:t>　解決策を模索中　</a:t>
            </a:r>
            <a:endParaRPr b="1" sz="1300">
              <a:solidFill>
                <a:srgbClr val="595959"/>
              </a:solidFill>
              <a:latin typeface="M PLUS 1p"/>
              <a:ea typeface="M PLUS 1p"/>
              <a:cs typeface="M PLUS 1p"/>
              <a:sym typeface="M PLUS 1p"/>
            </a:endParaRPr>
          </a:p>
        </p:txBody>
      </p:sp>
      <p:sp>
        <p:nvSpPr>
          <p:cNvPr id="580" name="Google Shape;580;p25"/>
          <p:cNvSpPr txBox="1"/>
          <p:nvPr/>
        </p:nvSpPr>
        <p:spPr>
          <a:xfrm>
            <a:off x="1579262" y="1083616"/>
            <a:ext cx="2314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300">
                <a:solidFill>
                  <a:srgbClr val="595959"/>
                </a:solidFill>
                <a:latin typeface="M PLUS 1p"/>
                <a:ea typeface="M PLUS 1p"/>
                <a:cs typeface="M PLUS 1p"/>
                <a:sym typeface="M PLUS 1p"/>
              </a:rPr>
              <a:t>　具体的な発注先を　</a:t>
            </a:r>
            <a:endParaRPr b="1" sz="1300">
              <a:solidFill>
                <a:srgbClr val="595959"/>
              </a:solidFill>
              <a:latin typeface="M PLUS 1p"/>
              <a:ea typeface="M PLUS 1p"/>
              <a:cs typeface="M PLUS 1p"/>
              <a:sym typeface="M PLUS 1p"/>
            </a:endParaRPr>
          </a:p>
          <a:p>
            <a:pPr indent="0" lvl="0" marL="0" rtl="0" algn="ctr">
              <a:spcBef>
                <a:spcPts val="0"/>
              </a:spcBef>
              <a:spcAft>
                <a:spcPts val="0"/>
              </a:spcAft>
              <a:buNone/>
            </a:pPr>
            <a:r>
              <a:rPr b="1" lang="ja" sz="1300">
                <a:solidFill>
                  <a:srgbClr val="595959"/>
                </a:solidFill>
                <a:latin typeface="M PLUS 1p"/>
                <a:ea typeface="M PLUS 1p"/>
                <a:cs typeface="M PLUS 1p"/>
                <a:sym typeface="M PLUS 1p"/>
              </a:rPr>
              <a:t>　絞り込んでいる　</a:t>
            </a:r>
            <a:endParaRPr b="1" sz="1300">
              <a:solidFill>
                <a:srgbClr val="595959"/>
              </a:solidFill>
              <a:latin typeface="M PLUS 1p"/>
              <a:ea typeface="M PLUS 1p"/>
              <a:cs typeface="M PLUS 1p"/>
              <a:sym typeface="M PLUS 1p"/>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586" name="Google Shape;586;p26"/>
          <p:cNvPicPr preferRelativeResize="0"/>
          <p:nvPr/>
        </p:nvPicPr>
        <p:blipFill>
          <a:blip r:embed="rId3">
            <a:alphaModFix/>
          </a:blip>
          <a:stretch>
            <a:fillRect/>
          </a:stretch>
        </p:blipFill>
        <p:spPr>
          <a:xfrm>
            <a:off x="7835875" y="4446374"/>
            <a:ext cx="949351" cy="325500"/>
          </a:xfrm>
          <a:prstGeom prst="rect">
            <a:avLst/>
          </a:prstGeom>
          <a:noFill/>
          <a:ln>
            <a:noFill/>
          </a:ln>
        </p:spPr>
      </p:pic>
      <p:sp>
        <p:nvSpPr>
          <p:cNvPr id="587" name="Google Shape;587;p26"/>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
        <p:nvSpPr>
          <p:cNvPr id="588" name="Google Shape;588;p26"/>
          <p:cNvSpPr txBox="1"/>
          <p:nvPr>
            <p:ph type="ctrTitle"/>
          </p:nvPr>
        </p:nvSpPr>
        <p:spPr>
          <a:xfrm>
            <a:off x="503450" y="744575"/>
            <a:ext cx="57531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ja" sz="3600">
                <a:latin typeface="M PLUS 1p"/>
                <a:ea typeface="M PLUS 1p"/>
                <a:cs typeface="M PLUS 1p"/>
                <a:sym typeface="M PLUS 1p"/>
              </a:rPr>
              <a:t>コンサルティングのご紹介</a:t>
            </a:r>
            <a:endParaRPr b="1" sz="3600">
              <a:latin typeface="M PLUS 1p"/>
              <a:ea typeface="M PLUS 1p"/>
              <a:cs typeface="M PLUS 1p"/>
              <a:sym typeface="M PLUS 1p"/>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27"/>
          <p:cNvSpPr/>
          <p:nvPr/>
        </p:nvSpPr>
        <p:spPr>
          <a:xfrm>
            <a:off x="5484350" y="3090150"/>
            <a:ext cx="1699500" cy="1133700"/>
          </a:xfrm>
          <a:prstGeom prst="roundRect">
            <a:avLst>
              <a:gd fmla="val 3159"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7"/>
          <p:cNvSpPr/>
          <p:nvPr/>
        </p:nvSpPr>
        <p:spPr>
          <a:xfrm>
            <a:off x="161100" y="1558825"/>
            <a:ext cx="1699500" cy="2664900"/>
          </a:xfrm>
          <a:prstGeom prst="roundRect">
            <a:avLst>
              <a:gd fmla="val 3159" name="adj"/>
            </a:avLst>
          </a:prstGeom>
          <a:solidFill>
            <a:srgbClr val="CFE2F3">
              <a:alpha val="26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7"/>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サービス提供内容</a:t>
            </a:r>
            <a:endParaRPr>
              <a:latin typeface="M PLUS 1p"/>
              <a:ea typeface="M PLUS 1p"/>
              <a:cs typeface="M PLUS 1p"/>
              <a:sym typeface="M PLUS 1p"/>
            </a:endParaRPr>
          </a:p>
        </p:txBody>
      </p:sp>
      <p:sp>
        <p:nvSpPr>
          <p:cNvPr id="596" name="Google Shape;596;p27"/>
          <p:cNvSpPr txBox="1"/>
          <p:nvPr/>
        </p:nvSpPr>
        <p:spPr>
          <a:xfrm>
            <a:off x="530638" y="852679"/>
            <a:ext cx="8126400" cy="48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2200">
                <a:solidFill>
                  <a:srgbClr val="2C3853"/>
                </a:solidFill>
                <a:latin typeface="M PLUS 1p ExtraBold"/>
                <a:ea typeface="M PLUS 1p ExtraBold"/>
                <a:cs typeface="M PLUS 1p ExtraBold"/>
                <a:sym typeface="M PLUS 1p ExtraBold"/>
              </a:rPr>
              <a:t>サイト訴求設計からマーケ施策設計、効果分析まで伴走します</a:t>
            </a:r>
            <a:endParaRPr sz="2200">
              <a:solidFill>
                <a:srgbClr val="2C3853"/>
              </a:solidFill>
              <a:latin typeface="M PLUS 1p ExtraBold"/>
              <a:ea typeface="M PLUS 1p ExtraBold"/>
              <a:cs typeface="M PLUS 1p ExtraBold"/>
              <a:sym typeface="M PLUS 1p ExtraBold"/>
            </a:endParaRPr>
          </a:p>
        </p:txBody>
      </p:sp>
      <p:sp>
        <p:nvSpPr>
          <p:cNvPr id="597" name="Google Shape;597;p27"/>
          <p:cNvSpPr txBox="1"/>
          <p:nvPr/>
        </p:nvSpPr>
        <p:spPr>
          <a:xfrm>
            <a:off x="279405" y="1657610"/>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2C3753"/>
                </a:solidFill>
                <a:latin typeface="M PLUS 1p"/>
                <a:ea typeface="M PLUS 1p"/>
                <a:cs typeface="M PLUS 1p"/>
                <a:sym typeface="M PLUS 1p"/>
              </a:rPr>
              <a:t>サイト訴求設計</a:t>
            </a:r>
            <a:endParaRPr b="1" sz="1200">
              <a:solidFill>
                <a:srgbClr val="2C3753"/>
              </a:solidFill>
              <a:latin typeface="M PLUS 1p"/>
              <a:ea typeface="M PLUS 1p"/>
              <a:cs typeface="M PLUS 1p"/>
              <a:sym typeface="M PLUS 1p"/>
            </a:endParaRPr>
          </a:p>
        </p:txBody>
      </p:sp>
      <p:pic>
        <p:nvPicPr>
          <p:cNvPr id="598" name="Google Shape;598;p27"/>
          <p:cNvPicPr preferRelativeResize="0"/>
          <p:nvPr/>
        </p:nvPicPr>
        <p:blipFill>
          <a:blip r:embed="rId3">
            <a:alphaModFix/>
          </a:blip>
          <a:stretch>
            <a:fillRect/>
          </a:stretch>
        </p:blipFill>
        <p:spPr>
          <a:xfrm>
            <a:off x="576961" y="2183691"/>
            <a:ext cx="827018" cy="798034"/>
          </a:xfrm>
          <a:prstGeom prst="rect">
            <a:avLst/>
          </a:prstGeom>
          <a:noFill/>
          <a:ln>
            <a:noFill/>
          </a:ln>
        </p:spPr>
      </p:pic>
      <p:sp>
        <p:nvSpPr>
          <p:cNvPr id="599" name="Google Shape;599;p27"/>
          <p:cNvSpPr/>
          <p:nvPr/>
        </p:nvSpPr>
        <p:spPr>
          <a:xfrm>
            <a:off x="1928241" y="1558825"/>
            <a:ext cx="1699500" cy="2664900"/>
          </a:xfrm>
          <a:prstGeom prst="roundRect">
            <a:avLst>
              <a:gd fmla="val 3159" name="adj"/>
            </a:avLst>
          </a:prstGeom>
          <a:solidFill>
            <a:srgbClr val="CFE2F3">
              <a:alpha val="26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txBox="1"/>
          <p:nvPr/>
        </p:nvSpPr>
        <p:spPr>
          <a:xfrm>
            <a:off x="2046544" y="1657610"/>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2C3753"/>
                </a:solidFill>
                <a:latin typeface="M PLUS 1p"/>
                <a:ea typeface="M PLUS 1p"/>
                <a:cs typeface="M PLUS 1p"/>
                <a:sym typeface="M PLUS 1p"/>
              </a:rPr>
              <a:t>サイト制作</a:t>
            </a:r>
            <a:endParaRPr b="1" sz="1200">
              <a:solidFill>
                <a:srgbClr val="2C3753"/>
              </a:solidFill>
              <a:latin typeface="M PLUS 1p"/>
              <a:ea typeface="M PLUS 1p"/>
              <a:cs typeface="M PLUS 1p"/>
              <a:sym typeface="M PLUS 1p"/>
            </a:endParaRPr>
          </a:p>
        </p:txBody>
      </p:sp>
      <p:sp>
        <p:nvSpPr>
          <p:cNvPr id="601" name="Google Shape;601;p27"/>
          <p:cNvSpPr/>
          <p:nvPr/>
        </p:nvSpPr>
        <p:spPr>
          <a:xfrm>
            <a:off x="3706294" y="1558825"/>
            <a:ext cx="1699500" cy="2664900"/>
          </a:xfrm>
          <a:prstGeom prst="roundRect">
            <a:avLst>
              <a:gd fmla="val 3159" name="adj"/>
            </a:avLst>
          </a:prstGeom>
          <a:solidFill>
            <a:srgbClr val="CFE2F3">
              <a:alpha val="26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txBox="1"/>
          <p:nvPr/>
        </p:nvSpPr>
        <p:spPr>
          <a:xfrm>
            <a:off x="3824594" y="1657610"/>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2C3753"/>
                </a:solidFill>
                <a:latin typeface="M PLUS 1p"/>
                <a:ea typeface="M PLUS 1p"/>
                <a:cs typeface="M PLUS 1p"/>
                <a:sym typeface="M PLUS 1p"/>
              </a:rPr>
              <a:t>マーケ戦略設計</a:t>
            </a:r>
            <a:endParaRPr b="1" sz="1200">
              <a:solidFill>
                <a:srgbClr val="2C3753"/>
              </a:solidFill>
              <a:latin typeface="M PLUS 1p"/>
              <a:ea typeface="M PLUS 1p"/>
              <a:cs typeface="M PLUS 1p"/>
              <a:sym typeface="M PLUS 1p"/>
            </a:endParaRPr>
          </a:p>
        </p:txBody>
      </p:sp>
      <p:sp>
        <p:nvSpPr>
          <p:cNvPr id="603" name="Google Shape;603;p27"/>
          <p:cNvSpPr/>
          <p:nvPr/>
        </p:nvSpPr>
        <p:spPr>
          <a:xfrm>
            <a:off x="5484350" y="1558825"/>
            <a:ext cx="1699500" cy="1480500"/>
          </a:xfrm>
          <a:prstGeom prst="roundRect">
            <a:avLst>
              <a:gd fmla="val 3159"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7"/>
          <p:cNvSpPr txBox="1"/>
          <p:nvPr/>
        </p:nvSpPr>
        <p:spPr>
          <a:xfrm>
            <a:off x="5602644" y="1657610"/>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2C3753"/>
                </a:solidFill>
                <a:latin typeface="M PLUS 1p"/>
                <a:ea typeface="M PLUS 1p"/>
                <a:cs typeface="M PLUS 1p"/>
                <a:sym typeface="M PLUS 1p"/>
              </a:rPr>
              <a:t>施策実行サポート</a:t>
            </a:r>
            <a:endParaRPr b="1" sz="1200">
              <a:solidFill>
                <a:srgbClr val="2C3753"/>
              </a:solidFill>
              <a:latin typeface="M PLUS 1p"/>
              <a:ea typeface="M PLUS 1p"/>
              <a:cs typeface="M PLUS 1p"/>
              <a:sym typeface="M PLUS 1p"/>
            </a:endParaRPr>
          </a:p>
        </p:txBody>
      </p:sp>
      <p:sp>
        <p:nvSpPr>
          <p:cNvPr id="605" name="Google Shape;605;p27"/>
          <p:cNvSpPr/>
          <p:nvPr/>
        </p:nvSpPr>
        <p:spPr>
          <a:xfrm>
            <a:off x="7262400" y="1558825"/>
            <a:ext cx="1699500" cy="1480500"/>
          </a:xfrm>
          <a:prstGeom prst="roundRect">
            <a:avLst>
              <a:gd fmla="val 3159"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7"/>
          <p:cNvSpPr txBox="1"/>
          <p:nvPr/>
        </p:nvSpPr>
        <p:spPr>
          <a:xfrm>
            <a:off x="7380694" y="1657610"/>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2C3753"/>
                </a:solidFill>
                <a:latin typeface="M PLUS 1p"/>
                <a:ea typeface="M PLUS 1p"/>
                <a:cs typeface="M PLUS 1p"/>
                <a:sym typeface="M PLUS 1p"/>
              </a:rPr>
              <a:t>伴走サポート</a:t>
            </a:r>
            <a:endParaRPr b="1" sz="1000">
              <a:solidFill>
                <a:srgbClr val="2C3753"/>
              </a:solidFill>
              <a:latin typeface="M PLUS 1p"/>
              <a:ea typeface="M PLUS 1p"/>
              <a:cs typeface="M PLUS 1p"/>
              <a:sym typeface="M PLUS 1p"/>
            </a:endParaRPr>
          </a:p>
        </p:txBody>
      </p:sp>
      <p:sp>
        <p:nvSpPr>
          <p:cNvPr id="607" name="Google Shape;607;p27"/>
          <p:cNvSpPr txBox="1"/>
          <p:nvPr/>
        </p:nvSpPr>
        <p:spPr>
          <a:xfrm>
            <a:off x="119775" y="3089675"/>
            <a:ext cx="1889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2C3753"/>
                </a:solidFill>
                <a:latin typeface="M PLUS 1p"/>
                <a:ea typeface="M PLUS 1p"/>
                <a:cs typeface="M PLUS 1p"/>
                <a:sym typeface="M PLUS 1p"/>
              </a:rPr>
              <a:t>　☑︎ 3C確認</a:t>
            </a:r>
            <a:endParaRPr sz="900">
              <a:solidFill>
                <a:srgbClr val="2C37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 ターゲット確認</a:t>
            </a:r>
            <a:endParaRPr sz="900">
              <a:solidFill>
                <a:srgbClr val="2C37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 サービス訴求（確認）</a:t>
            </a:r>
            <a:endParaRPr sz="900">
              <a:solidFill>
                <a:srgbClr val="2C37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 サービス訴求（整理）</a:t>
            </a:r>
            <a:endParaRPr sz="900">
              <a:solidFill>
                <a:srgbClr val="2C37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 ワイヤーフレーム作成</a:t>
            </a:r>
            <a:endParaRPr sz="900">
              <a:solidFill>
                <a:srgbClr val="2C3753"/>
              </a:solidFill>
              <a:latin typeface="M PLUS 1p"/>
              <a:ea typeface="M PLUS 1p"/>
              <a:cs typeface="M PLUS 1p"/>
              <a:sym typeface="M PLUS 1p"/>
            </a:endParaRPr>
          </a:p>
          <a:p>
            <a:pPr indent="0" lvl="0" marL="0" rtl="0" algn="l">
              <a:spcBef>
                <a:spcPts val="0"/>
              </a:spcBef>
              <a:spcAft>
                <a:spcPts val="0"/>
              </a:spcAft>
              <a:buNone/>
            </a:pPr>
            <a:r>
              <a:t/>
            </a:r>
            <a:endParaRPr sz="900">
              <a:solidFill>
                <a:srgbClr val="2C3753"/>
              </a:solidFill>
              <a:latin typeface="M PLUS 1p"/>
              <a:ea typeface="M PLUS 1p"/>
              <a:cs typeface="M PLUS 1p"/>
              <a:sym typeface="M PLUS 1p"/>
            </a:endParaRPr>
          </a:p>
        </p:txBody>
      </p:sp>
      <p:sp>
        <p:nvSpPr>
          <p:cNvPr id="608" name="Google Shape;608;p27"/>
          <p:cNvSpPr txBox="1"/>
          <p:nvPr/>
        </p:nvSpPr>
        <p:spPr>
          <a:xfrm>
            <a:off x="2054157" y="3089667"/>
            <a:ext cx="147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2C3753"/>
                </a:solidFill>
                <a:latin typeface="M PLUS 1p"/>
                <a:ea typeface="M PLUS 1p"/>
                <a:cs typeface="M PLUS 1p"/>
                <a:sym typeface="M PLUS 1p"/>
              </a:rPr>
              <a:t>☑︎</a:t>
            </a:r>
            <a:r>
              <a:rPr lang="ja" sz="900">
                <a:solidFill>
                  <a:srgbClr val="2C3753"/>
                </a:solidFill>
              </a:rPr>
              <a:t> サービスサイト制作</a:t>
            </a:r>
            <a:endParaRPr sz="900">
              <a:solidFill>
                <a:srgbClr val="2C3753"/>
              </a:solidFill>
            </a:endParaRPr>
          </a:p>
          <a:p>
            <a:pPr indent="0" lvl="0" marL="0" rtl="0" algn="l">
              <a:spcBef>
                <a:spcPts val="0"/>
              </a:spcBef>
              <a:spcAft>
                <a:spcPts val="0"/>
              </a:spcAft>
              <a:buNone/>
            </a:pPr>
            <a:r>
              <a:rPr lang="ja" sz="900">
                <a:solidFill>
                  <a:srgbClr val="2C3753"/>
                </a:solidFill>
                <a:latin typeface="M PLUS 1p"/>
                <a:ea typeface="M PLUS 1p"/>
                <a:cs typeface="M PLUS 1p"/>
                <a:sym typeface="M PLUS 1p"/>
              </a:rPr>
              <a:t>☑︎</a:t>
            </a:r>
            <a:r>
              <a:rPr lang="ja" sz="900">
                <a:solidFill>
                  <a:srgbClr val="2C3753"/>
                </a:solidFill>
              </a:rPr>
              <a:t> LP制作</a:t>
            </a:r>
            <a:endParaRPr sz="900">
              <a:solidFill>
                <a:srgbClr val="2C3753"/>
              </a:solidFill>
            </a:endParaRPr>
          </a:p>
        </p:txBody>
      </p:sp>
      <p:sp>
        <p:nvSpPr>
          <p:cNvPr id="609" name="Google Shape;609;p27"/>
          <p:cNvSpPr txBox="1"/>
          <p:nvPr/>
        </p:nvSpPr>
        <p:spPr>
          <a:xfrm>
            <a:off x="3816555" y="3089667"/>
            <a:ext cx="14739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a:t>
            </a:r>
            <a:r>
              <a:rPr lang="ja" sz="800">
                <a:solidFill>
                  <a:srgbClr val="2C3753"/>
                </a:solidFill>
                <a:latin typeface="M PLUS 1p"/>
                <a:ea typeface="M PLUS 1p"/>
                <a:cs typeface="M PLUS 1p"/>
                <a:sym typeface="M PLUS 1p"/>
              </a:rPr>
              <a:t>ターゲットインタビュー</a:t>
            </a:r>
            <a:endParaRPr sz="900">
              <a:solidFill>
                <a:srgbClr val="2C3753"/>
              </a:solidFill>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a:t>
            </a:r>
            <a:r>
              <a:rPr lang="ja" sz="900">
                <a:solidFill>
                  <a:srgbClr val="2C3753"/>
                </a:solidFill>
              </a:rPr>
              <a:t> 目標設計支援</a:t>
            </a:r>
            <a:r>
              <a:rPr lang="ja" sz="600">
                <a:solidFill>
                  <a:srgbClr val="2C3753"/>
                </a:solidFill>
              </a:rPr>
              <a:t>（KPI設計）</a:t>
            </a:r>
            <a:endParaRPr sz="600">
              <a:solidFill>
                <a:srgbClr val="2C3753"/>
              </a:solidFill>
            </a:endParaRPr>
          </a:p>
          <a:p>
            <a:pPr indent="0" lvl="0" marL="0" rtl="0" algn="l">
              <a:spcBef>
                <a:spcPts val="0"/>
              </a:spcBef>
              <a:spcAft>
                <a:spcPts val="0"/>
              </a:spcAft>
              <a:buNone/>
            </a:pPr>
            <a:r>
              <a:rPr lang="ja" sz="900">
                <a:solidFill>
                  <a:srgbClr val="2C3753"/>
                </a:solidFill>
                <a:latin typeface="M PLUS 1p"/>
                <a:ea typeface="M PLUS 1p"/>
                <a:cs typeface="M PLUS 1p"/>
                <a:sym typeface="M PLUS 1p"/>
              </a:rPr>
              <a:t>☑︎</a:t>
            </a:r>
            <a:r>
              <a:rPr lang="ja" sz="900">
                <a:solidFill>
                  <a:srgbClr val="2C3753"/>
                </a:solidFill>
              </a:rPr>
              <a:t> 競合施策分析</a:t>
            </a:r>
            <a:endParaRPr sz="900">
              <a:solidFill>
                <a:srgbClr val="2C3753"/>
              </a:solidFill>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a:t>
            </a:r>
            <a:r>
              <a:rPr lang="ja" sz="900">
                <a:solidFill>
                  <a:srgbClr val="2C3753"/>
                </a:solidFill>
              </a:rPr>
              <a:t>キーワード調査</a:t>
            </a:r>
            <a:endParaRPr sz="900">
              <a:solidFill>
                <a:srgbClr val="2C3753"/>
              </a:solidFill>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a:t>
            </a:r>
            <a:r>
              <a:rPr lang="ja" sz="900">
                <a:solidFill>
                  <a:srgbClr val="2C3753"/>
                </a:solidFill>
              </a:rPr>
              <a:t> </a:t>
            </a:r>
            <a:r>
              <a:rPr lang="ja" sz="900">
                <a:solidFill>
                  <a:srgbClr val="2C3753"/>
                </a:solidFill>
              </a:rPr>
              <a:t>年間</a:t>
            </a:r>
            <a:r>
              <a:rPr lang="ja" sz="900">
                <a:solidFill>
                  <a:srgbClr val="2C3753"/>
                </a:solidFill>
              </a:rPr>
              <a:t>施策設</a:t>
            </a:r>
            <a:r>
              <a:rPr lang="ja" sz="900">
                <a:solidFill>
                  <a:srgbClr val="2C3753"/>
                </a:solidFill>
              </a:rPr>
              <a:t>計</a:t>
            </a:r>
            <a:endParaRPr sz="900">
              <a:solidFill>
                <a:srgbClr val="2C3753"/>
              </a:solidFill>
            </a:endParaRPr>
          </a:p>
          <a:p>
            <a:pPr indent="0" lvl="0" marL="0" rtl="0" algn="l">
              <a:spcBef>
                <a:spcPts val="0"/>
              </a:spcBef>
              <a:spcAft>
                <a:spcPts val="0"/>
              </a:spcAft>
              <a:buClr>
                <a:schemeClr val="dk1"/>
              </a:buClr>
              <a:buSzPts val="1100"/>
              <a:buFont typeface="Arial"/>
              <a:buNone/>
            </a:pPr>
            <a:r>
              <a:t/>
            </a:r>
            <a:endParaRPr sz="900">
              <a:solidFill>
                <a:srgbClr val="2C3753"/>
              </a:solidFill>
            </a:endParaRPr>
          </a:p>
          <a:p>
            <a:pPr indent="0" lvl="0" marL="0" rtl="0" algn="l">
              <a:spcBef>
                <a:spcPts val="0"/>
              </a:spcBef>
              <a:spcAft>
                <a:spcPts val="0"/>
              </a:spcAft>
              <a:buNone/>
            </a:pPr>
            <a:r>
              <a:t/>
            </a:r>
            <a:endParaRPr sz="900">
              <a:solidFill>
                <a:srgbClr val="2C3753"/>
              </a:solidFill>
            </a:endParaRPr>
          </a:p>
        </p:txBody>
      </p:sp>
      <p:sp>
        <p:nvSpPr>
          <p:cNvPr id="610" name="Google Shape;610;p27"/>
          <p:cNvSpPr txBox="1"/>
          <p:nvPr/>
        </p:nvSpPr>
        <p:spPr>
          <a:xfrm>
            <a:off x="5559125" y="2546902"/>
            <a:ext cx="166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施策選定</a:t>
            </a:r>
            <a:endParaRPr sz="900">
              <a:solidFill>
                <a:srgbClr val="2C3753"/>
              </a:solidFill>
              <a:latin typeface="M PLUS 1p"/>
              <a:ea typeface="M PLUS 1p"/>
              <a:cs typeface="M PLUS 1p"/>
              <a:sym typeface="M PLUS 1p"/>
            </a:endParaRPr>
          </a:p>
          <a:p>
            <a:pPr indent="0" lvl="0" marL="0" rtl="0" algn="l">
              <a:spcBef>
                <a:spcPts val="0"/>
              </a:spcBef>
              <a:spcAft>
                <a:spcPts val="0"/>
              </a:spcAft>
              <a:buNone/>
            </a:pPr>
            <a:r>
              <a:rPr lang="ja" sz="900">
                <a:solidFill>
                  <a:srgbClr val="2C3753"/>
                </a:solidFill>
                <a:latin typeface="M PLUS 1p"/>
                <a:ea typeface="M PLUS 1p"/>
                <a:cs typeface="M PLUS 1p"/>
                <a:sym typeface="M PLUS 1p"/>
              </a:rPr>
              <a:t>☑︎ 実施済 施策の振り返り</a:t>
            </a:r>
            <a:endParaRPr sz="900">
              <a:solidFill>
                <a:srgbClr val="2C3753"/>
              </a:solidFill>
              <a:latin typeface="M PLUS 1p"/>
              <a:ea typeface="M PLUS 1p"/>
              <a:cs typeface="M PLUS 1p"/>
              <a:sym typeface="M PLUS 1p"/>
            </a:endParaRPr>
          </a:p>
        </p:txBody>
      </p:sp>
      <p:sp>
        <p:nvSpPr>
          <p:cNvPr id="611" name="Google Shape;611;p27"/>
          <p:cNvSpPr txBox="1"/>
          <p:nvPr/>
        </p:nvSpPr>
        <p:spPr>
          <a:xfrm>
            <a:off x="7378360" y="2534286"/>
            <a:ext cx="147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月次</a:t>
            </a:r>
            <a:r>
              <a:rPr lang="ja" sz="900">
                <a:solidFill>
                  <a:srgbClr val="2C3753"/>
                </a:solidFill>
                <a:latin typeface="M PLUS 1p"/>
                <a:ea typeface="M PLUS 1p"/>
                <a:cs typeface="M PLUS 1p"/>
                <a:sym typeface="M PLUS 1p"/>
              </a:rPr>
              <a:t>定例MTG</a:t>
            </a:r>
            <a:endParaRPr sz="900">
              <a:solidFill>
                <a:srgbClr val="2C37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rgbClr val="2C3753"/>
                </a:solidFill>
                <a:latin typeface="M PLUS 1p"/>
                <a:ea typeface="M PLUS 1p"/>
                <a:cs typeface="M PLUS 1p"/>
                <a:sym typeface="M PLUS 1p"/>
              </a:rPr>
              <a:t>☑︎ 施策結果レポート</a:t>
            </a:r>
            <a:endParaRPr sz="900">
              <a:solidFill>
                <a:srgbClr val="2C3753"/>
              </a:solidFill>
              <a:latin typeface="M PLUS 1p"/>
              <a:ea typeface="M PLUS 1p"/>
              <a:cs typeface="M PLUS 1p"/>
              <a:sym typeface="M PLUS 1p"/>
            </a:endParaRPr>
          </a:p>
        </p:txBody>
      </p:sp>
      <p:pic>
        <p:nvPicPr>
          <p:cNvPr id="612" name="Google Shape;612;p27"/>
          <p:cNvPicPr preferRelativeResize="0"/>
          <p:nvPr/>
        </p:nvPicPr>
        <p:blipFill>
          <a:blip r:embed="rId4">
            <a:alphaModFix/>
          </a:blip>
          <a:stretch>
            <a:fillRect/>
          </a:stretch>
        </p:blipFill>
        <p:spPr>
          <a:xfrm>
            <a:off x="2369941" y="2169196"/>
            <a:ext cx="827025" cy="827025"/>
          </a:xfrm>
          <a:prstGeom prst="rect">
            <a:avLst/>
          </a:prstGeom>
          <a:noFill/>
          <a:ln>
            <a:noFill/>
          </a:ln>
        </p:spPr>
      </p:pic>
      <p:pic>
        <p:nvPicPr>
          <p:cNvPr id="613" name="Google Shape;613;p27"/>
          <p:cNvPicPr preferRelativeResize="0"/>
          <p:nvPr/>
        </p:nvPicPr>
        <p:blipFill>
          <a:blip r:embed="rId5">
            <a:alphaModFix/>
          </a:blip>
          <a:stretch>
            <a:fillRect/>
          </a:stretch>
        </p:blipFill>
        <p:spPr>
          <a:xfrm>
            <a:off x="6093951" y="2095913"/>
            <a:ext cx="460987" cy="461011"/>
          </a:xfrm>
          <a:prstGeom prst="rect">
            <a:avLst/>
          </a:prstGeom>
          <a:noFill/>
          <a:ln>
            <a:noFill/>
          </a:ln>
        </p:spPr>
      </p:pic>
      <p:pic>
        <p:nvPicPr>
          <p:cNvPr id="614" name="Google Shape;614;p27"/>
          <p:cNvPicPr preferRelativeResize="0"/>
          <p:nvPr/>
        </p:nvPicPr>
        <p:blipFill>
          <a:blip r:embed="rId6">
            <a:alphaModFix/>
          </a:blip>
          <a:stretch>
            <a:fillRect/>
          </a:stretch>
        </p:blipFill>
        <p:spPr>
          <a:xfrm>
            <a:off x="7887150" y="2095925"/>
            <a:ext cx="461000" cy="461000"/>
          </a:xfrm>
          <a:prstGeom prst="rect">
            <a:avLst/>
          </a:prstGeom>
          <a:noFill/>
          <a:ln>
            <a:noFill/>
          </a:ln>
        </p:spPr>
      </p:pic>
      <p:pic>
        <p:nvPicPr>
          <p:cNvPr id="615" name="Google Shape;615;p27"/>
          <p:cNvPicPr preferRelativeResize="0"/>
          <p:nvPr/>
        </p:nvPicPr>
        <p:blipFill>
          <a:blip r:embed="rId7">
            <a:alphaModFix/>
          </a:blip>
          <a:stretch>
            <a:fillRect/>
          </a:stretch>
        </p:blipFill>
        <p:spPr>
          <a:xfrm>
            <a:off x="4142538" y="2169213"/>
            <a:ext cx="827025" cy="827025"/>
          </a:xfrm>
          <a:prstGeom prst="rect">
            <a:avLst/>
          </a:prstGeom>
          <a:noFill/>
          <a:ln>
            <a:noFill/>
          </a:ln>
        </p:spPr>
      </p:pic>
      <p:sp>
        <p:nvSpPr>
          <p:cNvPr id="616" name="Google Shape;616;p27"/>
          <p:cNvSpPr/>
          <p:nvPr/>
        </p:nvSpPr>
        <p:spPr>
          <a:xfrm>
            <a:off x="166600" y="4327625"/>
            <a:ext cx="5239200" cy="270600"/>
          </a:xfrm>
          <a:prstGeom prst="roundRect">
            <a:avLst>
              <a:gd fmla="val 50000" name="adj"/>
            </a:avLst>
          </a:prstGeom>
          <a:solidFill>
            <a:srgbClr val="CFE2F3">
              <a:alpha val="26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4A90E2"/>
                </a:solidFill>
                <a:latin typeface="M PLUS 1p"/>
                <a:ea typeface="M PLUS 1p"/>
                <a:cs typeface="M PLUS 1p"/>
                <a:sym typeface="M PLUS 1p"/>
              </a:rPr>
              <a:t>戦略設計 &amp; 土台作り</a:t>
            </a:r>
            <a:endParaRPr b="1" sz="1000">
              <a:solidFill>
                <a:srgbClr val="4A90E2"/>
              </a:solidFill>
              <a:latin typeface="M PLUS 1p"/>
              <a:ea typeface="M PLUS 1p"/>
              <a:cs typeface="M PLUS 1p"/>
              <a:sym typeface="M PLUS 1p"/>
            </a:endParaRPr>
          </a:p>
        </p:txBody>
      </p:sp>
      <p:sp>
        <p:nvSpPr>
          <p:cNvPr id="617" name="Google Shape;617;p27"/>
          <p:cNvSpPr/>
          <p:nvPr/>
        </p:nvSpPr>
        <p:spPr>
          <a:xfrm>
            <a:off x="5489850" y="4316769"/>
            <a:ext cx="3472200" cy="270600"/>
          </a:xfrm>
          <a:prstGeom prst="roundRect">
            <a:avLst>
              <a:gd fmla="val 50000"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464A4"/>
                </a:solidFill>
                <a:latin typeface="M PLUS 1p"/>
                <a:ea typeface="M PLUS 1p"/>
                <a:cs typeface="M PLUS 1p"/>
                <a:sym typeface="M PLUS 1p"/>
              </a:rPr>
              <a:t>マーケ施策実行&amp;伴走サポート</a:t>
            </a:r>
            <a:endParaRPr b="1" sz="1000">
              <a:solidFill>
                <a:srgbClr val="F464A4"/>
              </a:solidFill>
              <a:latin typeface="M PLUS 1p"/>
              <a:ea typeface="M PLUS 1p"/>
              <a:cs typeface="M PLUS 1p"/>
              <a:sym typeface="M PLUS 1p"/>
            </a:endParaRPr>
          </a:p>
        </p:txBody>
      </p:sp>
      <p:sp>
        <p:nvSpPr>
          <p:cNvPr id="618" name="Google Shape;618;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619" name="Google Shape;619;p27"/>
          <p:cNvSpPr txBox="1"/>
          <p:nvPr/>
        </p:nvSpPr>
        <p:spPr>
          <a:xfrm>
            <a:off x="5559667" y="3471525"/>
            <a:ext cx="1699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2C3853"/>
                </a:solidFill>
                <a:latin typeface="M PLUS 1p"/>
                <a:ea typeface="M PLUS 1p"/>
                <a:cs typeface="M PLUS 1p"/>
                <a:sym typeface="M PLUS 1p"/>
              </a:rPr>
              <a:t>☑︎ 操作方法レクチャー</a:t>
            </a:r>
            <a:endParaRPr sz="900">
              <a:solidFill>
                <a:srgbClr val="2C3853"/>
              </a:solidFill>
              <a:latin typeface="M PLUS 1p"/>
              <a:ea typeface="M PLUS 1p"/>
              <a:cs typeface="M PLUS 1p"/>
              <a:sym typeface="M PLUS 1p"/>
            </a:endParaRPr>
          </a:p>
          <a:p>
            <a:pPr indent="0" lvl="0" marL="0" rtl="0" algn="l">
              <a:spcBef>
                <a:spcPts val="0"/>
              </a:spcBef>
              <a:spcAft>
                <a:spcPts val="0"/>
              </a:spcAft>
              <a:buNone/>
            </a:pPr>
            <a:r>
              <a:rPr lang="ja" sz="900">
                <a:solidFill>
                  <a:srgbClr val="2C3853"/>
                </a:solidFill>
                <a:latin typeface="M PLUS 1p"/>
                <a:ea typeface="M PLUS 1p"/>
                <a:cs typeface="M PLUS 1p"/>
                <a:sym typeface="M PLUS 1p"/>
              </a:rPr>
              <a:t>☑︎ </a:t>
            </a:r>
            <a:r>
              <a:rPr lang="ja" sz="800">
                <a:solidFill>
                  <a:srgbClr val="2C3853"/>
                </a:solidFill>
                <a:latin typeface="M PLUS 1p"/>
                <a:ea typeface="M PLUS 1p"/>
                <a:cs typeface="M PLUS 1p"/>
                <a:sym typeface="M PLUS 1p"/>
              </a:rPr>
              <a:t>外部連携ツールセットアップ</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rPr lang="ja" sz="900">
                <a:solidFill>
                  <a:srgbClr val="2C3853"/>
                </a:solidFill>
                <a:latin typeface="M PLUS 1p"/>
                <a:ea typeface="M PLUS 1p"/>
                <a:cs typeface="M PLUS 1p"/>
                <a:sym typeface="M PLUS 1p"/>
              </a:rPr>
              <a:t>☑︎ 公開設定サポート</a:t>
            </a:r>
            <a:endParaRPr sz="900">
              <a:solidFill>
                <a:srgbClr val="2C3853"/>
              </a:solidFill>
              <a:latin typeface="M PLUS 1p"/>
              <a:ea typeface="M PLUS 1p"/>
              <a:cs typeface="M PLUS 1p"/>
              <a:sym typeface="M PLUS 1p"/>
            </a:endParaRPr>
          </a:p>
          <a:p>
            <a:pPr indent="0" lvl="0" marL="0" rtl="0" algn="l">
              <a:spcBef>
                <a:spcPts val="0"/>
              </a:spcBef>
              <a:spcAft>
                <a:spcPts val="0"/>
              </a:spcAft>
              <a:buNone/>
            </a:pPr>
            <a:r>
              <a:rPr lang="ja" sz="900">
                <a:solidFill>
                  <a:srgbClr val="2C3853"/>
                </a:solidFill>
                <a:latin typeface="M PLUS 1p"/>
                <a:ea typeface="M PLUS 1p"/>
                <a:cs typeface="M PLUS 1p"/>
                <a:sym typeface="M PLUS 1p"/>
              </a:rPr>
              <a:t>☑︎ 施策準備サポート</a:t>
            </a:r>
            <a:endParaRPr sz="900">
              <a:solidFill>
                <a:srgbClr val="2C3853"/>
              </a:solidFill>
              <a:latin typeface="M PLUS 1p"/>
              <a:ea typeface="M PLUS 1p"/>
              <a:cs typeface="M PLUS 1p"/>
              <a:sym typeface="M PLUS 1p"/>
            </a:endParaRPr>
          </a:p>
        </p:txBody>
      </p:sp>
      <p:sp>
        <p:nvSpPr>
          <p:cNvPr id="620" name="Google Shape;620;p27"/>
          <p:cNvSpPr txBox="1"/>
          <p:nvPr/>
        </p:nvSpPr>
        <p:spPr>
          <a:xfrm>
            <a:off x="5602644" y="3166956"/>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C3753"/>
                </a:solidFill>
                <a:latin typeface="M PLUS 1p"/>
                <a:ea typeface="M PLUS 1p"/>
                <a:cs typeface="M PLUS 1p"/>
                <a:sym typeface="M PLUS 1p"/>
              </a:rPr>
              <a:t>公開/施策準備サポート</a:t>
            </a:r>
            <a:endParaRPr b="1" sz="900">
              <a:solidFill>
                <a:srgbClr val="2C3753"/>
              </a:solidFill>
              <a:latin typeface="M PLUS 1p"/>
              <a:ea typeface="M PLUS 1p"/>
              <a:cs typeface="M PLUS 1p"/>
              <a:sym typeface="M PLUS 1p"/>
            </a:endParaRPr>
          </a:p>
        </p:txBody>
      </p:sp>
      <p:sp>
        <p:nvSpPr>
          <p:cNvPr id="621" name="Google Shape;621;p27"/>
          <p:cNvSpPr/>
          <p:nvPr/>
        </p:nvSpPr>
        <p:spPr>
          <a:xfrm>
            <a:off x="7273392" y="3090150"/>
            <a:ext cx="1699500" cy="1133700"/>
          </a:xfrm>
          <a:prstGeom prst="roundRect">
            <a:avLst>
              <a:gd fmla="val 3159"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7"/>
          <p:cNvSpPr txBox="1"/>
          <p:nvPr/>
        </p:nvSpPr>
        <p:spPr>
          <a:xfrm>
            <a:off x="7391686" y="3166956"/>
            <a:ext cx="1473900" cy="358800"/>
          </a:xfrm>
          <a:prstGeom prst="rect">
            <a:avLst/>
          </a:prstGeom>
          <a:no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C3753"/>
                </a:solidFill>
                <a:latin typeface="M PLUS 1p"/>
                <a:ea typeface="M PLUS 1p"/>
                <a:cs typeface="M PLUS 1p"/>
                <a:sym typeface="M PLUS 1p"/>
              </a:rPr>
              <a:t>その他サポート</a:t>
            </a:r>
            <a:endParaRPr b="1" sz="900">
              <a:solidFill>
                <a:srgbClr val="2C3753"/>
              </a:solidFill>
              <a:latin typeface="M PLUS 1p"/>
              <a:ea typeface="M PLUS 1p"/>
              <a:cs typeface="M PLUS 1p"/>
              <a:sym typeface="M PLUS 1p"/>
            </a:endParaRPr>
          </a:p>
        </p:txBody>
      </p:sp>
      <p:sp>
        <p:nvSpPr>
          <p:cNvPr id="623" name="Google Shape;623;p27"/>
          <p:cNvSpPr txBox="1"/>
          <p:nvPr/>
        </p:nvSpPr>
        <p:spPr>
          <a:xfrm>
            <a:off x="7293227" y="3500717"/>
            <a:ext cx="1699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2C3853"/>
                </a:solidFill>
                <a:latin typeface="M PLUS 1p"/>
                <a:ea typeface="M PLUS 1p"/>
                <a:cs typeface="M PLUS 1p"/>
                <a:sym typeface="M PLUS 1p"/>
              </a:rPr>
              <a:t>☑︎ マーケティングウェビナー</a:t>
            </a:r>
            <a:endParaRPr sz="900">
              <a:solidFill>
                <a:srgbClr val="2C3853"/>
              </a:solidFill>
              <a:latin typeface="M PLUS 1p"/>
              <a:ea typeface="M PLUS 1p"/>
              <a:cs typeface="M PLUS 1p"/>
              <a:sym typeface="M PLUS 1p"/>
            </a:endParaRPr>
          </a:p>
          <a:p>
            <a:pPr indent="0" lvl="0" marL="0" rtl="0" algn="l">
              <a:spcBef>
                <a:spcPts val="0"/>
              </a:spcBef>
              <a:spcAft>
                <a:spcPts val="0"/>
              </a:spcAft>
              <a:buNone/>
            </a:pPr>
            <a:r>
              <a:rPr lang="ja" sz="900">
                <a:solidFill>
                  <a:srgbClr val="2C3853"/>
                </a:solidFill>
                <a:latin typeface="M PLUS 1p"/>
                <a:ea typeface="M PLUS 1p"/>
                <a:cs typeface="M PLUS 1p"/>
                <a:sym typeface="M PLUS 1p"/>
              </a:rPr>
              <a:t>☑︎ テクニカルサポート</a:t>
            </a:r>
            <a:endParaRPr sz="900">
              <a:solidFill>
                <a:srgbClr val="2C3853"/>
              </a:solidFill>
              <a:latin typeface="M PLUS 1p"/>
              <a:ea typeface="M PLUS 1p"/>
              <a:cs typeface="M PLUS 1p"/>
              <a:sym typeface="M PLUS 1p"/>
            </a:endParaRPr>
          </a:p>
          <a:p>
            <a:pPr indent="0" lvl="0" marL="0" rtl="0" algn="l">
              <a:spcBef>
                <a:spcPts val="0"/>
              </a:spcBef>
              <a:spcAft>
                <a:spcPts val="0"/>
              </a:spcAft>
              <a:buNone/>
            </a:pPr>
            <a:r>
              <a:rPr lang="ja" sz="900">
                <a:solidFill>
                  <a:srgbClr val="2C3853"/>
                </a:solidFill>
                <a:latin typeface="M PLUS 1p"/>
                <a:ea typeface="M PLUS 1p"/>
                <a:cs typeface="M PLUS 1p"/>
                <a:sym typeface="M PLUS 1p"/>
              </a:rPr>
              <a:t>☑︎ もくもく会</a:t>
            </a:r>
            <a:endParaRPr sz="900">
              <a:solidFill>
                <a:srgbClr val="2C3853"/>
              </a:solidFill>
              <a:latin typeface="M PLUS 1p"/>
              <a:ea typeface="M PLUS 1p"/>
              <a:cs typeface="M PLUS 1p"/>
              <a:sym typeface="M PLUS 1p"/>
            </a:endParaRPr>
          </a:p>
        </p:txBody>
      </p:sp>
      <p:pic>
        <p:nvPicPr>
          <p:cNvPr id="624" name="Google Shape;624;p27"/>
          <p:cNvPicPr preferRelativeResize="0"/>
          <p:nvPr/>
        </p:nvPicPr>
        <p:blipFill>
          <a:blip r:embed="rId8">
            <a:alphaModFix/>
          </a:blip>
          <a:stretch>
            <a:fillRect/>
          </a:stretch>
        </p:blipFill>
        <p:spPr>
          <a:xfrm>
            <a:off x="7699547" y="109127"/>
            <a:ext cx="1345050" cy="4803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28"/>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630" name="Google Shape;630;p28"/>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BtoBマーケティングの教科書と講座のご提供</a:t>
            </a:r>
            <a:endParaRPr/>
          </a:p>
        </p:txBody>
      </p:sp>
      <p:sp>
        <p:nvSpPr>
          <p:cNvPr id="631" name="Google Shape;631;p28"/>
          <p:cNvSpPr txBox="1"/>
          <p:nvPr/>
        </p:nvSpPr>
        <p:spPr>
          <a:xfrm>
            <a:off x="2931713" y="1436013"/>
            <a:ext cx="498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100">
                <a:solidFill>
                  <a:srgbClr val="103979"/>
                </a:solidFill>
              </a:rPr>
              <a:t>＋</a:t>
            </a:r>
            <a:endParaRPr sz="2000">
              <a:solidFill>
                <a:srgbClr val="103979"/>
              </a:solidFill>
            </a:endParaRPr>
          </a:p>
        </p:txBody>
      </p:sp>
      <p:sp>
        <p:nvSpPr>
          <p:cNvPr id="632" name="Google Shape;632;p28"/>
          <p:cNvSpPr txBox="1"/>
          <p:nvPr/>
        </p:nvSpPr>
        <p:spPr>
          <a:xfrm>
            <a:off x="3088813" y="685399"/>
            <a:ext cx="30045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200">
                <a:solidFill>
                  <a:srgbClr val="073763"/>
                </a:solidFill>
                <a:latin typeface="M PLUS 1p ExtraBold"/>
                <a:ea typeface="M PLUS 1p ExtraBold"/>
                <a:cs typeface="M PLUS 1p ExtraBold"/>
                <a:sym typeface="M PLUS 1p ExtraBold"/>
              </a:rPr>
              <a:t>講座</a:t>
            </a:r>
            <a:endParaRPr sz="1200">
              <a:solidFill>
                <a:srgbClr val="073763"/>
              </a:solidFill>
              <a:latin typeface="M PLUS 1p ExtraBold"/>
              <a:ea typeface="M PLUS 1p ExtraBold"/>
              <a:cs typeface="M PLUS 1p ExtraBold"/>
              <a:sym typeface="M PLUS 1p ExtraBold"/>
            </a:endParaRPr>
          </a:p>
        </p:txBody>
      </p:sp>
      <p:sp>
        <p:nvSpPr>
          <p:cNvPr id="633" name="Google Shape;633;p28"/>
          <p:cNvSpPr txBox="1"/>
          <p:nvPr/>
        </p:nvSpPr>
        <p:spPr>
          <a:xfrm>
            <a:off x="172050" y="685389"/>
            <a:ext cx="27807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200">
                <a:solidFill>
                  <a:srgbClr val="073763"/>
                </a:solidFill>
                <a:latin typeface="M PLUS 1p ExtraBold"/>
                <a:ea typeface="M PLUS 1p ExtraBold"/>
                <a:cs typeface="M PLUS 1p ExtraBold"/>
                <a:sym typeface="M PLUS 1p ExtraBold"/>
              </a:rPr>
              <a:t>教科書</a:t>
            </a:r>
            <a:endParaRPr sz="1200">
              <a:solidFill>
                <a:srgbClr val="073763"/>
              </a:solidFill>
              <a:latin typeface="M PLUS 1p ExtraBold"/>
              <a:ea typeface="M PLUS 1p ExtraBold"/>
              <a:cs typeface="M PLUS 1p ExtraBold"/>
              <a:sym typeface="M PLUS 1p ExtraBold"/>
            </a:endParaRPr>
          </a:p>
        </p:txBody>
      </p:sp>
      <p:pic>
        <p:nvPicPr>
          <p:cNvPr id="634" name="Google Shape;634;p28"/>
          <p:cNvPicPr preferRelativeResize="0"/>
          <p:nvPr/>
        </p:nvPicPr>
        <p:blipFill>
          <a:blip r:embed="rId4">
            <a:alphaModFix/>
          </a:blip>
          <a:stretch>
            <a:fillRect/>
          </a:stretch>
        </p:blipFill>
        <p:spPr>
          <a:xfrm>
            <a:off x="235500" y="1015900"/>
            <a:ext cx="2772077" cy="1446872"/>
          </a:xfrm>
          <a:prstGeom prst="rect">
            <a:avLst/>
          </a:prstGeom>
          <a:noFill/>
          <a:ln>
            <a:noFill/>
          </a:ln>
          <a:effectLst>
            <a:outerShdw blurRad="57150" rotWithShape="0" algn="bl" dir="5400000" dist="28575">
              <a:srgbClr val="000000">
                <a:alpha val="64999"/>
              </a:srgbClr>
            </a:outerShdw>
          </a:effectLst>
        </p:spPr>
      </p:pic>
      <p:sp>
        <p:nvSpPr>
          <p:cNvPr id="635" name="Google Shape;635;p28"/>
          <p:cNvSpPr/>
          <p:nvPr/>
        </p:nvSpPr>
        <p:spPr>
          <a:xfrm>
            <a:off x="6234575" y="3426350"/>
            <a:ext cx="2702400" cy="12234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8"/>
          <p:cNvSpPr/>
          <p:nvPr/>
        </p:nvSpPr>
        <p:spPr>
          <a:xfrm>
            <a:off x="6346076" y="3227200"/>
            <a:ext cx="23934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073763"/>
                </a:solidFill>
                <a:latin typeface="M PLUS 1p"/>
                <a:ea typeface="M PLUS 1p"/>
                <a:cs typeface="M PLUS 1p"/>
                <a:sym typeface="M PLUS 1p"/>
              </a:rPr>
              <a:t>BtoBグロースステップ</a:t>
            </a:r>
            <a:endParaRPr sz="1100">
              <a:solidFill>
                <a:srgbClr val="073763"/>
              </a:solidFill>
              <a:latin typeface="M PLUS 1p"/>
              <a:ea typeface="M PLUS 1p"/>
              <a:cs typeface="M PLUS 1p"/>
              <a:sym typeface="M PLUS 1p"/>
            </a:endParaRPr>
          </a:p>
        </p:txBody>
      </p:sp>
      <p:sp>
        <p:nvSpPr>
          <p:cNvPr id="637" name="Google Shape;637;p28"/>
          <p:cNvSpPr txBox="1"/>
          <p:nvPr/>
        </p:nvSpPr>
        <p:spPr>
          <a:xfrm>
            <a:off x="6335825" y="3480496"/>
            <a:ext cx="24999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900">
                <a:solidFill>
                  <a:srgbClr val="073763"/>
                </a:solidFill>
                <a:latin typeface="M PLUS 1p"/>
                <a:ea typeface="M PLUS 1p"/>
                <a:cs typeface="M PLUS 1p"/>
                <a:sym typeface="M PLUS 1p"/>
              </a:rPr>
              <a:t>BtoBマーケティングのノウハウをまとめた</a:t>
            </a:r>
            <a:endParaRPr sz="900">
              <a:solidFill>
                <a:srgbClr val="073763"/>
              </a:solidFill>
              <a:latin typeface="M PLUS 1p"/>
              <a:ea typeface="M PLUS 1p"/>
              <a:cs typeface="M PLUS 1p"/>
              <a:sym typeface="M PLUS 1p"/>
            </a:endParaRPr>
          </a:p>
          <a:p>
            <a:pPr indent="0" lvl="0" marL="0" rtl="0" algn="l">
              <a:spcBef>
                <a:spcPts val="0"/>
              </a:spcBef>
              <a:spcAft>
                <a:spcPts val="0"/>
              </a:spcAft>
              <a:buNone/>
            </a:pPr>
            <a:r>
              <a:rPr lang="ja" sz="900">
                <a:solidFill>
                  <a:srgbClr val="073763"/>
                </a:solidFill>
                <a:latin typeface="M PLUS 1p"/>
                <a:ea typeface="M PLUS 1p"/>
                <a:cs typeface="M PLUS 1p"/>
                <a:sym typeface="M PLUS 1p"/>
              </a:rPr>
              <a:t>教科書！</a:t>
            </a:r>
            <a:endParaRPr sz="900">
              <a:solidFill>
                <a:srgbClr val="073763"/>
              </a:solidFill>
              <a:latin typeface="M PLUS 1p"/>
              <a:ea typeface="M PLUS 1p"/>
              <a:cs typeface="M PLUS 1p"/>
              <a:sym typeface="M PLUS 1p"/>
            </a:endParaRPr>
          </a:p>
          <a:p>
            <a:pPr indent="0" lvl="0" marL="0" rtl="0" algn="l">
              <a:spcBef>
                <a:spcPts val="0"/>
              </a:spcBef>
              <a:spcAft>
                <a:spcPts val="0"/>
              </a:spcAft>
              <a:buNone/>
            </a:pPr>
            <a:r>
              <a:rPr lang="ja" sz="900">
                <a:solidFill>
                  <a:srgbClr val="073763"/>
                </a:solidFill>
                <a:latin typeface="M PLUS 1p"/>
                <a:ea typeface="M PLUS 1p"/>
                <a:cs typeface="M PLUS 1p"/>
                <a:sym typeface="M PLUS 1p"/>
              </a:rPr>
              <a:t>ferret Oneをどう効率的に活用するのかもわかります。</a:t>
            </a:r>
            <a:endParaRPr sz="900">
              <a:solidFill>
                <a:srgbClr val="073763"/>
              </a:solidFill>
              <a:latin typeface="M PLUS 1p"/>
              <a:ea typeface="M PLUS 1p"/>
              <a:cs typeface="M PLUS 1p"/>
              <a:sym typeface="M PLUS 1p"/>
            </a:endParaRPr>
          </a:p>
          <a:p>
            <a:pPr indent="0" lvl="0" marL="0" rtl="0" algn="l">
              <a:spcBef>
                <a:spcPts val="0"/>
              </a:spcBef>
              <a:spcAft>
                <a:spcPts val="0"/>
              </a:spcAft>
              <a:buNone/>
            </a:pPr>
            <a:r>
              <a:rPr lang="ja" sz="900">
                <a:solidFill>
                  <a:srgbClr val="073763"/>
                </a:solidFill>
                <a:latin typeface="M PLUS 1p"/>
                <a:ea typeface="M PLUS 1p"/>
                <a:cs typeface="M PLUS 1p"/>
                <a:sym typeface="M PLUS 1p"/>
              </a:rPr>
              <a:t>上記を導入することで経験/ノウハウ/リソースがなくとも直ぐにマーケティングをはじめることができます</a:t>
            </a:r>
            <a:endParaRPr sz="900">
              <a:solidFill>
                <a:srgbClr val="073763"/>
              </a:solidFill>
              <a:latin typeface="M PLUS 1p"/>
              <a:ea typeface="M PLUS 1p"/>
              <a:cs typeface="M PLUS 1p"/>
              <a:sym typeface="M PLUS 1p"/>
            </a:endParaRPr>
          </a:p>
        </p:txBody>
      </p:sp>
      <p:pic>
        <p:nvPicPr>
          <p:cNvPr id="638" name="Google Shape;638;p28"/>
          <p:cNvPicPr preferRelativeResize="0"/>
          <p:nvPr/>
        </p:nvPicPr>
        <p:blipFill>
          <a:blip r:embed="rId5">
            <a:alphaModFix/>
          </a:blip>
          <a:stretch>
            <a:fillRect/>
          </a:stretch>
        </p:blipFill>
        <p:spPr>
          <a:xfrm>
            <a:off x="235499" y="2567250"/>
            <a:ext cx="5398626" cy="1967125"/>
          </a:xfrm>
          <a:prstGeom prst="rect">
            <a:avLst/>
          </a:prstGeom>
          <a:noFill/>
          <a:ln>
            <a:noFill/>
          </a:ln>
        </p:spPr>
      </p:pic>
      <p:grpSp>
        <p:nvGrpSpPr>
          <p:cNvPr id="639" name="Google Shape;639;p28"/>
          <p:cNvGrpSpPr/>
          <p:nvPr/>
        </p:nvGrpSpPr>
        <p:grpSpPr>
          <a:xfrm>
            <a:off x="6217025" y="2651683"/>
            <a:ext cx="2617500" cy="507889"/>
            <a:chOff x="465625" y="817050"/>
            <a:chExt cx="2617500" cy="560707"/>
          </a:xfrm>
        </p:grpSpPr>
        <p:sp>
          <p:nvSpPr>
            <p:cNvPr id="640" name="Google Shape;640;p28"/>
            <p:cNvSpPr/>
            <p:nvPr/>
          </p:nvSpPr>
          <p:spPr>
            <a:xfrm>
              <a:off x="465625" y="817050"/>
              <a:ext cx="2617500" cy="486300"/>
            </a:xfrm>
            <a:prstGeom prst="roundRect">
              <a:avLst>
                <a:gd fmla="val 16667" name="adj"/>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8"/>
            <p:cNvSpPr/>
            <p:nvPr/>
          </p:nvSpPr>
          <p:spPr>
            <a:xfrm flipH="1" rot="10800000">
              <a:off x="1694657" y="1255957"/>
              <a:ext cx="218400" cy="121800"/>
            </a:xfrm>
            <a:prstGeom prst="triangle">
              <a:avLst>
                <a:gd fmla="val 50000" name="adj"/>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28"/>
          <p:cNvSpPr txBox="1"/>
          <p:nvPr/>
        </p:nvSpPr>
        <p:spPr>
          <a:xfrm>
            <a:off x="6174575" y="2583470"/>
            <a:ext cx="2702400" cy="53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ja" sz="1300">
                <a:solidFill>
                  <a:srgbClr val="FFFFFF"/>
                </a:solidFill>
                <a:latin typeface="M PLUS 1p"/>
                <a:ea typeface="M PLUS 1p"/>
                <a:cs typeface="M PLUS 1p"/>
                <a:sym typeface="M PLUS 1p"/>
              </a:rPr>
              <a:t>約600ページ</a:t>
            </a:r>
            <a:r>
              <a:rPr b="1" lang="ja" sz="900">
                <a:solidFill>
                  <a:srgbClr val="FFFFFF"/>
                </a:solidFill>
                <a:latin typeface="M PLUS 1p"/>
                <a:ea typeface="M PLUS 1p"/>
                <a:cs typeface="M PLUS 1p"/>
                <a:sym typeface="M PLUS 1p"/>
              </a:rPr>
              <a:t>にも及ぶ</a:t>
            </a:r>
            <a:endParaRPr b="1" sz="900">
              <a:solidFill>
                <a:srgbClr val="FFFFFF"/>
              </a:solidFill>
              <a:latin typeface="M PLUS 1p"/>
              <a:ea typeface="M PLUS 1p"/>
              <a:cs typeface="M PLUS 1p"/>
              <a:sym typeface="M PLUS 1p"/>
            </a:endParaRPr>
          </a:p>
          <a:p>
            <a:pPr indent="0" lvl="0" marL="0" rtl="0" algn="ctr">
              <a:lnSpc>
                <a:spcPct val="115000"/>
              </a:lnSpc>
              <a:spcBef>
                <a:spcPts val="0"/>
              </a:spcBef>
              <a:spcAft>
                <a:spcPts val="0"/>
              </a:spcAft>
              <a:buClr>
                <a:schemeClr val="dk1"/>
              </a:buClr>
              <a:buSzPts val="1100"/>
              <a:buFont typeface="Arial"/>
              <a:buNone/>
            </a:pPr>
            <a:r>
              <a:rPr b="1" lang="ja" sz="900">
                <a:solidFill>
                  <a:srgbClr val="FFFFFF"/>
                </a:solidFill>
                <a:latin typeface="M PLUS 1p"/>
                <a:ea typeface="M PLUS 1p"/>
                <a:cs typeface="M PLUS 1p"/>
                <a:sym typeface="M PLUS 1p"/>
              </a:rPr>
              <a:t>マーケティングの教科書でマーケを習得！</a:t>
            </a:r>
            <a:endParaRPr b="1" sz="900">
              <a:solidFill>
                <a:srgbClr val="FFFFFF"/>
              </a:solidFill>
              <a:latin typeface="M PLUS 1p"/>
              <a:ea typeface="M PLUS 1p"/>
              <a:cs typeface="M PLUS 1p"/>
              <a:sym typeface="M PLUS 1p"/>
            </a:endParaRPr>
          </a:p>
          <a:p>
            <a:pPr indent="0" lvl="0" marL="0" rtl="0" algn="ctr">
              <a:lnSpc>
                <a:spcPct val="115000"/>
              </a:lnSpc>
              <a:spcBef>
                <a:spcPts val="0"/>
              </a:spcBef>
              <a:spcAft>
                <a:spcPts val="0"/>
              </a:spcAft>
              <a:buNone/>
            </a:pPr>
            <a:r>
              <a:t/>
            </a:r>
            <a:endParaRPr b="1" sz="800">
              <a:solidFill>
                <a:srgbClr val="FFFFFF"/>
              </a:solidFill>
              <a:latin typeface="M PLUS 1p"/>
              <a:ea typeface="M PLUS 1p"/>
              <a:cs typeface="M PLUS 1p"/>
              <a:sym typeface="M PLUS 1p"/>
            </a:endParaRPr>
          </a:p>
        </p:txBody>
      </p:sp>
      <p:sp>
        <p:nvSpPr>
          <p:cNvPr id="643" name="Google Shape;643;p28"/>
          <p:cNvSpPr txBox="1"/>
          <p:nvPr/>
        </p:nvSpPr>
        <p:spPr>
          <a:xfrm>
            <a:off x="159300" y="4497425"/>
            <a:ext cx="8432400" cy="5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solidFill>
                  <a:srgbClr val="FF0089"/>
                </a:solidFill>
                <a:latin typeface="M PLUS 1p"/>
                <a:ea typeface="M PLUS 1p"/>
                <a:cs typeface="M PLUS 1p"/>
                <a:sym typeface="M PLUS 1p"/>
              </a:rPr>
              <a:t>※伴走サポートはマーケティングサクセスパックをご購入いただいたお客様限定のサービスになります</a:t>
            </a:r>
            <a:endParaRPr sz="1000">
              <a:solidFill>
                <a:srgbClr val="FF0089"/>
              </a:solidFill>
              <a:latin typeface="M PLUS 1p"/>
              <a:ea typeface="M PLUS 1p"/>
              <a:cs typeface="M PLUS 1p"/>
              <a:sym typeface="M PLUS 1p"/>
            </a:endParaRPr>
          </a:p>
        </p:txBody>
      </p:sp>
      <p:pic>
        <p:nvPicPr>
          <p:cNvPr id="644" name="Google Shape;644;p28"/>
          <p:cNvPicPr preferRelativeResize="0"/>
          <p:nvPr/>
        </p:nvPicPr>
        <p:blipFill>
          <a:blip r:embed="rId6">
            <a:alphaModFix/>
          </a:blip>
          <a:stretch>
            <a:fillRect/>
          </a:stretch>
        </p:blipFill>
        <p:spPr>
          <a:xfrm>
            <a:off x="6241524" y="1023875"/>
            <a:ext cx="2568525" cy="1446872"/>
          </a:xfrm>
          <a:prstGeom prst="rect">
            <a:avLst/>
          </a:prstGeom>
          <a:noFill/>
          <a:ln>
            <a:noFill/>
          </a:ln>
          <a:effectLst>
            <a:outerShdw blurRad="57150" rotWithShape="0" algn="bl" dir="5400000" dist="19050">
              <a:srgbClr val="000000">
                <a:alpha val="50000"/>
              </a:srgbClr>
            </a:outerShdw>
          </a:effectLst>
        </p:spPr>
      </p:pic>
      <p:sp>
        <p:nvSpPr>
          <p:cNvPr id="645" name="Google Shape;645;p28"/>
          <p:cNvSpPr txBox="1"/>
          <p:nvPr/>
        </p:nvSpPr>
        <p:spPr>
          <a:xfrm>
            <a:off x="5843788" y="1438375"/>
            <a:ext cx="498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100">
                <a:solidFill>
                  <a:srgbClr val="103979"/>
                </a:solidFill>
              </a:rPr>
              <a:t>＋</a:t>
            </a:r>
            <a:endParaRPr sz="2000">
              <a:solidFill>
                <a:srgbClr val="103979"/>
              </a:solidFill>
            </a:endParaRPr>
          </a:p>
        </p:txBody>
      </p:sp>
      <p:sp>
        <p:nvSpPr>
          <p:cNvPr id="646" name="Google Shape;646;p28"/>
          <p:cNvSpPr txBox="1"/>
          <p:nvPr/>
        </p:nvSpPr>
        <p:spPr>
          <a:xfrm>
            <a:off x="6023525" y="685399"/>
            <a:ext cx="30045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200">
                <a:solidFill>
                  <a:srgbClr val="073763"/>
                </a:solidFill>
                <a:latin typeface="M PLUS 1p ExtraBold"/>
                <a:ea typeface="M PLUS 1p ExtraBold"/>
                <a:cs typeface="M PLUS 1p ExtraBold"/>
                <a:sym typeface="M PLUS 1p ExtraBold"/>
              </a:rPr>
              <a:t>伴走サポート</a:t>
            </a:r>
            <a:endParaRPr sz="1200">
              <a:solidFill>
                <a:srgbClr val="073763"/>
              </a:solidFill>
              <a:latin typeface="M PLUS 1p ExtraBold"/>
              <a:ea typeface="M PLUS 1p ExtraBold"/>
              <a:cs typeface="M PLUS 1p ExtraBold"/>
              <a:sym typeface="M PLUS 1p ExtraBold"/>
            </a:endParaRPr>
          </a:p>
        </p:txBody>
      </p:sp>
      <p:pic>
        <p:nvPicPr>
          <p:cNvPr id="647" name="Google Shape;647;p28"/>
          <p:cNvPicPr preferRelativeResize="0"/>
          <p:nvPr/>
        </p:nvPicPr>
        <p:blipFill>
          <a:blip r:embed="rId7">
            <a:alphaModFix/>
          </a:blip>
          <a:stretch>
            <a:fillRect/>
          </a:stretch>
        </p:blipFill>
        <p:spPr>
          <a:xfrm>
            <a:off x="3383012" y="1017561"/>
            <a:ext cx="2568526" cy="1443551"/>
          </a:xfrm>
          <a:prstGeom prst="rect">
            <a:avLst/>
          </a:prstGeom>
          <a:noFill/>
          <a:ln>
            <a:noFill/>
          </a:ln>
          <a:effectLst>
            <a:outerShdw blurRad="57150" rotWithShape="0" algn="bl" dir="5400000" dist="19050">
              <a:srgbClr val="000000">
                <a:alpha val="50000"/>
              </a:srgbClr>
            </a:outerShdw>
          </a:effectLst>
        </p:spPr>
      </p:pic>
      <p:pic>
        <p:nvPicPr>
          <p:cNvPr id="648" name="Google Shape;648;p28"/>
          <p:cNvPicPr preferRelativeResize="0"/>
          <p:nvPr/>
        </p:nvPicPr>
        <p:blipFill>
          <a:blip r:embed="rId8">
            <a:alphaModFix/>
          </a:blip>
          <a:stretch>
            <a:fillRect/>
          </a:stretch>
        </p:blipFill>
        <p:spPr>
          <a:xfrm>
            <a:off x="5325975" y="1015893"/>
            <a:ext cx="625576" cy="360300"/>
          </a:xfrm>
          <a:prstGeom prst="rect">
            <a:avLst/>
          </a:prstGeom>
          <a:noFill/>
          <a:ln>
            <a:noFill/>
          </a:ln>
        </p:spPr>
      </p:pic>
      <p:sp>
        <p:nvSpPr>
          <p:cNvPr id="649" name="Google Shape;64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29"/>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655" name="Google Shape;655;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grpSp>
        <p:nvGrpSpPr>
          <p:cNvPr id="656" name="Google Shape;656;p29"/>
          <p:cNvGrpSpPr/>
          <p:nvPr/>
        </p:nvGrpSpPr>
        <p:grpSpPr>
          <a:xfrm>
            <a:off x="4586891" y="3412855"/>
            <a:ext cx="2192567" cy="1438590"/>
            <a:chOff x="209175" y="1431025"/>
            <a:chExt cx="2889900" cy="1896125"/>
          </a:xfrm>
        </p:grpSpPr>
        <p:sp>
          <p:nvSpPr>
            <p:cNvPr id="657" name="Google Shape;657;p29"/>
            <p:cNvSpPr/>
            <p:nvPr/>
          </p:nvSpPr>
          <p:spPr>
            <a:xfrm>
              <a:off x="209175" y="1561050"/>
              <a:ext cx="2889900" cy="1766100"/>
            </a:xfrm>
            <a:prstGeom prst="roundRect">
              <a:avLst>
                <a:gd fmla="val 2050"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58" name="Google Shape;658;p29"/>
            <p:cNvSpPr/>
            <p:nvPr/>
          </p:nvSpPr>
          <p:spPr>
            <a:xfrm>
              <a:off x="457426" y="1431025"/>
              <a:ext cx="2393400" cy="261900"/>
            </a:xfrm>
            <a:prstGeom prst="roundRect">
              <a:avLst>
                <a:gd fmla="val 50000" name="adj"/>
              </a:avLst>
            </a:prstGeom>
            <a:solidFill>
              <a:schemeClr val="lt1"/>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キーワード調査</a:t>
              </a:r>
              <a:endParaRPr sz="900">
                <a:solidFill>
                  <a:srgbClr val="073763"/>
                </a:solidFill>
                <a:latin typeface="M PLUS 1p"/>
                <a:ea typeface="M PLUS 1p"/>
                <a:cs typeface="M PLUS 1p"/>
                <a:sym typeface="M PLUS 1p"/>
              </a:endParaRPr>
            </a:p>
          </p:txBody>
        </p:sp>
      </p:grpSp>
      <p:grpSp>
        <p:nvGrpSpPr>
          <p:cNvPr id="659" name="Google Shape;659;p29"/>
          <p:cNvGrpSpPr/>
          <p:nvPr/>
        </p:nvGrpSpPr>
        <p:grpSpPr>
          <a:xfrm>
            <a:off x="2377091" y="1967691"/>
            <a:ext cx="2192567" cy="1438590"/>
            <a:chOff x="209175" y="1431025"/>
            <a:chExt cx="2889900" cy="1896125"/>
          </a:xfrm>
        </p:grpSpPr>
        <p:sp>
          <p:nvSpPr>
            <p:cNvPr id="660" name="Google Shape;660;p29"/>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61" name="Google Shape;661;p29"/>
            <p:cNvSpPr/>
            <p:nvPr/>
          </p:nvSpPr>
          <p:spPr>
            <a:xfrm>
              <a:off x="457426" y="1431025"/>
              <a:ext cx="23934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ターゲット設定(組織～担当)</a:t>
              </a:r>
              <a:endParaRPr sz="900">
                <a:solidFill>
                  <a:srgbClr val="073763"/>
                </a:solidFill>
                <a:latin typeface="M PLUS 1p"/>
                <a:ea typeface="M PLUS 1p"/>
                <a:cs typeface="M PLUS 1p"/>
                <a:sym typeface="M PLUS 1p"/>
              </a:endParaRPr>
            </a:p>
          </p:txBody>
        </p:sp>
      </p:grpSp>
      <p:grpSp>
        <p:nvGrpSpPr>
          <p:cNvPr id="662" name="Google Shape;662;p29"/>
          <p:cNvGrpSpPr/>
          <p:nvPr/>
        </p:nvGrpSpPr>
        <p:grpSpPr>
          <a:xfrm>
            <a:off x="6841357" y="3415492"/>
            <a:ext cx="2192567" cy="1438590"/>
            <a:chOff x="209175" y="1431025"/>
            <a:chExt cx="2889900" cy="1896125"/>
          </a:xfrm>
        </p:grpSpPr>
        <p:sp>
          <p:nvSpPr>
            <p:cNvPr id="663" name="Google Shape;663;p29"/>
            <p:cNvSpPr/>
            <p:nvPr/>
          </p:nvSpPr>
          <p:spPr>
            <a:xfrm>
              <a:off x="209175" y="1561050"/>
              <a:ext cx="2889900" cy="1766100"/>
            </a:xfrm>
            <a:prstGeom prst="roundRect">
              <a:avLst>
                <a:gd fmla="val 2050"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64" name="Google Shape;664;p29"/>
            <p:cNvSpPr/>
            <p:nvPr/>
          </p:nvSpPr>
          <p:spPr>
            <a:xfrm>
              <a:off x="457426" y="1431025"/>
              <a:ext cx="2393400" cy="261900"/>
            </a:xfrm>
            <a:prstGeom prst="roundRect">
              <a:avLst>
                <a:gd fmla="val 50000" name="adj"/>
              </a:avLst>
            </a:prstGeom>
            <a:solidFill>
              <a:schemeClr val="lt1"/>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マーケ年間施策計画</a:t>
              </a:r>
              <a:endParaRPr b="1" sz="900">
                <a:solidFill>
                  <a:srgbClr val="073763"/>
                </a:solidFill>
                <a:latin typeface="M PLUS 1p"/>
                <a:ea typeface="M PLUS 1p"/>
                <a:cs typeface="M PLUS 1p"/>
                <a:sym typeface="M PLUS 1p"/>
              </a:endParaRPr>
            </a:p>
          </p:txBody>
        </p:sp>
      </p:grpSp>
      <p:grpSp>
        <p:nvGrpSpPr>
          <p:cNvPr id="665" name="Google Shape;665;p29"/>
          <p:cNvGrpSpPr/>
          <p:nvPr/>
        </p:nvGrpSpPr>
        <p:grpSpPr>
          <a:xfrm>
            <a:off x="6851337" y="1967691"/>
            <a:ext cx="2192567" cy="1438590"/>
            <a:chOff x="209175" y="1431025"/>
            <a:chExt cx="2889900" cy="1896125"/>
          </a:xfrm>
        </p:grpSpPr>
        <p:sp>
          <p:nvSpPr>
            <p:cNvPr id="666" name="Google Shape;666;p29"/>
            <p:cNvSpPr/>
            <p:nvPr/>
          </p:nvSpPr>
          <p:spPr>
            <a:xfrm>
              <a:off x="209175" y="1561050"/>
              <a:ext cx="2889900" cy="1766100"/>
            </a:xfrm>
            <a:prstGeom prst="roundRect">
              <a:avLst>
                <a:gd fmla="val 2050"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67" name="Google Shape;667;p29"/>
            <p:cNvSpPr/>
            <p:nvPr/>
          </p:nvSpPr>
          <p:spPr>
            <a:xfrm>
              <a:off x="457426" y="1431025"/>
              <a:ext cx="2393400" cy="261900"/>
            </a:xfrm>
            <a:prstGeom prst="roundRect">
              <a:avLst>
                <a:gd fmla="val 50000" name="adj"/>
              </a:avLst>
            </a:prstGeom>
            <a:solidFill>
              <a:schemeClr val="lt1"/>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ターゲットインタビュー調査</a:t>
              </a:r>
              <a:endParaRPr sz="900">
                <a:solidFill>
                  <a:srgbClr val="073763"/>
                </a:solidFill>
                <a:latin typeface="M PLUS 1p"/>
                <a:ea typeface="M PLUS 1p"/>
                <a:cs typeface="M PLUS 1p"/>
                <a:sym typeface="M PLUS 1p"/>
              </a:endParaRPr>
            </a:p>
          </p:txBody>
        </p:sp>
      </p:grpSp>
      <p:grpSp>
        <p:nvGrpSpPr>
          <p:cNvPr id="668" name="Google Shape;668;p29"/>
          <p:cNvGrpSpPr/>
          <p:nvPr/>
        </p:nvGrpSpPr>
        <p:grpSpPr>
          <a:xfrm>
            <a:off x="2354769" y="3422842"/>
            <a:ext cx="2192567" cy="1438590"/>
            <a:chOff x="209175" y="1431025"/>
            <a:chExt cx="2889900" cy="1896125"/>
          </a:xfrm>
        </p:grpSpPr>
        <p:sp>
          <p:nvSpPr>
            <p:cNvPr id="669" name="Google Shape;669;p29"/>
            <p:cNvSpPr/>
            <p:nvPr/>
          </p:nvSpPr>
          <p:spPr>
            <a:xfrm>
              <a:off x="209175" y="1561050"/>
              <a:ext cx="2889900" cy="1766100"/>
            </a:xfrm>
            <a:prstGeom prst="roundRect">
              <a:avLst>
                <a:gd fmla="val 2050"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70" name="Google Shape;670;p29"/>
            <p:cNvSpPr/>
            <p:nvPr/>
          </p:nvSpPr>
          <p:spPr>
            <a:xfrm>
              <a:off x="457426" y="1431025"/>
              <a:ext cx="23934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競合マーケ調査</a:t>
              </a:r>
              <a:endParaRPr sz="900">
                <a:solidFill>
                  <a:srgbClr val="073763"/>
                </a:solidFill>
                <a:latin typeface="M PLUS 1p"/>
                <a:ea typeface="M PLUS 1p"/>
                <a:cs typeface="M PLUS 1p"/>
                <a:sym typeface="M PLUS 1p"/>
              </a:endParaRPr>
            </a:p>
          </p:txBody>
        </p:sp>
      </p:grpSp>
      <p:pic>
        <p:nvPicPr>
          <p:cNvPr id="671" name="Google Shape;671;p29"/>
          <p:cNvPicPr preferRelativeResize="0"/>
          <p:nvPr/>
        </p:nvPicPr>
        <p:blipFill>
          <a:blip r:embed="rId4">
            <a:alphaModFix/>
          </a:blip>
          <a:stretch>
            <a:fillRect/>
          </a:stretch>
        </p:blipFill>
        <p:spPr>
          <a:xfrm>
            <a:off x="2743622" y="3715144"/>
            <a:ext cx="1721058" cy="971499"/>
          </a:xfrm>
          <a:prstGeom prst="rect">
            <a:avLst/>
          </a:prstGeom>
          <a:noFill/>
          <a:ln>
            <a:noFill/>
          </a:ln>
          <a:effectLst>
            <a:outerShdw blurRad="57150" rotWithShape="0" algn="bl" dir="5400000" dist="19050">
              <a:srgbClr val="000000">
                <a:alpha val="50000"/>
              </a:srgbClr>
            </a:outerShdw>
          </a:effectLst>
        </p:spPr>
      </p:pic>
      <p:sp>
        <p:nvSpPr>
          <p:cNvPr id="672" name="Google Shape;672;p29"/>
          <p:cNvSpPr txBox="1"/>
          <p:nvPr/>
        </p:nvSpPr>
        <p:spPr>
          <a:xfrm>
            <a:off x="77950" y="803950"/>
            <a:ext cx="91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500">
                <a:solidFill>
                  <a:srgbClr val="043954"/>
                </a:solidFill>
                <a:latin typeface="M PLUS 1p Black"/>
                <a:ea typeface="M PLUS 1p Black"/>
                <a:cs typeface="M PLUS 1p Black"/>
                <a:sym typeface="M PLUS 1p Black"/>
              </a:rPr>
              <a:t>貴社にお願いすることは</a:t>
            </a:r>
            <a:r>
              <a:rPr lang="ja" sz="1800">
                <a:solidFill>
                  <a:srgbClr val="043954"/>
                </a:solidFill>
                <a:latin typeface="M PLUS 1p Black"/>
                <a:ea typeface="M PLUS 1p Black"/>
                <a:cs typeface="M PLUS 1p Black"/>
                <a:sym typeface="M PLUS 1p Black"/>
              </a:rPr>
              <a:t>「貴社・商品・サービス</a:t>
            </a:r>
            <a:r>
              <a:rPr lang="ja" sz="1500">
                <a:solidFill>
                  <a:srgbClr val="043954"/>
                </a:solidFill>
                <a:latin typeface="M PLUS 1p Black"/>
                <a:ea typeface="M PLUS 1p Black"/>
                <a:cs typeface="M PLUS 1p Black"/>
                <a:sym typeface="M PLUS 1p Black"/>
              </a:rPr>
              <a:t>のことを、</a:t>
            </a:r>
            <a:r>
              <a:rPr lang="ja" sz="1800">
                <a:solidFill>
                  <a:srgbClr val="043954"/>
                </a:solidFill>
                <a:latin typeface="M PLUS 1p Black"/>
                <a:ea typeface="M PLUS 1p Black"/>
                <a:cs typeface="M PLUS 1p Black"/>
                <a:sym typeface="M PLUS 1p Black"/>
              </a:rPr>
              <a:t>弊社におきかせいただくこと」</a:t>
            </a:r>
            <a:endParaRPr sz="1600">
              <a:solidFill>
                <a:srgbClr val="043954"/>
              </a:solidFill>
              <a:latin typeface="M PLUS 1p"/>
              <a:ea typeface="M PLUS 1p"/>
              <a:cs typeface="M PLUS 1p"/>
              <a:sym typeface="M PLUS 1p"/>
            </a:endParaRPr>
          </a:p>
        </p:txBody>
      </p:sp>
      <p:grpSp>
        <p:nvGrpSpPr>
          <p:cNvPr id="673" name="Google Shape;673;p29"/>
          <p:cNvGrpSpPr/>
          <p:nvPr/>
        </p:nvGrpSpPr>
        <p:grpSpPr>
          <a:xfrm>
            <a:off x="122632" y="1967691"/>
            <a:ext cx="2192567" cy="1438590"/>
            <a:chOff x="209175" y="1431025"/>
            <a:chExt cx="2889900" cy="1896125"/>
          </a:xfrm>
        </p:grpSpPr>
        <p:sp>
          <p:nvSpPr>
            <p:cNvPr id="674" name="Google Shape;674;p29"/>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75" name="Google Shape;675;p29"/>
            <p:cNvSpPr/>
            <p:nvPr/>
          </p:nvSpPr>
          <p:spPr>
            <a:xfrm>
              <a:off x="457426" y="1431025"/>
              <a:ext cx="23934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3C分析・サービス訴求の設計</a:t>
              </a:r>
              <a:endParaRPr sz="900">
                <a:solidFill>
                  <a:srgbClr val="073763"/>
                </a:solidFill>
                <a:latin typeface="M PLUS 1p"/>
                <a:ea typeface="M PLUS 1p"/>
                <a:cs typeface="M PLUS 1p"/>
                <a:sym typeface="M PLUS 1p"/>
              </a:endParaRPr>
            </a:p>
          </p:txBody>
        </p:sp>
      </p:grpSp>
      <p:pic>
        <p:nvPicPr>
          <p:cNvPr id="676" name="Google Shape;676;p29"/>
          <p:cNvPicPr preferRelativeResize="0"/>
          <p:nvPr/>
        </p:nvPicPr>
        <p:blipFill>
          <a:blip r:embed="rId5">
            <a:alphaModFix/>
          </a:blip>
          <a:stretch>
            <a:fillRect/>
          </a:stretch>
        </p:blipFill>
        <p:spPr>
          <a:xfrm>
            <a:off x="496391" y="2263914"/>
            <a:ext cx="1725776" cy="971500"/>
          </a:xfrm>
          <a:prstGeom prst="rect">
            <a:avLst/>
          </a:prstGeom>
          <a:noFill/>
          <a:ln>
            <a:noFill/>
          </a:ln>
          <a:effectLst>
            <a:outerShdw blurRad="57150" rotWithShape="0" algn="bl" dir="5400000" dist="19050">
              <a:srgbClr val="000000">
                <a:alpha val="50000"/>
              </a:srgbClr>
            </a:outerShdw>
          </a:effectLst>
        </p:spPr>
      </p:pic>
      <p:pic>
        <p:nvPicPr>
          <p:cNvPr id="677" name="Google Shape;677;p29"/>
          <p:cNvPicPr preferRelativeResize="0"/>
          <p:nvPr/>
        </p:nvPicPr>
        <p:blipFill>
          <a:blip r:embed="rId6">
            <a:alphaModFix/>
          </a:blip>
          <a:stretch>
            <a:fillRect/>
          </a:stretch>
        </p:blipFill>
        <p:spPr>
          <a:xfrm>
            <a:off x="4950661" y="3705170"/>
            <a:ext cx="1714604" cy="971500"/>
          </a:xfrm>
          <a:prstGeom prst="rect">
            <a:avLst/>
          </a:prstGeom>
          <a:noFill/>
          <a:ln>
            <a:noFill/>
          </a:ln>
          <a:effectLst>
            <a:outerShdw blurRad="57150" rotWithShape="0" algn="bl" dir="5400000" dist="19050">
              <a:srgbClr val="000000">
                <a:alpha val="50000"/>
              </a:srgbClr>
            </a:outerShdw>
          </a:effectLst>
        </p:spPr>
      </p:pic>
      <p:pic>
        <p:nvPicPr>
          <p:cNvPr id="678" name="Google Shape;678;p29"/>
          <p:cNvPicPr preferRelativeResize="0"/>
          <p:nvPr/>
        </p:nvPicPr>
        <p:blipFill>
          <a:blip r:embed="rId7">
            <a:alphaModFix/>
          </a:blip>
          <a:stretch>
            <a:fillRect/>
          </a:stretch>
        </p:blipFill>
        <p:spPr>
          <a:xfrm>
            <a:off x="7131535" y="2303104"/>
            <a:ext cx="1727107" cy="966466"/>
          </a:xfrm>
          <a:prstGeom prst="rect">
            <a:avLst/>
          </a:prstGeom>
          <a:noFill/>
          <a:ln>
            <a:noFill/>
          </a:ln>
          <a:effectLst>
            <a:outerShdw blurRad="57150" rotWithShape="0" algn="bl" dir="5400000" dist="19050">
              <a:srgbClr val="000000">
                <a:alpha val="50000"/>
              </a:srgbClr>
            </a:outerShdw>
          </a:effectLst>
        </p:spPr>
      </p:pic>
      <p:pic>
        <p:nvPicPr>
          <p:cNvPr id="679" name="Google Shape;679;p29"/>
          <p:cNvPicPr preferRelativeResize="0"/>
          <p:nvPr/>
        </p:nvPicPr>
        <p:blipFill>
          <a:blip r:embed="rId8">
            <a:alphaModFix/>
          </a:blip>
          <a:stretch>
            <a:fillRect/>
          </a:stretch>
        </p:blipFill>
        <p:spPr>
          <a:xfrm>
            <a:off x="2726536" y="2263905"/>
            <a:ext cx="1724077" cy="971502"/>
          </a:xfrm>
          <a:prstGeom prst="rect">
            <a:avLst/>
          </a:prstGeom>
          <a:noFill/>
          <a:ln>
            <a:noFill/>
          </a:ln>
          <a:effectLst>
            <a:outerShdw blurRad="57150" rotWithShape="0" algn="bl" dir="5400000" dist="19050">
              <a:srgbClr val="000000">
                <a:alpha val="50000"/>
              </a:srgbClr>
            </a:outerShdw>
          </a:effectLst>
        </p:spPr>
      </p:pic>
      <p:pic>
        <p:nvPicPr>
          <p:cNvPr id="680" name="Google Shape;680;p29"/>
          <p:cNvPicPr preferRelativeResize="0"/>
          <p:nvPr/>
        </p:nvPicPr>
        <p:blipFill>
          <a:blip r:embed="rId9">
            <a:alphaModFix/>
          </a:blip>
          <a:stretch>
            <a:fillRect/>
          </a:stretch>
        </p:blipFill>
        <p:spPr>
          <a:xfrm>
            <a:off x="2508619" y="2332173"/>
            <a:ext cx="1727100" cy="971026"/>
          </a:xfrm>
          <a:prstGeom prst="rect">
            <a:avLst/>
          </a:prstGeom>
          <a:noFill/>
          <a:ln>
            <a:noFill/>
          </a:ln>
          <a:effectLst>
            <a:outerShdw blurRad="57150" rotWithShape="0" algn="bl" dir="5400000" dist="19050">
              <a:srgbClr val="000000">
                <a:alpha val="50000"/>
              </a:srgbClr>
            </a:outerShdw>
          </a:effectLst>
        </p:spPr>
      </p:pic>
      <p:pic>
        <p:nvPicPr>
          <p:cNvPr id="681" name="Google Shape;681;p29"/>
          <p:cNvPicPr preferRelativeResize="0"/>
          <p:nvPr/>
        </p:nvPicPr>
        <p:blipFill>
          <a:blip r:embed="rId10">
            <a:alphaModFix/>
          </a:blip>
          <a:stretch>
            <a:fillRect/>
          </a:stretch>
        </p:blipFill>
        <p:spPr>
          <a:xfrm>
            <a:off x="2498453" y="3784874"/>
            <a:ext cx="1725776" cy="971500"/>
          </a:xfrm>
          <a:prstGeom prst="rect">
            <a:avLst/>
          </a:prstGeom>
          <a:noFill/>
          <a:ln>
            <a:noFill/>
          </a:ln>
          <a:effectLst>
            <a:outerShdw blurRad="57150" rotWithShape="0" algn="bl" dir="5400000" dist="19050">
              <a:srgbClr val="000000">
                <a:alpha val="50000"/>
              </a:srgbClr>
            </a:outerShdw>
          </a:effectLst>
        </p:spPr>
      </p:pic>
      <p:pic>
        <p:nvPicPr>
          <p:cNvPr id="682" name="Google Shape;682;p29"/>
          <p:cNvPicPr preferRelativeResize="0"/>
          <p:nvPr/>
        </p:nvPicPr>
        <p:blipFill>
          <a:blip r:embed="rId11">
            <a:alphaModFix/>
          </a:blip>
          <a:stretch>
            <a:fillRect/>
          </a:stretch>
        </p:blipFill>
        <p:spPr>
          <a:xfrm>
            <a:off x="7104309" y="3778845"/>
            <a:ext cx="1727102" cy="968843"/>
          </a:xfrm>
          <a:prstGeom prst="rect">
            <a:avLst/>
          </a:prstGeom>
          <a:noFill/>
          <a:ln>
            <a:noFill/>
          </a:ln>
          <a:effectLst>
            <a:outerShdw blurRad="57150" rotWithShape="0" algn="bl" dir="5400000" dist="19050">
              <a:srgbClr val="000000">
                <a:alpha val="50000"/>
              </a:srgbClr>
            </a:outerShdw>
          </a:effectLst>
        </p:spPr>
      </p:pic>
      <p:pic>
        <p:nvPicPr>
          <p:cNvPr id="683" name="Google Shape;683;p29"/>
          <p:cNvPicPr preferRelativeResize="0"/>
          <p:nvPr/>
        </p:nvPicPr>
        <p:blipFill>
          <a:blip r:embed="rId12">
            <a:alphaModFix/>
          </a:blip>
          <a:stretch>
            <a:fillRect/>
          </a:stretch>
        </p:blipFill>
        <p:spPr>
          <a:xfrm>
            <a:off x="242636" y="2331940"/>
            <a:ext cx="1713389" cy="971498"/>
          </a:xfrm>
          <a:prstGeom prst="rect">
            <a:avLst/>
          </a:prstGeom>
          <a:noFill/>
          <a:ln>
            <a:noFill/>
          </a:ln>
          <a:effectLst>
            <a:outerShdw blurRad="57150" rotWithShape="0" algn="bl" dir="5400000" dist="19050">
              <a:srgbClr val="000000">
                <a:alpha val="50000"/>
              </a:srgbClr>
            </a:outerShdw>
          </a:effectLst>
        </p:spPr>
      </p:pic>
      <p:pic>
        <p:nvPicPr>
          <p:cNvPr id="684" name="Google Shape;684;p29"/>
          <p:cNvPicPr preferRelativeResize="0"/>
          <p:nvPr/>
        </p:nvPicPr>
        <p:blipFill>
          <a:blip r:embed="rId13">
            <a:alphaModFix/>
          </a:blip>
          <a:stretch>
            <a:fillRect/>
          </a:stretch>
        </p:blipFill>
        <p:spPr>
          <a:xfrm>
            <a:off x="4724939" y="3774884"/>
            <a:ext cx="1714604" cy="971500"/>
          </a:xfrm>
          <a:prstGeom prst="rect">
            <a:avLst/>
          </a:prstGeom>
          <a:noFill/>
          <a:ln>
            <a:noFill/>
          </a:ln>
          <a:effectLst>
            <a:outerShdw blurRad="57150" rotWithShape="0" algn="bl" dir="5400000" dist="19050">
              <a:srgbClr val="000000">
                <a:alpha val="50000"/>
              </a:srgbClr>
            </a:outerShdw>
          </a:effectLst>
        </p:spPr>
      </p:pic>
      <p:grpSp>
        <p:nvGrpSpPr>
          <p:cNvPr id="685" name="Google Shape;685;p29"/>
          <p:cNvGrpSpPr/>
          <p:nvPr/>
        </p:nvGrpSpPr>
        <p:grpSpPr>
          <a:xfrm>
            <a:off x="77957" y="3415491"/>
            <a:ext cx="2192567" cy="1438590"/>
            <a:chOff x="209175" y="1431025"/>
            <a:chExt cx="2889900" cy="1896125"/>
          </a:xfrm>
        </p:grpSpPr>
        <p:sp>
          <p:nvSpPr>
            <p:cNvPr id="686" name="Google Shape;686;p29"/>
            <p:cNvSpPr/>
            <p:nvPr/>
          </p:nvSpPr>
          <p:spPr>
            <a:xfrm>
              <a:off x="209175" y="1561050"/>
              <a:ext cx="2889900" cy="1766100"/>
            </a:xfrm>
            <a:prstGeom prst="roundRect">
              <a:avLst>
                <a:gd fmla="val 2050" name="adj"/>
              </a:avLst>
            </a:prstGeom>
            <a:solidFill>
              <a:srgbClr val="EBC3E4">
                <a:alpha val="44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87" name="Google Shape;687;p29"/>
            <p:cNvSpPr/>
            <p:nvPr/>
          </p:nvSpPr>
          <p:spPr>
            <a:xfrm>
              <a:off x="457426" y="1431025"/>
              <a:ext cx="2393400" cy="261900"/>
            </a:xfrm>
            <a:prstGeom prst="roundRect">
              <a:avLst>
                <a:gd fmla="val 50000" name="adj"/>
              </a:avLst>
            </a:prstGeom>
            <a:solidFill>
              <a:schemeClr val="lt1"/>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目標設定サポート</a:t>
              </a:r>
              <a:endParaRPr sz="900">
                <a:solidFill>
                  <a:srgbClr val="073763"/>
                </a:solidFill>
                <a:latin typeface="M PLUS 1p"/>
                <a:ea typeface="M PLUS 1p"/>
                <a:cs typeface="M PLUS 1p"/>
                <a:sym typeface="M PLUS 1p"/>
              </a:endParaRPr>
            </a:p>
          </p:txBody>
        </p:sp>
      </p:grpSp>
      <p:pic>
        <p:nvPicPr>
          <p:cNvPr id="688" name="Google Shape;688;p29"/>
          <p:cNvPicPr preferRelativeResize="0"/>
          <p:nvPr/>
        </p:nvPicPr>
        <p:blipFill>
          <a:blip r:embed="rId14">
            <a:alphaModFix/>
          </a:blip>
          <a:stretch>
            <a:fillRect/>
          </a:stretch>
        </p:blipFill>
        <p:spPr>
          <a:xfrm>
            <a:off x="417164" y="3716613"/>
            <a:ext cx="1721832" cy="971500"/>
          </a:xfrm>
          <a:prstGeom prst="rect">
            <a:avLst/>
          </a:prstGeom>
          <a:noFill/>
          <a:ln>
            <a:noFill/>
          </a:ln>
          <a:effectLst>
            <a:outerShdw blurRad="85725" rotWithShape="0" algn="bl" dir="5400000" dist="19050">
              <a:srgbClr val="000000">
                <a:alpha val="50000"/>
              </a:srgbClr>
            </a:outerShdw>
          </a:effectLst>
        </p:spPr>
      </p:pic>
      <p:pic>
        <p:nvPicPr>
          <p:cNvPr id="689" name="Google Shape;689;p29"/>
          <p:cNvPicPr preferRelativeResize="0"/>
          <p:nvPr/>
        </p:nvPicPr>
        <p:blipFill>
          <a:blip r:embed="rId15">
            <a:alphaModFix/>
          </a:blip>
          <a:stretch>
            <a:fillRect/>
          </a:stretch>
        </p:blipFill>
        <p:spPr>
          <a:xfrm>
            <a:off x="317414" y="3779738"/>
            <a:ext cx="1713935" cy="971500"/>
          </a:xfrm>
          <a:prstGeom prst="rect">
            <a:avLst/>
          </a:prstGeom>
          <a:noFill/>
          <a:ln>
            <a:noFill/>
          </a:ln>
          <a:effectLst>
            <a:outerShdw blurRad="85725" rotWithShape="0" algn="bl" dir="5400000" dist="19050">
              <a:srgbClr val="000000">
                <a:alpha val="50000"/>
              </a:srgbClr>
            </a:outerShdw>
          </a:effectLst>
        </p:spPr>
      </p:pic>
      <p:pic>
        <p:nvPicPr>
          <p:cNvPr id="690" name="Google Shape;690;p29"/>
          <p:cNvPicPr preferRelativeResize="0"/>
          <p:nvPr/>
        </p:nvPicPr>
        <p:blipFill>
          <a:blip r:embed="rId16">
            <a:alphaModFix/>
          </a:blip>
          <a:stretch>
            <a:fillRect/>
          </a:stretch>
        </p:blipFill>
        <p:spPr>
          <a:xfrm>
            <a:off x="194000" y="3829165"/>
            <a:ext cx="1727112" cy="968947"/>
          </a:xfrm>
          <a:prstGeom prst="rect">
            <a:avLst/>
          </a:prstGeom>
          <a:noFill/>
          <a:ln>
            <a:noFill/>
          </a:ln>
          <a:effectLst>
            <a:outerShdw blurRad="85725" rotWithShape="0" algn="bl" dir="5400000" dist="19050">
              <a:srgbClr val="000000">
                <a:alpha val="50000"/>
              </a:srgbClr>
            </a:outerShdw>
          </a:effectLst>
        </p:spPr>
      </p:pic>
      <p:sp>
        <p:nvSpPr>
          <p:cNvPr id="691" name="Google Shape;691;p29"/>
          <p:cNvSpPr txBox="1"/>
          <p:nvPr/>
        </p:nvSpPr>
        <p:spPr>
          <a:xfrm>
            <a:off x="239100" y="1178813"/>
            <a:ext cx="866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200">
                <a:solidFill>
                  <a:srgbClr val="043954"/>
                </a:solidFill>
                <a:latin typeface="M PLUS 1p"/>
                <a:ea typeface="M PLUS 1p"/>
                <a:cs typeface="M PLUS 1p"/>
                <a:sym typeface="M PLUS 1p"/>
              </a:rPr>
              <a:t>弊社サポート担当が、おきかせいただいた内容を深掘りし、3C分析、ターゲットインタビュー、目標設計・体制の整理、</a:t>
            </a:r>
            <a:endParaRPr sz="1200">
              <a:solidFill>
                <a:srgbClr val="043954"/>
              </a:solidFill>
              <a:latin typeface="M PLUS 1p"/>
              <a:ea typeface="M PLUS 1p"/>
              <a:cs typeface="M PLUS 1p"/>
              <a:sym typeface="M PLUS 1p"/>
            </a:endParaRPr>
          </a:p>
          <a:p>
            <a:pPr indent="0" lvl="0" marL="0" rtl="0" algn="l">
              <a:spcBef>
                <a:spcPts val="0"/>
              </a:spcBef>
              <a:spcAft>
                <a:spcPts val="0"/>
              </a:spcAft>
              <a:buNone/>
            </a:pPr>
            <a:r>
              <a:rPr lang="ja" sz="1200">
                <a:solidFill>
                  <a:srgbClr val="043954"/>
                </a:solidFill>
                <a:latin typeface="M PLUS 1p"/>
                <a:ea typeface="M PLUS 1p"/>
                <a:cs typeface="M PLUS 1p"/>
                <a:sym typeface="M PLUS 1p"/>
              </a:rPr>
              <a:t>サイト訴求の整理、キーワードの整理等、網羅的に設計に落とし込み、貴社の設計・整理をお支えいたします</a:t>
            </a:r>
            <a:endParaRPr sz="1200">
              <a:solidFill>
                <a:srgbClr val="043954"/>
              </a:solidFill>
              <a:latin typeface="M PLUS 1p"/>
              <a:ea typeface="M PLUS 1p"/>
              <a:cs typeface="M PLUS 1p"/>
              <a:sym typeface="M PLUS 1p"/>
            </a:endParaRPr>
          </a:p>
          <a:p>
            <a:pPr indent="0" lvl="0" marL="0" rtl="0" algn="l">
              <a:spcBef>
                <a:spcPts val="0"/>
              </a:spcBef>
              <a:spcAft>
                <a:spcPts val="0"/>
              </a:spcAft>
              <a:buNone/>
            </a:pPr>
            <a:r>
              <a:rPr lang="ja" sz="1200">
                <a:solidFill>
                  <a:srgbClr val="5B95F9"/>
                </a:solidFill>
                <a:latin typeface="M PLUS 1p"/>
                <a:ea typeface="M PLUS 1p"/>
                <a:cs typeface="M PLUS 1p"/>
                <a:sym typeface="M PLUS 1p"/>
              </a:rPr>
              <a:t>ブルー：サイト訴求設計</a:t>
            </a:r>
            <a:r>
              <a:rPr lang="ja" sz="1200">
                <a:solidFill>
                  <a:srgbClr val="043954"/>
                </a:solidFill>
                <a:latin typeface="M PLUS 1p"/>
                <a:ea typeface="M PLUS 1p"/>
                <a:cs typeface="M PLUS 1p"/>
                <a:sym typeface="M PLUS 1p"/>
              </a:rPr>
              <a:t>　</a:t>
            </a:r>
            <a:r>
              <a:rPr lang="ja" sz="1200">
                <a:solidFill>
                  <a:srgbClr val="F464A4"/>
                </a:solidFill>
                <a:latin typeface="M PLUS 1p"/>
                <a:ea typeface="M PLUS 1p"/>
                <a:cs typeface="M PLUS 1p"/>
                <a:sym typeface="M PLUS 1p"/>
              </a:rPr>
              <a:t>ピンク：マーケ戦略設計</a:t>
            </a:r>
            <a:r>
              <a:rPr lang="ja" sz="1200">
                <a:solidFill>
                  <a:srgbClr val="043954"/>
                </a:solidFill>
                <a:latin typeface="M PLUS 1p"/>
                <a:ea typeface="M PLUS 1p"/>
                <a:cs typeface="M PLUS 1p"/>
                <a:sym typeface="M PLUS 1p"/>
              </a:rPr>
              <a:t>　</a:t>
            </a:r>
            <a:endParaRPr sz="1200">
              <a:solidFill>
                <a:srgbClr val="043954"/>
              </a:solidFill>
              <a:latin typeface="M PLUS 1p"/>
              <a:ea typeface="M PLUS 1p"/>
              <a:cs typeface="M PLUS 1p"/>
              <a:sym typeface="M PLUS 1p"/>
            </a:endParaRPr>
          </a:p>
        </p:txBody>
      </p:sp>
      <p:sp>
        <p:nvSpPr>
          <p:cNvPr id="692" name="Google Shape;692;p29"/>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サイト訴求設計 / マーケ戦略設計 </a:t>
            </a:r>
            <a:r>
              <a:rPr lang="ja" sz="1500">
                <a:latin typeface="M PLUS 1p"/>
                <a:ea typeface="M PLUS 1p"/>
                <a:cs typeface="M PLUS 1p"/>
                <a:sym typeface="M PLUS 1p"/>
              </a:rPr>
              <a:t>※アウトプット例</a:t>
            </a:r>
            <a:endParaRPr sz="1500">
              <a:latin typeface="M PLUS 1p"/>
              <a:ea typeface="M PLUS 1p"/>
              <a:cs typeface="M PLUS 1p"/>
              <a:sym typeface="M PLUS 1p"/>
            </a:endParaRPr>
          </a:p>
        </p:txBody>
      </p:sp>
      <p:grpSp>
        <p:nvGrpSpPr>
          <p:cNvPr id="693" name="Google Shape;693;p29"/>
          <p:cNvGrpSpPr/>
          <p:nvPr/>
        </p:nvGrpSpPr>
        <p:grpSpPr>
          <a:xfrm>
            <a:off x="4614203" y="1967691"/>
            <a:ext cx="2192567" cy="1438590"/>
            <a:chOff x="209175" y="1431025"/>
            <a:chExt cx="2889900" cy="1896125"/>
          </a:xfrm>
        </p:grpSpPr>
        <p:sp>
          <p:nvSpPr>
            <p:cNvPr id="694" name="Google Shape;694;p29"/>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695" name="Google Shape;695;p29"/>
            <p:cNvSpPr/>
            <p:nvPr/>
          </p:nvSpPr>
          <p:spPr>
            <a:xfrm>
              <a:off x="457426" y="1431025"/>
              <a:ext cx="23934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ワイヤーフレームの作成</a:t>
              </a:r>
              <a:endParaRPr sz="900">
                <a:solidFill>
                  <a:srgbClr val="073763"/>
                </a:solidFill>
                <a:latin typeface="M PLUS 1p"/>
                <a:ea typeface="M PLUS 1p"/>
                <a:cs typeface="M PLUS 1p"/>
                <a:sym typeface="M PLUS 1p"/>
              </a:endParaRPr>
            </a:p>
          </p:txBody>
        </p:sp>
      </p:grpSp>
      <p:pic>
        <p:nvPicPr>
          <p:cNvPr id="696" name="Google Shape;696;p29"/>
          <p:cNvPicPr preferRelativeResize="0"/>
          <p:nvPr/>
        </p:nvPicPr>
        <p:blipFill>
          <a:blip r:embed="rId17">
            <a:alphaModFix/>
          </a:blip>
          <a:stretch>
            <a:fillRect/>
          </a:stretch>
        </p:blipFill>
        <p:spPr>
          <a:xfrm>
            <a:off x="4887377" y="2271728"/>
            <a:ext cx="1646210" cy="1052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30"/>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702" name="Google Shape;70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703" name="Google Shape;703;p30"/>
          <p:cNvSpPr/>
          <p:nvPr/>
        </p:nvSpPr>
        <p:spPr>
          <a:xfrm>
            <a:off x="62100" y="1478650"/>
            <a:ext cx="9019800" cy="32382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0"/>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伴走サポート　</a:t>
            </a:r>
            <a:r>
              <a:rPr lang="ja" sz="1500">
                <a:solidFill>
                  <a:schemeClr val="lt1"/>
                </a:solidFill>
                <a:latin typeface="M PLUS 1p"/>
                <a:ea typeface="M PLUS 1p"/>
                <a:cs typeface="M PLUS 1p"/>
                <a:sym typeface="M PLUS 1p"/>
              </a:rPr>
              <a:t>※アウトプットレポート例</a:t>
            </a:r>
            <a:endParaRPr sz="1300">
              <a:latin typeface="M PLUS 1p"/>
              <a:ea typeface="M PLUS 1p"/>
              <a:cs typeface="M PLUS 1p"/>
              <a:sym typeface="M PLUS 1p"/>
            </a:endParaRPr>
          </a:p>
        </p:txBody>
      </p:sp>
      <p:pic>
        <p:nvPicPr>
          <p:cNvPr id="705" name="Google Shape;705;p30"/>
          <p:cNvPicPr preferRelativeResize="0"/>
          <p:nvPr/>
        </p:nvPicPr>
        <p:blipFill>
          <a:blip r:embed="rId4">
            <a:alphaModFix/>
          </a:blip>
          <a:stretch>
            <a:fillRect/>
          </a:stretch>
        </p:blipFill>
        <p:spPr>
          <a:xfrm>
            <a:off x="4593824" y="3332420"/>
            <a:ext cx="2142696" cy="1258187"/>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sp>
        <p:nvSpPr>
          <p:cNvPr id="706" name="Google Shape;706;p30"/>
          <p:cNvSpPr txBox="1"/>
          <p:nvPr/>
        </p:nvSpPr>
        <p:spPr>
          <a:xfrm>
            <a:off x="317000" y="805278"/>
            <a:ext cx="8403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500">
                <a:solidFill>
                  <a:srgbClr val="2C3753"/>
                </a:solidFill>
                <a:latin typeface="M PLUS 1p"/>
                <a:ea typeface="M PLUS 1p"/>
                <a:cs typeface="M PLUS 1p"/>
                <a:sym typeface="M PLUS 1p"/>
              </a:rPr>
              <a:t>マーケティングサポート担当から、施策状況のレポート及び改善提案施策</a:t>
            </a:r>
            <a:endParaRPr b="1" sz="1500">
              <a:solidFill>
                <a:srgbClr val="2C3753"/>
              </a:solidFill>
              <a:latin typeface="M PLUS 1p"/>
              <a:ea typeface="M PLUS 1p"/>
              <a:cs typeface="M PLUS 1p"/>
              <a:sym typeface="M PLUS 1p"/>
            </a:endParaRPr>
          </a:p>
          <a:p>
            <a:pPr indent="0" lvl="0" marL="0" rtl="0" algn="l">
              <a:spcBef>
                <a:spcPts val="0"/>
              </a:spcBef>
              <a:spcAft>
                <a:spcPts val="0"/>
              </a:spcAft>
              <a:buNone/>
            </a:pPr>
            <a:r>
              <a:rPr b="1" lang="ja" sz="1500">
                <a:solidFill>
                  <a:srgbClr val="2C3753"/>
                </a:solidFill>
                <a:latin typeface="M PLUS 1p"/>
                <a:ea typeface="M PLUS 1p"/>
                <a:cs typeface="M PLUS 1p"/>
                <a:sym typeface="M PLUS 1p"/>
              </a:rPr>
              <a:t>を月次で提出＆お打ち合わせをいたします</a:t>
            </a:r>
            <a:endParaRPr b="1" sz="1500">
              <a:solidFill>
                <a:srgbClr val="2C3753"/>
              </a:solidFill>
              <a:latin typeface="M PLUS 1p"/>
              <a:ea typeface="M PLUS 1p"/>
              <a:cs typeface="M PLUS 1p"/>
              <a:sym typeface="M PLUS 1p"/>
            </a:endParaRPr>
          </a:p>
          <a:p>
            <a:pPr indent="0" lvl="0" marL="0" rtl="0" algn="l">
              <a:spcBef>
                <a:spcPts val="0"/>
              </a:spcBef>
              <a:spcAft>
                <a:spcPts val="0"/>
              </a:spcAft>
              <a:buNone/>
            </a:pPr>
            <a:r>
              <a:t/>
            </a:r>
            <a:endParaRPr b="1" sz="1800">
              <a:solidFill>
                <a:srgbClr val="2C3753"/>
              </a:solidFill>
            </a:endParaRPr>
          </a:p>
        </p:txBody>
      </p:sp>
      <p:sp>
        <p:nvSpPr>
          <p:cNvPr id="707" name="Google Shape;707;p30"/>
          <p:cNvSpPr txBox="1"/>
          <p:nvPr/>
        </p:nvSpPr>
        <p:spPr>
          <a:xfrm>
            <a:off x="1361300" y="4749550"/>
            <a:ext cx="5710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900">
                <a:solidFill>
                  <a:srgbClr val="2E3855"/>
                </a:solidFill>
                <a:latin typeface="M PLUS 1p"/>
                <a:ea typeface="M PLUS 1p"/>
                <a:cs typeface="M PLUS 1p"/>
                <a:sym typeface="M PLUS 1p"/>
              </a:rPr>
              <a:t>※オンラインでのお打ち合わせとなります、月１回のお打ち合わせ以外に電話・メールでの対応も可能です</a:t>
            </a:r>
            <a:endParaRPr b="1" sz="1100">
              <a:solidFill>
                <a:srgbClr val="2E3855"/>
              </a:solidFill>
            </a:endParaRPr>
          </a:p>
        </p:txBody>
      </p:sp>
      <p:pic>
        <p:nvPicPr>
          <p:cNvPr id="708" name="Google Shape;708;p30"/>
          <p:cNvPicPr preferRelativeResize="0"/>
          <p:nvPr/>
        </p:nvPicPr>
        <p:blipFill>
          <a:blip r:embed="rId5">
            <a:alphaModFix/>
          </a:blip>
          <a:stretch>
            <a:fillRect/>
          </a:stretch>
        </p:blipFill>
        <p:spPr>
          <a:xfrm>
            <a:off x="3026724" y="1568637"/>
            <a:ext cx="3007500" cy="1690200"/>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pic>
        <p:nvPicPr>
          <p:cNvPr id="709" name="Google Shape;709;p30"/>
          <p:cNvPicPr preferRelativeResize="0"/>
          <p:nvPr/>
        </p:nvPicPr>
        <p:blipFill>
          <a:blip r:embed="rId6">
            <a:alphaModFix/>
          </a:blip>
          <a:stretch>
            <a:fillRect/>
          </a:stretch>
        </p:blipFill>
        <p:spPr>
          <a:xfrm>
            <a:off x="6778110" y="3331583"/>
            <a:ext cx="2243038" cy="1259868"/>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pic>
        <p:nvPicPr>
          <p:cNvPr id="710" name="Google Shape;710;p30"/>
          <p:cNvPicPr preferRelativeResize="0"/>
          <p:nvPr/>
        </p:nvPicPr>
        <p:blipFill>
          <a:blip r:embed="rId7">
            <a:alphaModFix/>
          </a:blip>
          <a:stretch>
            <a:fillRect/>
          </a:stretch>
        </p:blipFill>
        <p:spPr>
          <a:xfrm>
            <a:off x="136850" y="3336040"/>
            <a:ext cx="2231073" cy="1250949"/>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pic>
        <p:nvPicPr>
          <p:cNvPr id="711" name="Google Shape;711;p30"/>
          <p:cNvPicPr preferRelativeResize="0"/>
          <p:nvPr/>
        </p:nvPicPr>
        <p:blipFill>
          <a:blip r:embed="rId8">
            <a:alphaModFix/>
          </a:blip>
          <a:stretch>
            <a:fillRect/>
          </a:stretch>
        </p:blipFill>
        <p:spPr>
          <a:xfrm>
            <a:off x="7071500" y="207594"/>
            <a:ext cx="1929625" cy="1425956"/>
          </a:xfrm>
          <a:prstGeom prst="rect">
            <a:avLst/>
          </a:prstGeom>
          <a:noFill/>
          <a:ln>
            <a:noFill/>
          </a:ln>
        </p:spPr>
      </p:pic>
      <p:pic>
        <p:nvPicPr>
          <p:cNvPr id="712" name="Google Shape;712;p30"/>
          <p:cNvPicPr preferRelativeResize="0"/>
          <p:nvPr/>
        </p:nvPicPr>
        <p:blipFill>
          <a:blip r:embed="rId9">
            <a:alphaModFix/>
          </a:blip>
          <a:stretch>
            <a:fillRect/>
          </a:stretch>
        </p:blipFill>
        <p:spPr>
          <a:xfrm>
            <a:off x="6088475" y="1565500"/>
            <a:ext cx="2912649" cy="1696474"/>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pic>
        <p:nvPicPr>
          <p:cNvPr id="713" name="Google Shape;713;p30"/>
          <p:cNvPicPr preferRelativeResize="0"/>
          <p:nvPr/>
        </p:nvPicPr>
        <p:blipFill>
          <a:blip r:embed="rId10">
            <a:alphaModFix/>
          </a:blip>
          <a:stretch>
            <a:fillRect/>
          </a:stretch>
        </p:blipFill>
        <p:spPr>
          <a:xfrm>
            <a:off x="136850" y="1571775"/>
            <a:ext cx="2835625" cy="1690200"/>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pic>
        <p:nvPicPr>
          <p:cNvPr id="714" name="Google Shape;714;p30"/>
          <p:cNvPicPr preferRelativeResize="0"/>
          <p:nvPr/>
        </p:nvPicPr>
        <p:blipFill>
          <a:blip r:embed="rId11">
            <a:alphaModFix/>
          </a:blip>
          <a:stretch>
            <a:fillRect/>
          </a:stretch>
        </p:blipFill>
        <p:spPr>
          <a:xfrm>
            <a:off x="2409519" y="3335878"/>
            <a:ext cx="2142697" cy="1250961"/>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INDEX</a:t>
            </a:r>
            <a:endParaRPr>
              <a:latin typeface="M PLUS 1p"/>
              <a:ea typeface="M PLUS 1p"/>
              <a:cs typeface="M PLUS 1p"/>
              <a:sym typeface="M PLUS 1p"/>
            </a:endParaRPr>
          </a:p>
        </p:txBody>
      </p:sp>
      <p:pic>
        <p:nvPicPr>
          <p:cNvPr id="107" name="Google Shape;107;p13"/>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08" name="Google Shape;10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09" name="Google Shape;109;p13"/>
          <p:cNvSpPr txBox="1"/>
          <p:nvPr/>
        </p:nvSpPr>
        <p:spPr>
          <a:xfrm>
            <a:off x="4567950" y="1189775"/>
            <a:ext cx="4529400" cy="32631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rgbClr val="2C3753"/>
              </a:buClr>
              <a:buSzPts val="1500"/>
              <a:buFont typeface="M PLUS 1p"/>
              <a:buChar char="●"/>
            </a:pPr>
            <a:r>
              <a:rPr lang="ja" sz="1500">
                <a:solidFill>
                  <a:srgbClr val="2C3753"/>
                </a:solidFill>
                <a:latin typeface="M PLUS 1p"/>
                <a:ea typeface="M PLUS 1p"/>
                <a:cs typeface="M PLUS 1p"/>
                <a:sym typeface="M PLUS 1p"/>
              </a:rPr>
              <a:t>サービスの全体像</a:t>
            </a:r>
            <a:endParaRPr sz="1500">
              <a:solidFill>
                <a:srgbClr val="2C3753"/>
              </a:solidFill>
              <a:latin typeface="M PLUS 1p"/>
              <a:ea typeface="M PLUS 1p"/>
              <a:cs typeface="M PLUS 1p"/>
              <a:sym typeface="M PLUS 1p"/>
            </a:endParaRPr>
          </a:p>
          <a:p>
            <a:pPr indent="-323850" lvl="0" marL="457200" rtl="0" algn="l">
              <a:lnSpc>
                <a:spcPct val="150000"/>
              </a:lnSpc>
              <a:spcBef>
                <a:spcPts val="0"/>
              </a:spcBef>
              <a:spcAft>
                <a:spcPts val="0"/>
              </a:spcAft>
              <a:buClr>
                <a:srgbClr val="2C3753"/>
              </a:buClr>
              <a:buSzPts val="1500"/>
              <a:buFont typeface="M PLUS 1p"/>
              <a:buChar char="●"/>
            </a:pPr>
            <a:r>
              <a:rPr lang="ja" sz="1500">
                <a:solidFill>
                  <a:srgbClr val="2C3753"/>
                </a:solidFill>
                <a:latin typeface="M PLUS 1p"/>
                <a:ea typeface="M PLUS 1p"/>
                <a:cs typeface="M PLUS 1p"/>
                <a:sym typeface="M PLUS 1p"/>
              </a:rPr>
              <a:t>コンサルティングのご紹介</a:t>
            </a:r>
            <a:endParaRPr sz="1500">
              <a:solidFill>
                <a:srgbClr val="2C3753"/>
              </a:solidFill>
              <a:latin typeface="M PLUS 1p"/>
              <a:ea typeface="M PLUS 1p"/>
              <a:cs typeface="M PLUS 1p"/>
              <a:sym typeface="M PLUS 1p"/>
            </a:endParaRPr>
          </a:p>
          <a:p>
            <a:pPr indent="-323850" lvl="0" marL="457200" rtl="0" algn="l">
              <a:lnSpc>
                <a:spcPct val="150000"/>
              </a:lnSpc>
              <a:spcBef>
                <a:spcPts val="0"/>
              </a:spcBef>
              <a:spcAft>
                <a:spcPts val="0"/>
              </a:spcAft>
              <a:buClr>
                <a:srgbClr val="2C3753"/>
              </a:buClr>
              <a:buSzPts val="1500"/>
              <a:buFont typeface="M PLUS 1p"/>
              <a:buChar char="●"/>
            </a:pPr>
            <a:r>
              <a:rPr lang="ja" sz="1500">
                <a:solidFill>
                  <a:srgbClr val="2C3753"/>
                </a:solidFill>
                <a:latin typeface="M PLUS 1p"/>
                <a:ea typeface="M PLUS 1p"/>
                <a:cs typeface="M PLUS 1p"/>
                <a:sym typeface="M PLUS 1p"/>
              </a:rPr>
              <a:t>ツールのご紹介</a:t>
            </a:r>
            <a:endParaRPr sz="1500">
              <a:solidFill>
                <a:srgbClr val="2C3753"/>
              </a:solidFill>
              <a:latin typeface="M PLUS 1p"/>
              <a:ea typeface="M PLUS 1p"/>
              <a:cs typeface="M PLUS 1p"/>
              <a:sym typeface="M PLUS 1p"/>
            </a:endParaRPr>
          </a:p>
          <a:p>
            <a:pPr indent="-323850" lvl="0" marL="457200" rtl="0" algn="l">
              <a:lnSpc>
                <a:spcPct val="150000"/>
              </a:lnSpc>
              <a:spcBef>
                <a:spcPts val="0"/>
              </a:spcBef>
              <a:spcAft>
                <a:spcPts val="0"/>
              </a:spcAft>
              <a:buClr>
                <a:srgbClr val="2C3753"/>
              </a:buClr>
              <a:buSzPts val="1500"/>
              <a:buFont typeface="M PLUS 1p"/>
              <a:buChar char="●"/>
            </a:pPr>
            <a:r>
              <a:rPr lang="ja" sz="1500">
                <a:solidFill>
                  <a:srgbClr val="2C3753"/>
                </a:solidFill>
                <a:latin typeface="M PLUS 1p"/>
                <a:ea typeface="M PLUS 1p"/>
                <a:cs typeface="M PLUS 1p"/>
                <a:sym typeface="M PLUS 1p"/>
              </a:rPr>
              <a:t>プラン・料金</a:t>
            </a:r>
            <a:endParaRPr sz="1500">
              <a:solidFill>
                <a:srgbClr val="2C3753"/>
              </a:solidFill>
              <a:latin typeface="M PLUS 1p"/>
              <a:ea typeface="M PLUS 1p"/>
              <a:cs typeface="M PLUS 1p"/>
              <a:sym typeface="M PLUS 1p"/>
            </a:endParaRPr>
          </a:p>
          <a:p>
            <a:pPr indent="-323850" lvl="0" marL="457200" rtl="0" algn="l">
              <a:lnSpc>
                <a:spcPct val="150000"/>
              </a:lnSpc>
              <a:spcBef>
                <a:spcPts val="0"/>
              </a:spcBef>
              <a:spcAft>
                <a:spcPts val="0"/>
              </a:spcAft>
              <a:buClr>
                <a:srgbClr val="2C3753"/>
              </a:buClr>
              <a:buSzPts val="1500"/>
              <a:buFont typeface="M PLUS 1p"/>
              <a:buChar char="●"/>
            </a:pPr>
            <a:r>
              <a:rPr lang="ja" sz="1500">
                <a:solidFill>
                  <a:srgbClr val="2C3753"/>
                </a:solidFill>
                <a:latin typeface="M PLUS 1p"/>
                <a:ea typeface="M PLUS 1p"/>
                <a:cs typeface="M PLUS 1p"/>
                <a:sym typeface="M PLUS 1p"/>
              </a:rPr>
              <a:t>Appendix</a:t>
            </a:r>
            <a:endParaRPr sz="1500">
              <a:solidFill>
                <a:srgbClr val="2C3753"/>
              </a:solidFill>
              <a:latin typeface="M PLUS 1p"/>
              <a:ea typeface="M PLUS 1p"/>
              <a:cs typeface="M PLUS 1p"/>
              <a:sym typeface="M PLUS 1p"/>
            </a:endParaRPr>
          </a:p>
          <a:p>
            <a:pPr indent="0" lvl="0" marL="457200" rtl="0" algn="l">
              <a:lnSpc>
                <a:spcPct val="150000"/>
              </a:lnSpc>
              <a:spcBef>
                <a:spcPts val="0"/>
              </a:spcBef>
              <a:spcAft>
                <a:spcPts val="0"/>
              </a:spcAft>
              <a:buNone/>
            </a:pPr>
            <a:r>
              <a:t/>
            </a:r>
            <a:endParaRPr b="1" sz="1500">
              <a:solidFill>
                <a:srgbClr val="2C3753"/>
              </a:solidFill>
              <a:latin typeface="M PLUS 1p"/>
              <a:ea typeface="M PLUS 1p"/>
              <a:cs typeface="M PLUS 1p"/>
              <a:sym typeface="M PLUS 1p"/>
            </a:endParaRPr>
          </a:p>
        </p:txBody>
      </p:sp>
      <p:sp>
        <p:nvSpPr>
          <p:cNvPr id="110" name="Google Shape;110;p13"/>
          <p:cNvSpPr/>
          <p:nvPr/>
        </p:nvSpPr>
        <p:spPr>
          <a:xfrm flipH="1" rot="10800000">
            <a:off x="741625" y="1798425"/>
            <a:ext cx="1708500" cy="9000"/>
          </a:xfrm>
          <a:prstGeom prst="rect">
            <a:avLst/>
          </a:pr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txBox="1"/>
          <p:nvPr/>
        </p:nvSpPr>
        <p:spPr>
          <a:xfrm>
            <a:off x="685800" y="1905000"/>
            <a:ext cx="1062900" cy="415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ja" sz="1500">
                <a:solidFill>
                  <a:srgbClr val="2C3753"/>
                </a:solidFill>
                <a:latin typeface="M PLUS 1p"/>
                <a:ea typeface="M PLUS 1p"/>
                <a:cs typeface="M PLUS 1p"/>
                <a:sym typeface="M PLUS 1p"/>
              </a:rPr>
              <a:t>概要資料</a:t>
            </a:r>
            <a:endParaRPr/>
          </a:p>
        </p:txBody>
      </p:sp>
      <p:pic>
        <p:nvPicPr>
          <p:cNvPr id="112" name="Google Shape;112;p13"/>
          <p:cNvPicPr preferRelativeResize="0"/>
          <p:nvPr/>
        </p:nvPicPr>
        <p:blipFill>
          <a:blip r:embed="rId4">
            <a:alphaModFix/>
          </a:blip>
          <a:stretch>
            <a:fillRect/>
          </a:stretch>
        </p:blipFill>
        <p:spPr>
          <a:xfrm>
            <a:off x="533400" y="1204350"/>
            <a:ext cx="1764326" cy="6301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31"/>
          <p:cNvSpPr/>
          <p:nvPr/>
        </p:nvSpPr>
        <p:spPr>
          <a:xfrm>
            <a:off x="4526975" y="3258850"/>
            <a:ext cx="4432800" cy="1442400"/>
          </a:xfrm>
          <a:prstGeom prst="roundRect">
            <a:avLst>
              <a:gd fmla="val 3834" name="adj"/>
            </a:avLst>
          </a:prstGeom>
          <a:solidFill>
            <a:srgbClr val="FFFFFF"/>
          </a:solidFill>
          <a:ln cap="flat" cmpd="sng" w="19050">
            <a:solidFill>
              <a:srgbClr val="2E3956"/>
            </a:solidFill>
            <a:prstDash val="solid"/>
            <a:round/>
            <a:headEnd len="sm" w="sm" type="none"/>
            <a:tailEnd len="sm" w="sm" type="none"/>
          </a:ln>
          <a:effectLst>
            <a:outerShdw blurRad="71438" rotWithShape="0" algn="bl" dir="2580000" dist="47625">
              <a:srgbClr val="9E9E9E">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1"/>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サイト制作　</a:t>
            </a:r>
            <a:endParaRPr sz="1500">
              <a:latin typeface="M PLUS 1p"/>
              <a:ea typeface="M PLUS 1p"/>
              <a:cs typeface="M PLUS 1p"/>
              <a:sym typeface="M PLUS 1p"/>
            </a:endParaRPr>
          </a:p>
        </p:txBody>
      </p:sp>
      <p:sp>
        <p:nvSpPr>
          <p:cNvPr id="721" name="Google Shape;7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722" name="Google Shape;722;p31"/>
          <p:cNvPicPr preferRelativeResize="0"/>
          <p:nvPr/>
        </p:nvPicPr>
        <p:blipFill>
          <a:blip r:embed="rId3">
            <a:alphaModFix/>
          </a:blip>
          <a:stretch>
            <a:fillRect/>
          </a:stretch>
        </p:blipFill>
        <p:spPr>
          <a:xfrm>
            <a:off x="4525650" y="1657950"/>
            <a:ext cx="4432752" cy="1131000"/>
          </a:xfrm>
          <a:prstGeom prst="rect">
            <a:avLst/>
          </a:prstGeom>
          <a:noFill/>
          <a:ln>
            <a:noFill/>
          </a:ln>
        </p:spPr>
      </p:pic>
      <p:sp>
        <p:nvSpPr>
          <p:cNvPr id="723" name="Google Shape;723;p31"/>
          <p:cNvSpPr txBox="1"/>
          <p:nvPr/>
        </p:nvSpPr>
        <p:spPr>
          <a:xfrm>
            <a:off x="4427975" y="922550"/>
            <a:ext cx="4628100" cy="71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ja" sz="1700">
                <a:solidFill>
                  <a:srgbClr val="073763"/>
                </a:solidFill>
                <a:latin typeface="M PLUS 1p ExtraBold"/>
                <a:ea typeface="M PLUS 1p ExtraBold"/>
                <a:cs typeface="M PLUS 1p ExtraBold"/>
                <a:sym typeface="M PLUS 1p ExtraBold"/>
              </a:rPr>
              <a:t>BtoBサイト制作</a:t>
            </a:r>
            <a:r>
              <a:rPr lang="ja" sz="1300">
                <a:solidFill>
                  <a:srgbClr val="073763"/>
                </a:solidFill>
                <a:latin typeface="M PLUS 1p ExtraBold"/>
                <a:ea typeface="M PLUS 1p ExtraBold"/>
                <a:cs typeface="M PLUS 1p ExtraBold"/>
                <a:sym typeface="M PLUS 1p ExtraBold"/>
              </a:rPr>
              <a:t>における</a:t>
            </a:r>
            <a:r>
              <a:rPr lang="ja" sz="1700">
                <a:solidFill>
                  <a:srgbClr val="073763"/>
                </a:solidFill>
                <a:latin typeface="M PLUS 1p ExtraBold"/>
                <a:ea typeface="M PLUS 1p ExtraBold"/>
                <a:cs typeface="M PLUS 1p ExtraBold"/>
                <a:sym typeface="M PLUS 1p ExtraBold"/>
              </a:rPr>
              <a:t>メソッド</a:t>
            </a:r>
            <a:r>
              <a:rPr lang="ja" sz="1300">
                <a:solidFill>
                  <a:srgbClr val="073763"/>
                </a:solidFill>
                <a:latin typeface="M PLUS 1p ExtraBold"/>
                <a:ea typeface="M PLUS 1p ExtraBold"/>
                <a:cs typeface="M PLUS 1p ExtraBold"/>
                <a:sym typeface="M PLUS 1p ExtraBold"/>
              </a:rPr>
              <a:t>を盛り込んだ　</a:t>
            </a:r>
            <a:r>
              <a:rPr lang="ja" sz="1700">
                <a:solidFill>
                  <a:srgbClr val="073763"/>
                </a:solidFill>
                <a:latin typeface="M PLUS 1p ExtraBold"/>
                <a:ea typeface="M PLUS 1p ExtraBold"/>
                <a:cs typeface="M PLUS 1p ExtraBold"/>
                <a:sym typeface="M PLUS 1p ExtraBold"/>
              </a:rPr>
              <a:t>情報構造テンプレート</a:t>
            </a:r>
            <a:r>
              <a:rPr lang="ja" sz="1300">
                <a:solidFill>
                  <a:srgbClr val="073763"/>
                </a:solidFill>
                <a:latin typeface="M PLUS 1p ExtraBold"/>
                <a:ea typeface="M PLUS 1p ExtraBold"/>
                <a:cs typeface="M PLUS 1p ExtraBold"/>
                <a:sym typeface="M PLUS 1p ExtraBold"/>
              </a:rPr>
              <a:t>を</a:t>
            </a:r>
            <a:r>
              <a:rPr lang="ja" sz="1700">
                <a:solidFill>
                  <a:srgbClr val="073763"/>
                </a:solidFill>
                <a:latin typeface="M PLUS 1p ExtraBold"/>
                <a:ea typeface="M PLUS 1p ExtraBold"/>
                <a:cs typeface="M PLUS 1p ExtraBold"/>
                <a:sym typeface="M PLUS 1p ExtraBold"/>
              </a:rPr>
              <a:t>ベース</a:t>
            </a:r>
            <a:r>
              <a:rPr lang="ja" sz="1300">
                <a:solidFill>
                  <a:srgbClr val="073763"/>
                </a:solidFill>
                <a:latin typeface="M PLUS 1p ExtraBold"/>
                <a:ea typeface="M PLUS 1p ExtraBold"/>
                <a:cs typeface="M PLUS 1p ExtraBold"/>
                <a:sym typeface="M PLUS 1p ExtraBold"/>
              </a:rPr>
              <a:t>に</a:t>
            </a:r>
            <a:r>
              <a:rPr lang="ja" sz="1700">
                <a:solidFill>
                  <a:srgbClr val="073763"/>
                </a:solidFill>
                <a:latin typeface="M PLUS 1p ExtraBold"/>
                <a:ea typeface="M PLUS 1p ExtraBold"/>
                <a:cs typeface="M PLUS 1p ExtraBold"/>
                <a:sym typeface="M PLUS 1p ExtraBold"/>
              </a:rPr>
              <a:t>サイト制作</a:t>
            </a:r>
            <a:endParaRPr sz="1900">
              <a:solidFill>
                <a:srgbClr val="073763"/>
              </a:solidFill>
              <a:latin typeface="M PLUS 1p ExtraBold"/>
              <a:ea typeface="M PLUS 1p ExtraBold"/>
              <a:cs typeface="M PLUS 1p ExtraBold"/>
              <a:sym typeface="M PLUS 1p ExtraBold"/>
            </a:endParaRPr>
          </a:p>
        </p:txBody>
      </p:sp>
      <p:sp>
        <p:nvSpPr>
          <p:cNvPr id="724" name="Google Shape;724;p31"/>
          <p:cNvSpPr txBox="1"/>
          <p:nvPr/>
        </p:nvSpPr>
        <p:spPr>
          <a:xfrm>
            <a:off x="4574101" y="3341350"/>
            <a:ext cx="4338600" cy="127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100">
                <a:solidFill>
                  <a:srgbClr val="043954"/>
                </a:solidFill>
                <a:latin typeface="M PLUS 1p Black"/>
                <a:ea typeface="M PLUS 1p Black"/>
                <a:cs typeface="M PLUS 1p Black"/>
                <a:sym typeface="M PLUS 1p Black"/>
              </a:rPr>
              <a:t>成果の出るサイト構造でサイトを制作いたします</a:t>
            </a:r>
            <a:endParaRPr sz="1100">
              <a:solidFill>
                <a:srgbClr val="043954"/>
              </a:solidFill>
              <a:latin typeface="M PLUS 1p Black"/>
              <a:ea typeface="M PLUS 1p Black"/>
              <a:cs typeface="M PLUS 1p Black"/>
              <a:sym typeface="M PLUS 1p Black"/>
            </a:endParaRPr>
          </a:p>
          <a:p>
            <a:pPr indent="0" lvl="0" marL="0" rtl="0" algn="l">
              <a:spcBef>
                <a:spcPts val="0"/>
              </a:spcBef>
              <a:spcAft>
                <a:spcPts val="0"/>
              </a:spcAft>
              <a:buNone/>
            </a:pPr>
            <a:r>
              <a:rPr lang="ja" sz="1000">
                <a:solidFill>
                  <a:srgbClr val="043954"/>
                </a:solidFill>
                <a:latin typeface="M PLUS 1p"/>
                <a:ea typeface="M PLUS 1p"/>
                <a:cs typeface="M PLUS 1p"/>
                <a:sym typeface="M PLUS 1p"/>
              </a:rPr>
              <a:t>マーケティングのナレッジをため込んだ弊社ならではの価値をお届け！</a:t>
            </a:r>
            <a:endParaRPr sz="1000">
              <a:solidFill>
                <a:srgbClr val="043954"/>
              </a:solidFill>
              <a:latin typeface="M PLUS 1p"/>
              <a:ea typeface="M PLUS 1p"/>
              <a:cs typeface="M PLUS 1p"/>
              <a:sym typeface="M PLUS 1p"/>
            </a:endParaRPr>
          </a:p>
          <a:p>
            <a:pPr indent="0" lvl="0" marL="0" rtl="0" algn="l">
              <a:spcBef>
                <a:spcPts val="0"/>
              </a:spcBef>
              <a:spcAft>
                <a:spcPts val="0"/>
              </a:spcAft>
              <a:buNone/>
            </a:pPr>
            <a:r>
              <a:rPr lang="ja" sz="1000">
                <a:solidFill>
                  <a:srgbClr val="043954"/>
                </a:solidFill>
                <a:latin typeface="M PLUS 1p"/>
                <a:ea typeface="M PLUS 1p"/>
                <a:cs typeface="M PLUS 1p"/>
                <a:sym typeface="M PLUS 1p"/>
              </a:rPr>
              <a:t>BtoBビジネスにおける、訴求ポイントを整理して組み込み、</a:t>
            </a:r>
            <a:endParaRPr sz="1000">
              <a:solidFill>
                <a:srgbClr val="043954"/>
              </a:solidFill>
              <a:latin typeface="M PLUS 1p"/>
              <a:ea typeface="M PLUS 1p"/>
              <a:cs typeface="M PLUS 1p"/>
              <a:sym typeface="M PLUS 1p"/>
            </a:endParaRPr>
          </a:p>
          <a:p>
            <a:pPr indent="0" lvl="0" marL="0" rtl="0" algn="l">
              <a:spcBef>
                <a:spcPts val="0"/>
              </a:spcBef>
              <a:spcAft>
                <a:spcPts val="0"/>
              </a:spcAft>
              <a:buNone/>
            </a:pPr>
            <a:r>
              <a:rPr lang="ja" sz="1000">
                <a:solidFill>
                  <a:srgbClr val="043954"/>
                </a:solidFill>
                <a:latin typeface="M PLUS 1p"/>
                <a:ea typeface="M PLUS 1p"/>
                <a:cs typeface="M PLUS 1p"/>
                <a:sym typeface="M PLUS 1p"/>
              </a:rPr>
              <a:t>「稟議に通すために必要な情報」を入れこんでいける構造で構築します</a:t>
            </a:r>
            <a:endParaRPr sz="1000">
              <a:solidFill>
                <a:srgbClr val="043954"/>
              </a:solidFill>
              <a:latin typeface="M PLUS 1p"/>
              <a:ea typeface="M PLUS 1p"/>
              <a:cs typeface="M PLUS 1p"/>
              <a:sym typeface="M PLUS 1p"/>
            </a:endParaRPr>
          </a:p>
          <a:p>
            <a:pPr indent="0" lvl="0" marL="0" rtl="0" algn="l">
              <a:spcBef>
                <a:spcPts val="0"/>
              </a:spcBef>
              <a:spcAft>
                <a:spcPts val="0"/>
              </a:spcAft>
              <a:buNone/>
            </a:pPr>
            <a:r>
              <a:t/>
            </a:r>
            <a:endParaRPr sz="1000">
              <a:solidFill>
                <a:srgbClr val="043954"/>
              </a:solidFill>
              <a:latin typeface="M PLUS 1p"/>
              <a:ea typeface="M PLUS 1p"/>
              <a:cs typeface="M PLUS 1p"/>
              <a:sym typeface="M PLUS 1p"/>
            </a:endParaRPr>
          </a:p>
          <a:p>
            <a:pPr indent="0" lvl="0" marL="0" rtl="0" algn="l">
              <a:spcBef>
                <a:spcPts val="0"/>
              </a:spcBef>
              <a:spcAft>
                <a:spcPts val="0"/>
              </a:spcAft>
              <a:buNone/>
            </a:pPr>
            <a:r>
              <a:rPr lang="ja" sz="1000">
                <a:solidFill>
                  <a:srgbClr val="043954"/>
                </a:solidFill>
                <a:latin typeface="M PLUS 1p"/>
                <a:ea typeface="M PLUS 1p"/>
                <a:cs typeface="M PLUS 1p"/>
                <a:sym typeface="M PLUS 1p"/>
              </a:rPr>
              <a:t>サービスサイト、コーポレート等、A～Dのテンプレートから制作サイトタイプをお選びいただけます</a:t>
            </a:r>
            <a:endParaRPr sz="1000">
              <a:solidFill>
                <a:srgbClr val="043954"/>
              </a:solidFill>
              <a:latin typeface="M PLUS 1p"/>
              <a:ea typeface="M PLUS 1p"/>
              <a:cs typeface="M PLUS 1p"/>
              <a:sym typeface="M PLUS 1p"/>
            </a:endParaRPr>
          </a:p>
        </p:txBody>
      </p:sp>
      <p:grpSp>
        <p:nvGrpSpPr>
          <p:cNvPr id="725" name="Google Shape;725;p31"/>
          <p:cNvGrpSpPr/>
          <p:nvPr/>
        </p:nvGrpSpPr>
        <p:grpSpPr>
          <a:xfrm>
            <a:off x="473080" y="1877019"/>
            <a:ext cx="1879091" cy="193186"/>
            <a:chOff x="669925" y="2033549"/>
            <a:chExt cx="1891575" cy="246600"/>
          </a:xfrm>
        </p:grpSpPr>
        <p:sp>
          <p:nvSpPr>
            <p:cNvPr id="726" name="Google Shape;726;p31"/>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chemeClr val="lt1"/>
                  </a:solidFill>
                  <a:latin typeface="M PLUS 1p"/>
                  <a:ea typeface="M PLUS 1p"/>
                  <a:cs typeface="M PLUS 1p"/>
                  <a:sym typeface="M PLUS 1p"/>
                </a:rPr>
                <a:t>3</a:t>
              </a:r>
              <a:endParaRPr b="1" sz="800">
                <a:solidFill>
                  <a:schemeClr val="lt1"/>
                </a:solidFill>
                <a:latin typeface="M PLUS 1p"/>
                <a:ea typeface="M PLUS 1p"/>
                <a:cs typeface="M PLUS 1p"/>
                <a:sym typeface="M PLUS 1p"/>
              </a:endParaRPr>
            </a:p>
          </p:txBody>
        </p:sp>
        <p:sp>
          <p:nvSpPr>
            <p:cNvPr id="727" name="Google Shape;727;p31"/>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サービス（機能紹介）</a:t>
              </a:r>
              <a:endParaRPr b="1" sz="800">
                <a:solidFill>
                  <a:srgbClr val="073763"/>
                </a:solidFill>
                <a:latin typeface="M PLUS 1p"/>
                <a:ea typeface="M PLUS 1p"/>
                <a:cs typeface="M PLUS 1p"/>
                <a:sym typeface="M PLUS 1p"/>
              </a:endParaRPr>
            </a:p>
          </p:txBody>
        </p:sp>
      </p:grpSp>
      <p:cxnSp>
        <p:nvCxnSpPr>
          <p:cNvPr id="728" name="Google Shape;728;p31"/>
          <p:cNvCxnSpPr>
            <a:stCxn id="729" idx="2"/>
            <a:endCxn id="726" idx="1"/>
          </p:cNvCxnSpPr>
          <p:nvPr/>
        </p:nvCxnSpPr>
        <p:spPr>
          <a:xfrm flipH="1" rot="-5400000">
            <a:off x="184900" y="1685425"/>
            <a:ext cx="436200" cy="140400"/>
          </a:xfrm>
          <a:prstGeom prst="bentConnector2">
            <a:avLst/>
          </a:prstGeom>
          <a:noFill/>
          <a:ln cap="flat" cmpd="sng" w="19050">
            <a:solidFill>
              <a:srgbClr val="2E3855"/>
            </a:solidFill>
            <a:prstDash val="solid"/>
            <a:round/>
            <a:headEnd len="med" w="med" type="none"/>
            <a:tailEnd len="med" w="med" type="none"/>
          </a:ln>
        </p:spPr>
      </p:cxnSp>
      <p:sp>
        <p:nvSpPr>
          <p:cNvPr id="729" name="Google Shape;729;p31"/>
          <p:cNvSpPr/>
          <p:nvPr/>
        </p:nvSpPr>
        <p:spPr>
          <a:xfrm>
            <a:off x="181150" y="1344625"/>
            <a:ext cx="303300" cy="1929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1</a:t>
            </a:r>
            <a:endParaRPr b="1" sz="800">
              <a:solidFill>
                <a:srgbClr val="FFFFFF"/>
              </a:solidFill>
            </a:endParaRPr>
          </a:p>
        </p:txBody>
      </p:sp>
      <p:sp>
        <p:nvSpPr>
          <p:cNvPr id="730" name="Google Shape;730;p31"/>
          <p:cNvSpPr/>
          <p:nvPr/>
        </p:nvSpPr>
        <p:spPr>
          <a:xfrm>
            <a:off x="484173" y="1344625"/>
            <a:ext cx="1239300" cy="1929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TOP</a:t>
            </a:r>
            <a:endParaRPr b="1" sz="800">
              <a:solidFill>
                <a:srgbClr val="073763"/>
              </a:solidFill>
              <a:latin typeface="M PLUS 1p"/>
              <a:ea typeface="M PLUS 1p"/>
              <a:cs typeface="M PLUS 1p"/>
              <a:sym typeface="M PLUS 1p"/>
            </a:endParaRPr>
          </a:p>
        </p:txBody>
      </p:sp>
      <p:grpSp>
        <p:nvGrpSpPr>
          <p:cNvPr id="731" name="Google Shape;731;p31"/>
          <p:cNvGrpSpPr/>
          <p:nvPr/>
        </p:nvGrpSpPr>
        <p:grpSpPr>
          <a:xfrm>
            <a:off x="473078" y="1640140"/>
            <a:ext cx="1879091" cy="193186"/>
            <a:chOff x="680100" y="1738684"/>
            <a:chExt cx="1891575" cy="246600"/>
          </a:xfrm>
        </p:grpSpPr>
        <p:sp>
          <p:nvSpPr>
            <p:cNvPr id="732" name="Google Shape;732;p31"/>
            <p:cNvSpPr/>
            <p:nvPr/>
          </p:nvSpPr>
          <p:spPr>
            <a:xfrm>
              <a:off x="680100" y="173868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2</a:t>
              </a:r>
              <a:endParaRPr b="1" sz="800">
                <a:solidFill>
                  <a:srgbClr val="FFFFFF"/>
                </a:solidFill>
                <a:latin typeface="M PLUS 1p"/>
                <a:ea typeface="M PLUS 1p"/>
                <a:cs typeface="M PLUS 1p"/>
                <a:sym typeface="M PLUS 1p"/>
              </a:endParaRPr>
            </a:p>
          </p:txBody>
        </p:sp>
        <p:sp>
          <p:nvSpPr>
            <p:cNvPr id="733" name="Google Shape;733;p31"/>
            <p:cNvSpPr/>
            <p:nvPr/>
          </p:nvSpPr>
          <p:spPr>
            <a:xfrm>
              <a:off x="1051575" y="1738684"/>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選ばれる理由</a:t>
              </a:r>
              <a:r>
                <a:rPr b="1" lang="ja" sz="700">
                  <a:solidFill>
                    <a:srgbClr val="073763"/>
                  </a:solidFill>
                  <a:latin typeface="M PLUS 1p"/>
                  <a:ea typeface="M PLUS 1p"/>
                  <a:cs typeface="M PLUS 1p"/>
                  <a:sym typeface="M PLUS 1p"/>
                </a:rPr>
                <a:t>（導入メリット）</a:t>
              </a:r>
              <a:endParaRPr b="1" sz="700">
                <a:solidFill>
                  <a:srgbClr val="073763"/>
                </a:solidFill>
                <a:latin typeface="M PLUS 1p"/>
                <a:ea typeface="M PLUS 1p"/>
                <a:cs typeface="M PLUS 1p"/>
                <a:sym typeface="M PLUS 1p"/>
              </a:endParaRPr>
            </a:p>
          </p:txBody>
        </p:sp>
      </p:grpSp>
      <p:grpSp>
        <p:nvGrpSpPr>
          <p:cNvPr id="734" name="Google Shape;734;p31"/>
          <p:cNvGrpSpPr/>
          <p:nvPr/>
        </p:nvGrpSpPr>
        <p:grpSpPr>
          <a:xfrm>
            <a:off x="473078" y="2343478"/>
            <a:ext cx="1879091" cy="193186"/>
            <a:chOff x="683400" y="2325174"/>
            <a:chExt cx="1891575" cy="246600"/>
          </a:xfrm>
        </p:grpSpPr>
        <p:sp>
          <p:nvSpPr>
            <p:cNvPr id="735" name="Google Shape;735;p31"/>
            <p:cNvSpPr/>
            <p:nvPr/>
          </p:nvSpPr>
          <p:spPr>
            <a:xfrm>
              <a:off x="683400" y="232517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5</a:t>
              </a:r>
              <a:endParaRPr b="1" sz="800">
                <a:solidFill>
                  <a:srgbClr val="FFFFFF"/>
                </a:solidFill>
                <a:latin typeface="M PLUS 1p"/>
                <a:ea typeface="M PLUS 1p"/>
                <a:cs typeface="M PLUS 1p"/>
                <a:sym typeface="M PLUS 1p"/>
              </a:endParaRPr>
            </a:p>
          </p:txBody>
        </p:sp>
        <p:sp>
          <p:nvSpPr>
            <p:cNvPr id="736" name="Google Shape;736;p31"/>
            <p:cNvSpPr/>
            <p:nvPr/>
          </p:nvSpPr>
          <p:spPr>
            <a:xfrm>
              <a:off x="1054875" y="2325174"/>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導入事例（一覧）</a:t>
              </a:r>
              <a:endParaRPr b="1" sz="800">
                <a:solidFill>
                  <a:srgbClr val="073763"/>
                </a:solidFill>
                <a:latin typeface="M PLUS 1p"/>
                <a:ea typeface="M PLUS 1p"/>
                <a:cs typeface="M PLUS 1p"/>
                <a:sym typeface="M PLUS 1p"/>
              </a:endParaRPr>
            </a:p>
          </p:txBody>
        </p:sp>
      </p:grpSp>
      <p:grpSp>
        <p:nvGrpSpPr>
          <p:cNvPr id="737" name="Google Shape;737;p31"/>
          <p:cNvGrpSpPr/>
          <p:nvPr/>
        </p:nvGrpSpPr>
        <p:grpSpPr>
          <a:xfrm>
            <a:off x="473078" y="2572082"/>
            <a:ext cx="1879091" cy="193186"/>
            <a:chOff x="683400" y="2614231"/>
            <a:chExt cx="1891575" cy="246600"/>
          </a:xfrm>
        </p:grpSpPr>
        <p:sp>
          <p:nvSpPr>
            <p:cNvPr id="738" name="Google Shape;738;p31"/>
            <p:cNvSpPr/>
            <p:nvPr/>
          </p:nvSpPr>
          <p:spPr>
            <a:xfrm>
              <a:off x="683400" y="2614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7</a:t>
              </a:r>
              <a:endParaRPr b="1" sz="800">
                <a:solidFill>
                  <a:srgbClr val="FFFFFF"/>
                </a:solidFill>
                <a:latin typeface="M PLUS 1p"/>
                <a:ea typeface="M PLUS 1p"/>
                <a:cs typeface="M PLUS 1p"/>
                <a:sym typeface="M PLUS 1p"/>
              </a:endParaRPr>
            </a:p>
          </p:txBody>
        </p:sp>
        <p:sp>
          <p:nvSpPr>
            <p:cNvPr id="739" name="Google Shape;739;p31"/>
            <p:cNvSpPr/>
            <p:nvPr/>
          </p:nvSpPr>
          <p:spPr>
            <a:xfrm>
              <a:off x="1054875" y="2614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セミナー（一覧）</a:t>
              </a:r>
              <a:endParaRPr b="1" sz="800">
                <a:solidFill>
                  <a:srgbClr val="073763"/>
                </a:solidFill>
                <a:latin typeface="M PLUS 1p"/>
                <a:ea typeface="M PLUS 1p"/>
                <a:cs typeface="M PLUS 1p"/>
                <a:sym typeface="M PLUS 1p"/>
              </a:endParaRPr>
            </a:p>
          </p:txBody>
        </p:sp>
      </p:grpSp>
      <p:grpSp>
        <p:nvGrpSpPr>
          <p:cNvPr id="740" name="Google Shape;740;p31"/>
          <p:cNvGrpSpPr/>
          <p:nvPr/>
        </p:nvGrpSpPr>
        <p:grpSpPr>
          <a:xfrm>
            <a:off x="2574642" y="2345836"/>
            <a:ext cx="1728538" cy="193186"/>
            <a:chOff x="2713050" y="2311649"/>
            <a:chExt cx="1891800" cy="246600"/>
          </a:xfrm>
        </p:grpSpPr>
        <p:sp>
          <p:nvSpPr>
            <p:cNvPr id="741" name="Google Shape;741;p31"/>
            <p:cNvSpPr/>
            <p:nvPr/>
          </p:nvSpPr>
          <p:spPr>
            <a:xfrm>
              <a:off x="2713050" y="2311649"/>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6</a:t>
              </a:r>
              <a:endParaRPr b="1" sz="800">
                <a:solidFill>
                  <a:srgbClr val="FFFFFF"/>
                </a:solidFill>
                <a:latin typeface="M PLUS 1p"/>
                <a:ea typeface="M PLUS 1p"/>
                <a:cs typeface="M PLUS 1p"/>
                <a:sym typeface="M PLUS 1p"/>
              </a:endParaRPr>
            </a:p>
          </p:txBody>
        </p:sp>
        <p:sp>
          <p:nvSpPr>
            <p:cNvPr id="742" name="Google Shape;742;p31"/>
            <p:cNvSpPr/>
            <p:nvPr/>
          </p:nvSpPr>
          <p:spPr>
            <a:xfrm>
              <a:off x="3084750" y="2311649"/>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導入事例（詳細）</a:t>
              </a:r>
              <a:endParaRPr b="1" sz="800">
                <a:solidFill>
                  <a:srgbClr val="073763"/>
                </a:solidFill>
                <a:latin typeface="M PLUS 1p"/>
                <a:ea typeface="M PLUS 1p"/>
                <a:cs typeface="M PLUS 1p"/>
                <a:sym typeface="M PLUS 1p"/>
              </a:endParaRPr>
            </a:p>
          </p:txBody>
        </p:sp>
      </p:grpSp>
      <p:grpSp>
        <p:nvGrpSpPr>
          <p:cNvPr id="743" name="Google Shape;743;p31"/>
          <p:cNvGrpSpPr/>
          <p:nvPr/>
        </p:nvGrpSpPr>
        <p:grpSpPr>
          <a:xfrm>
            <a:off x="2574642" y="2574053"/>
            <a:ext cx="1728538" cy="193186"/>
            <a:chOff x="2713050" y="2605231"/>
            <a:chExt cx="1891800" cy="246600"/>
          </a:xfrm>
        </p:grpSpPr>
        <p:sp>
          <p:nvSpPr>
            <p:cNvPr id="744" name="Google Shape;744;p31"/>
            <p:cNvSpPr/>
            <p:nvPr/>
          </p:nvSpPr>
          <p:spPr>
            <a:xfrm>
              <a:off x="2713050" y="2605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8</a:t>
              </a:r>
              <a:endParaRPr b="1" sz="800">
                <a:solidFill>
                  <a:srgbClr val="FFFFFF"/>
                </a:solidFill>
                <a:latin typeface="M PLUS 1p"/>
                <a:ea typeface="M PLUS 1p"/>
                <a:cs typeface="M PLUS 1p"/>
                <a:sym typeface="M PLUS 1p"/>
              </a:endParaRPr>
            </a:p>
          </p:txBody>
        </p:sp>
        <p:sp>
          <p:nvSpPr>
            <p:cNvPr id="745" name="Google Shape;745;p31"/>
            <p:cNvSpPr/>
            <p:nvPr/>
          </p:nvSpPr>
          <p:spPr>
            <a:xfrm>
              <a:off x="3084750" y="2605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セミナー（詳細）</a:t>
              </a:r>
              <a:endParaRPr b="1" sz="800">
                <a:solidFill>
                  <a:srgbClr val="073763"/>
                </a:solidFill>
                <a:latin typeface="M PLUS 1p"/>
                <a:ea typeface="M PLUS 1p"/>
                <a:cs typeface="M PLUS 1p"/>
                <a:sym typeface="M PLUS 1p"/>
              </a:endParaRPr>
            </a:p>
            <a:p>
              <a:pPr indent="0" lvl="0" marL="0" rtl="0" algn="l">
                <a:spcBef>
                  <a:spcPts val="0"/>
                </a:spcBef>
                <a:spcAft>
                  <a:spcPts val="0"/>
                </a:spcAft>
                <a:buNone/>
              </a:pPr>
              <a:r>
                <a:rPr b="1" lang="ja" sz="400">
                  <a:solidFill>
                    <a:srgbClr val="073763"/>
                  </a:solidFill>
                  <a:latin typeface="M PLUS 1p"/>
                  <a:ea typeface="M PLUS 1p"/>
                  <a:cs typeface="M PLUS 1p"/>
                  <a:sym typeface="M PLUS 1p"/>
                </a:rPr>
                <a:t>・申込み完了ページ</a:t>
              </a:r>
              <a:endParaRPr b="1" sz="400">
                <a:solidFill>
                  <a:srgbClr val="073763"/>
                </a:solidFill>
                <a:latin typeface="M PLUS 1p"/>
                <a:ea typeface="M PLUS 1p"/>
                <a:cs typeface="M PLUS 1p"/>
                <a:sym typeface="M PLUS 1p"/>
              </a:endParaRPr>
            </a:p>
          </p:txBody>
        </p:sp>
      </p:grpSp>
      <p:grpSp>
        <p:nvGrpSpPr>
          <p:cNvPr id="746" name="Google Shape;746;p31"/>
          <p:cNvGrpSpPr/>
          <p:nvPr/>
        </p:nvGrpSpPr>
        <p:grpSpPr>
          <a:xfrm>
            <a:off x="473078" y="2800685"/>
            <a:ext cx="1879091" cy="193186"/>
            <a:chOff x="683400" y="2903288"/>
            <a:chExt cx="1891575" cy="246600"/>
          </a:xfrm>
        </p:grpSpPr>
        <p:sp>
          <p:nvSpPr>
            <p:cNvPr id="747" name="Google Shape;747;p31"/>
            <p:cNvSpPr/>
            <p:nvPr/>
          </p:nvSpPr>
          <p:spPr>
            <a:xfrm>
              <a:off x="683400" y="2903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9</a:t>
              </a:r>
              <a:endParaRPr b="1" sz="800">
                <a:solidFill>
                  <a:srgbClr val="FFFFFF"/>
                </a:solidFill>
                <a:latin typeface="M PLUS 1p"/>
                <a:ea typeface="M PLUS 1p"/>
                <a:cs typeface="M PLUS 1p"/>
                <a:sym typeface="M PLUS 1p"/>
              </a:endParaRPr>
            </a:p>
          </p:txBody>
        </p:sp>
        <p:sp>
          <p:nvSpPr>
            <p:cNvPr id="748" name="Google Shape;748;p31"/>
            <p:cNvSpPr/>
            <p:nvPr/>
          </p:nvSpPr>
          <p:spPr>
            <a:xfrm>
              <a:off x="1054875" y="2903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ブログ（一覧）</a:t>
              </a:r>
              <a:endParaRPr b="1" sz="800">
                <a:solidFill>
                  <a:srgbClr val="073763"/>
                </a:solidFill>
                <a:latin typeface="M PLUS 1p"/>
                <a:ea typeface="M PLUS 1p"/>
                <a:cs typeface="M PLUS 1p"/>
                <a:sym typeface="M PLUS 1p"/>
              </a:endParaRPr>
            </a:p>
          </p:txBody>
        </p:sp>
      </p:grpSp>
      <p:grpSp>
        <p:nvGrpSpPr>
          <p:cNvPr id="749" name="Google Shape;749;p31"/>
          <p:cNvGrpSpPr/>
          <p:nvPr/>
        </p:nvGrpSpPr>
        <p:grpSpPr>
          <a:xfrm>
            <a:off x="2574642" y="2802275"/>
            <a:ext cx="1728538" cy="193186"/>
            <a:chOff x="2713050" y="2894288"/>
            <a:chExt cx="1891800" cy="246600"/>
          </a:xfrm>
        </p:grpSpPr>
        <p:sp>
          <p:nvSpPr>
            <p:cNvPr id="750" name="Google Shape;750;p31"/>
            <p:cNvSpPr/>
            <p:nvPr/>
          </p:nvSpPr>
          <p:spPr>
            <a:xfrm>
              <a:off x="2713050" y="2894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10</a:t>
              </a:r>
              <a:endParaRPr b="1" sz="800">
                <a:solidFill>
                  <a:srgbClr val="FFFFFF"/>
                </a:solidFill>
                <a:latin typeface="M PLUS 1p"/>
                <a:ea typeface="M PLUS 1p"/>
                <a:cs typeface="M PLUS 1p"/>
                <a:sym typeface="M PLUS 1p"/>
              </a:endParaRPr>
            </a:p>
          </p:txBody>
        </p:sp>
        <p:sp>
          <p:nvSpPr>
            <p:cNvPr id="751" name="Google Shape;751;p31"/>
            <p:cNvSpPr/>
            <p:nvPr/>
          </p:nvSpPr>
          <p:spPr>
            <a:xfrm>
              <a:off x="3084750" y="2894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ブログ（詳細）</a:t>
              </a:r>
              <a:endParaRPr b="1" sz="800">
                <a:solidFill>
                  <a:srgbClr val="073763"/>
                </a:solidFill>
                <a:latin typeface="M PLUS 1p"/>
                <a:ea typeface="M PLUS 1p"/>
                <a:cs typeface="M PLUS 1p"/>
                <a:sym typeface="M PLUS 1p"/>
              </a:endParaRPr>
            </a:p>
          </p:txBody>
        </p:sp>
      </p:grpSp>
      <p:grpSp>
        <p:nvGrpSpPr>
          <p:cNvPr id="752" name="Google Shape;752;p31"/>
          <p:cNvGrpSpPr/>
          <p:nvPr/>
        </p:nvGrpSpPr>
        <p:grpSpPr>
          <a:xfrm>
            <a:off x="473078" y="3029288"/>
            <a:ext cx="1879091" cy="193186"/>
            <a:chOff x="683400" y="3192346"/>
            <a:chExt cx="1891575" cy="246600"/>
          </a:xfrm>
        </p:grpSpPr>
        <p:sp>
          <p:nvSpPr>
            <p:cNvPr id="753" name="Google Shape;753;p31"/>
            <p:cNvSpPr/>
            <p:nvPr/>
          </p:nvSpPr>
          <p:spPr>
            <a:xfrm>
              <a:off x="683400" y="3192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11</a:t>
              </a:r>
              <a:endParaRPr b="1" sz="800">
                <a:solidFill>
                  <a:srgbClr val="FFFFFF"/>
                </a:solidFill>
                <a:latin typeface="M PLUS 1p"/>
                <a:ea typeface="M PLUS 1p"/>
                <a:cs typeface="M PLUS 1p"/>
                <a:sym typeface="M PLUS 1p"/>
              </a:endParaRPr>
            </a:p>
          </p:txBody>
        </p:sp>
        <p:sp>
          <p:nvSpPr>
            <p:cNvPr id="754" name="Google Shape;754;p31"/>
            <p:cNvSpPr/>
            <p:nvPr/>
          </p:nvSpPr>
          <p:spPr>
            <a:xfrm>
              <a:off x="1054875" y="3192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お知らせ（一覧）</a:t>
              </a:r>
              <a:endParaRPr b="1" sz="800">
                <a:solidFill>
                  <a:srgbClr val="073763"/>
                </a:solidFill>
                <a:latin typeface="M PLUS 1p"/>
                <a:ea typeface="M PLUS 1p"/>
                <a:cs typeface="M PLUS 1p"/>
                <a:sym typeface="M PLUS 1p"/>
              </a:endParaRPr>
            </a:p>
          </p:txBody>
        </p:sp>
      </p:grpSp>
      <p:grpSp>
        <p:nvGrpSpPr>
          <p:cNvPr id="755" name="Google Shape;755;p31"/>
          <p:cNvGrpSpPr/>
          <p:nvPr/>
        </p:nvGrpSpPr>
        <p:grpSpPr>
          <a:xfrm>
            <a:off x="2574642" y="3028723"/>
            <a:ext cx="1728538" cy="193186"/>
            <a:chOff x="2713050" y="3183346"/>
            <a:chExt cx="1891800" cy="246600"/>
          </a:xfrm>
        </p:grpSpPr>
        <p:sp>
          <p:nvSpPr>
            <p:cNvPr id="756" name="Google Shape;756;p31"/>
            <p:cNvSpPr/>
            <p:nvPr/>
          </p:nvSpPr>
          <p:spPr>
            <a:xfrm>
              <a:off x="2713050" y="3183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12</a:t>
              </a:r>
              <a:endParaRPr b="1" sz="800">
                <a:solidFill>
                  <a:srgbClr val="FFFFFF"/>
                </a:solidFill>
                <a:latin typeface="M PLUS 1p"/>
                <a:ea typeface="M PLUS 1p"/>
                <a:cs typeface="M PLUS 1p"/>
                <a:sym typeface="M PLUS 1p"/>
              </a:endParaRPr>
            </a:p>
          </p:txBody>
        </p:sp>
        <p:sp>
          <p:nvSpPr>
            <p:cNvPr id="757" name="Google Shape;757;p31"/>
            <p:cNvSpPr/>
            <p:nvPr/>
          </p:nvSpPr>
          <p:spPr>
            <a:xfrm>
              <a:off x="3084750" y="3183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お知らせ（詳細）</a:t>
              </a:r>
              <a:endParaRPr b="1" sz="800">
                <a:solidFill>
                  <a:srgbClr val="073763"/>
                </a:solidFill>
                <a:latin typeface="M PLUS 1p"/>
                <a:ea typeface="M PLUS 1p"/>
                <a:cs typeface="M PLUS 1p"/>
                <a:sym typeface="M PLUS 1p"/>
              </a:endParaRPr>
            </a:p>
          </p:txBody>
        </p:sp>
      </p:grpSp>
      <p:grpSp>
        <p:nvGrpSpPr>
          <p:cNvPr id="758" name="Google Shape;758;p31"/>
          <p:cNvGrpSpPr/>
          <p:nvPr/>
        </p:nvGrpSpPr>
        <p:grpSpPr>
          <a:xfrm>
            <a:off x="473078" y="3257892"/>
            <a:ext cx="1879091" cy="193186"/>
            <a:chOff x="683400" y="3481403"/>
            <a:chExt cx="1891575" cy="246600"/>
          </a:xfrm>
        </p:grpSpPr>
        <p:sp>
          <p:nvSpPr>
            <p:cNvPr id="759" name="Google Shape;759;p31"/>
            <p:cNvSpPr/>
            <p:nvPr/>
          </p:nvSpPr>
          <p:spPr>
            <a:xfrm>
              <a:off x="683400" y="348140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13</a:t>
              </a:r>
              <a:endParaRPr b="1" sz="800">
                <a:solidFill>
                  <a:srgbClr val="FFFFFF"/>
                </a:solidFill>
                <a:latin typeface="M PLUS 1p"/>
                <a:ea typeface="M PLUS 1p"/>
                <a:cs typeface="M PLUS 1p"/>
                <a:sym typeface="M PLUS 1p"/>
              </a:endParaRPr>
            </a:p>
          </p:txBody>
        </p:sp>
        <p:sp>
          <p:nvSpPr>
            <p:cNvPr id="760" name="Google Shape;760;p31"/>
            <p:cNvSpPr/>
            <p:nvPr/>
          </p:nvSpPr>
          <p:spPr>
            <a:xfrm>
              <a:off x="1054875" y="348140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よくあるご質問</a:t>
              </a:r>
              <a:endParaRPr b="1" sz="800">
                <a:solidFill>
                  <a:srgbClr val="073763"/>
                </a:solidFill>
                <a:latin typeface="M PLUS 1p"/>
                <a:ea typeface="M PLUS 1p"/>
                <a:cs typeface="M PLUS 1p"/>
                <a:sym typeface="M PLUS 1p"/>
              </a:endParaRPr>
            </a:p>
          </p:txBody>
        </p:sp>
      </p:grpSp>
      <p:grpSp>
        <p:nvGrpSpPr>
          <p:cNvPr id="761" name="Google Shape;761;p31"/>
          <p:cNvGrpSpPr/>
          <p:nvPr/>
        </p:nvGrpSpPr>
        <p:grpSpPr>
          <a:xfrm>
            <a:off x="473078" y="3486495"/>
            <a:ext cx="1879091" cy="193186"/>
            <a:chOff x="683400" y="3770456"/>
            <a:chExt cx="1891575" cy="246600"/>
          </a:xfrm>
        </p:grpSpPr>
        <p:sp>
          <p:nvSpPr>
            <p:cNvPr id="762" name="Google Shape;762;p31"/>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14</a:t>
              </a:r>
              <a:endParaRPr b="1" sz="800">
                <a:solidFill>
                  <a:srgbClr val="FFFFFF"/>
                </a:solidFill>
                <a:latin typeface="M PLUS 1p"/>
                <a:ea typeface="M PLUS 1p"/>
                <a:cs typeface="M PLUS 1p"/>
                <a:sym typeface="M PLUS 1p"/>
              </a:endParaRPr>
            </a:p>
          </p:txBody>
        </p:sp>
        <p:sp>
          <p:nvSpPr>
            <p:cNvPr id="763" name="Google Shape;763;p31"/>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a:t>
              </a:r>
              <a:endParaRPr b="1" sz="800">
                <a:solidFill>
                  <a:srgbClr val="073763"/>
                </a:solidFill>
                <a:latin typeface="M PLUS 1p"/>
                <a:ea typeface="M PLUS 1p"/>
                <a:cs typeface="M PLUS 1p"/>
                <a:sym typeface="M PLUS 1p"/>
              </a:endParaRPr>
            </a:p>
          </p:txBody>
        </p:sp>
      </p:grpSp>
      <p:grpSp>
        <p:nvGrpSpPr>
          <p:cNvPr id="764" name="Google Shape;764;p31"/>
          <p:cNvGrpSpPr/>
          <p:nvPr/>
        </p:nvGrpSpPr>
        <p:grpSpPr>
          <a:xfrm>
            <a:off x="473078" y="3715099"/>
            <a:ext cx="1879091" cy="193186"/>
            <a:chOff x="683400" y="4059510"/>
            <a:chExt cx="1891575" cy="246600"/>
          </a:xfrm>
        </p:grpSpPr>
        <p:sp>
          <p:nvSpPr>
            <p:cNvPr id="765" name="Google Shape;765;p31"/>
            <p:cNvSpPr/>
            <p:nvPr/>
          </p:nvSpPr>
          <p:spPr>
            <a:xfrm>
              <a:off x="683400" y="4059510"/>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15</a:t>
              </a:r>
              <a:endParaRPr b="1" sz="800">
                <a:solidFill>
                  <a:srgbClr val="FFFFFF"/>
                </a:solidFill>
                <a:latin typeface="M PLUS 1p"/>
                <a:ea typeface="M PLUS 1p"/>
                <a:cs typeface="M PLUS 1p"/>
                <a:sym typeface="M PLUS 1p"/>
              </a:endParaRPr>
            </a:p>
          </p:txBody>
        </p:sp>
        <p:sp>
          <p:nvSpPr>
            <p:cNvPr id="766" name="Google Shape;766;p31"/>
            <p:cNvSpPr/>
            <p:nvPr/>
          </p:nvSpPr>
          <p:spPr>
            <a:xfrm>
              <a:off x="1054875" y="4059510"/>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資料ダウンロード（一覧）</a:t>
              </a:r>
              <a:endParaRPr b="1" sz="800">
                <a:solidFill>
                  <a:srgbClr val="073763"/>
                </a:solidFill>
                <a:latin typeface="M PLUS 1p"/>
                <a:ea typeface="M PLUS 1p"/>
                <a:cs typeface="M PLUS 1p"/>
                <a:sym typeface="M PLUS 1p"/>
              </a:endParaRPr>
            </a:p>
          </p:txBody>
        </p:sp>
      </p:grpSp>
      <p:grpSp>
        <p:nvGrpSpPr>
          <p:cNvPr id="767" name="Google Shape;767;p31"/>
          <p:cNvGrpSpPr/>
          <p:nvPr/>
        </p:nvGrpSpPr>
        <p:grpSpPr>
          <a:xfrm>
            <a:off x="473048" y="4444902"/>
            <a:ext cx="1879091" cy="193186"/>
            <a:chOff x="683400" y="4644213"/>
            <a:chExt cx="1891575" cy="246600"/>
          </a:xfrm>
        </p:grpSpPr>
        <p:sp>
          <p:nvSpPr>
            <p:cNvPr id="768" name="Google Shape;768;p31"/>
            <p:cNvSpPr/>
            <p:nvPr/>
          </p:nvSpPr>
          <p:spPr>
            <a:xfrm>
              <a:off x="683400" y="464421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19</a:t>
              </a:r>
              <a:endParaRPr b="1" sz="800">
                <a:solidFill>
                  <a:srgbClr val="FFFFFF"/>
                </a:solidFill>
                <a:latin typeface="M PLUS 1p"/>
                <a:ea typeface="M PLUS 1p"/>
                <a:cs typeface="M PLUS 1p"/>
                <a:sym typeface="M PLUS 1p"/>
              </a:endParaRPr>
            </a:p>
          </p:txBody>
        </p:sp>
        <p:sp>
          <p:nvSpPr>
            <p:cNvPr id="769" name="Google Shape;769;p31"/>
            <p:cNvSpPr/>
            <p:nvPr/>
          </p:nvSpPr>
          <p:spPr>
            <a:xfrm>
              <a:off x="1054875" y="464421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会社概要</a:t>
              </a:r>
              <a:endParaRPr b="1" sz="800">
                <a:solidFill>
                  <a:srgbClr val="073763"/>
                </a:solidFill>
                <a:latin typeface="M PLUS 1p"/>
                <a:ea typeface="M PLUS 1p"/>
                <a:cs typeface="M PLUS 1p"/>
                <a:sym typeface="M PLUS 1p"/>
              </a:endParaRPr>
            </a:p>
          </p:txBody>
        </p:sp>
      </p:grpSp>
      <p:grpSp>
        <p:nvGrpSpPr>
          <p:cNvPr id="770" name="Google Shape;770;p31"/>
          <p:cNvGrpSpPr/>
          <p:nvPr/>
        </p:nvGrpSpPr>
        <p:grpSpPr>
          <a:xfrm>
            <a:off x="2574642" y="3488662"/>
            <a:ext cx="1728538" cy="193186"/>
            <a:chOff x="2713050" y="3770453"/>
            <a:chExt cx="1891800" cy="246600"/>
          </a:xfrm>
        </p:grpSpPr>
        <p:sp>
          <p:nvSpPr>
            <p:cNvPr id="771" name="Google Shape;771;p31"/>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772" name="Google Shape;772;p31"/>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お問い合わせ完了</a:t>
              </a:r>
              <a:endParaRPr b="1" sz="800">
                <a:solidFill>
                  <a:srgbClr val="073763"/>
                </a:solidFill>
                <a:latin typeface="M PLUS 1p"/>
                <a:ea typeface="M PLUS 1p"/>
                <a:cs typeface="M PLUS 1p"/>
                <a:sym typeface="M PLUS 1p"/>
              </a:endParaRPr>
            </a:p>
          </p:txBody>
        </p:sp>
      </p:grpSp>
      <p:grpSp>
        <p:nvGrpSpPr>
          <p:cNvPr id="773" name="Google Shape;773;p31"/>
          <p:cNvGrpSpPr/>
          <p:nvPr/>
        </p:nvGrpSpPr>
        <p:grpSpPr>
          <a:xfrm>
            <a:off x="2574642" y="3711609"/>
            <a:ext cx="1728538" cy="193196"/>
            <a:chOff x="2713050" y="4032392"/>
            <a:chExt cx="1891800" cy="246613"/>
          </a:xfrm>
        </p:grpSpPr>
        <p:sp>
          <p:nvSpPr>
            <p:cNvPr id="774" name="Google Shape;774;p31"/>
            <p:cNvSpPr/>
            <p:nvPr/>
          </p:nvSpPr>
          <p:spPr>
            <a:xfrm>
              <a:off x="2713050" y="4032405"/>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FFFFFF"/>
                  </a:solidFill>
                  <a:latin typeface="M PLUS 1p"/>
                  <a:ea typeface="M PLUS 1p"/>
                  <a:cs typeface="M PLUS 1p"/>
                  <a:sym typeface="M PLUS 1p"/>
                </a:rPr>
                <a:t>16</a:t>
              </a:r>
              <a:endParaRPr b="1" sz="800">
                <a:solidFill>
                  <a:srgbClr val="FFFFFF"/>
                </a:solidFill>
                <a:latin typeface="M PLUS 1p"/>
                <a:ea typeface="M PLUS 1p"/>
                <a:cs typeface="M PLUS 1p"/>
                <a:sym typeface="M PLUS 1p"/>
              </a:endParaRPr>
            </a:p>
          </p:txBody>
        </p:sp>
        <p:sp>
          <p:nvSpPr>
            <p:cNvPr id="775" name="Google Shape;775;p31"/>
            <p:cNvSpPr/>
            <p:nvPr/>
          </p:nvSpPr>
          <p:spPr>
            <a:xfrm>
              <a:off x="3084750" y="403239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a:t>
              </a:r>
              <a:r>
                <a:rPr b="1" lang="ja" sz="700">
                  <a:solidFill>
                    <a:srgbClr val="073763"/>
                  </a:solidFill>
                  <a:latin typeface="M PLUS 1p"/>
                  <a:ea typeface="M PLUS 1p"/>
                  <a:cs typeface="M PLUS 1p"/>
                  <a:sym typeface="M PLUS 1p"/>
                </a:rPr>
                <a:t>（詳細）</a:t>
              </a:r>
              <a:r>
                <a:rPr b="1" lang="ja" sz="100">
                  <a:solidFill>
                    <a:srgbClr val="073763"/>
                  </a:solidFill>
                  <a:latin typeface="M PLUS 1p"/>
                  <a:ea typeface="M PLUS 1p"/>
                  <a:cs typeface="M PLUS 1p"/>
                  <a:sym typeface="M PLUS 1p"/>
                </a:rPr>
                <a:t>・</a:t>
              </a:r>
              <a:r>
                <a:rPr b="1" lang="ja" sz="400">
                  <a:solidFill>
                    <a:srgbClr val="073763"/>
                  </a:solidFill>
                  <a:latin typeface="M PLUS 1p"/>
                  <a:ea typeface="M PLUS 1p"/>
                  <a:cs typeface="M PLUS 1p"/>
                  <a:sym typeface="M PLUS 1p"/>
                </a:rPr>
                <a:t>ＤＬ完了ページ</a:t>
              </a:r>
              <a:endParaRPr b="1" sz="400">
                <a:solidFill>
                  <a:srgbClr val="073763"/>
                </a:solidFill>
                <a:latin typeface="M PLUS 1p"/>
                <a:ea typeface="M PLUS 1p"/>
                <a:cs typeface="M PLUS 1p"/>
                <a:sym typeface="M PLUS 1p"/>
              </a:endParaRPr>
            </a:p>
          </p:txBody>
        </p:sp>
      </p:grpSp>
      <p:grpSp>
        <p:nvGrpSpPr>
          <p:cNvPr id="776" name="Google Shape;776;p31"/>
          <p:cNvGrpSpPr/>
          <p:nvPr/>
        </p:nvGrpSpPr>
        <p:grpSpPr>
          <a:xfrm>
            <a:off x="2561224" y="4444927"/>
            <a:ext cx="1728538" cy="193186"/>
            <a:chOff x="2713050" y="4644232"/>
            <a:chExt cx="1891800" cy="246600"/>
          </a:xfrm>
        </p:grpSpPr>
        <p:sp>
          <p:nvSpPr>
            <p:cNvPr id="777" name="Google Shape;777;p31"/>
            <p:cNvSpPr/>
            <p:nvPr/>
          </p:nvSpPr>
          <p:spPr>
            <a:xfrm>
              <a:off x="2713050" y="4644232"/>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778" name="Google Shape;778;p31"/>
            <p:cNvSpPr/>
            <p:nvPr/>
          </p:nvSpPr>
          <p:spPr>
            <a:xfrm>
              <a:off x="3084750" y="464423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プライバシーポリシー</a:t>
              </a:r>
              <a:endParaRPr b="1" sz="800">
                <a:solidFill>
                  <a:srgbClr val="073763"/>
                </a:solidFill>
                <a:latin typeface="M PLUS 1p"/>
                <a:ea typeface="M PLUS 1p"/>
                <a:cs typeface="M PLUS 1p"/>
                <a:sym typeface="M PLUS 1p"/>
              </a:endParaRPr>
            </a:p>
          </p:txBody>
        </p:sp>
      </p:grpSp>
      <p:cxnSp>
        <p:nvCxnSpPr>
          <p:cNvPr id="779" name="Google Shape;779;p31"/>
          <p:cNvCxnSpPr>
            <a:stCxn id="736" idx="3"/>
            <a:endCxn id="741" idx="1"/>
          </p:cNvCxnSpPr>
          <p:nvPr/>
        </p:nvCxnSpPr>
        <p:spPr>
          <a:xfrm>
            <a:off x="2352168" y="2440071"/>
            <a:ext cx="222600" cy="2400"/>
          </a:xfrm>
          <a:prstGeom prst="straightConnector1">
            <a:avLst/>
          </a:prstGeom>
          <a:noFill/>
          <a:ln cap="flat" cmpd="sng" w="19050">
            <a:solidFill>
              <a:srgbClr val="2E3855"/>
            </a:solidFill>
            <a:prstDash val="solid"/>
            <a:round/>
            <a:headEnd len="med" w="med" type="none"/>
            <a:tailEnd len="med" w="med" type="none"/>
          </a:ln>
        </p:spPr>
      </p:cxnSp>
      <p:cxnSp>
        <p:nvCxnSpPr>
          <p:cNvPr id="780" name="Google Shape;780;p31"/>
          <p:cNvCxnSpPr>
            <a:stCxn id="739" idx="3"/>
            <a:endCxn id="744" idx="1"/>
          </p:cNvCxnSpPr>
          <p:nvPr/>
        </p:nvCxnSpPr>
        <p:spPr>
          <a:xfrm>
            <a:off x="2352168" y="2668675"/>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781" name="Google Shape;781;p31"/>
          <p:cNvCxnSpPr>
            <a:stCxn id="748" idx="3"/>
            <a:endCxn id="750" idx="1"/>
          </p:cNvCxnSpPr>
          <p:nvPr/>
        </p:nvCxnSpPr>
        <p:spPr>
          <a:xfrm>
            <a:off x="2352168" y="2897278"/>
            <a:ext cx="222600" cy="1500"/>
          </a:xfrm>
          <a:prstGeom prst="straightConnector1">
            <a:avLst/>
          </a:prstGeom>
          <a:noFill/>
          <a:ln cap="flat" cmpd="sng" w="19050">
            <a:solidFill>
              <a:srgbClr val="2E3855"/>
            </a:solidFill>
            <a:prstDash val="solid"/>
            <a:round/>
            <a:headEnd len="med" w="med" type="none"/>
            <a:tailEnd len="med" w="med" type="none"/>
          </a:ln>
        </p:spPr>
      </p:cxnSp>
      <p:cxnSp>
        <p:nvCxnSpPr>
          <p:cNvPr id="782" name="Google Shape;782;p31"/>
          <p:cNvCxnSpPr>
            <a:stCxn id="754" idx="3"/>
            <a:endCxn id="756" idx="1"/>
          </p:cNvCxnSpPr>
          <p:nvPr/>
        </p:nvCxnSpPr>
        <p:spPr>
          <a:xfrm flipH="1" rot="10800000">
            <a:off x="2352168" y="3125282"/>
            <a:ext cx="222600" cy="600"/>
          </a:xfrm>
          <a:prstGeom prst="straightConnector1">
            <a:avLst/>
          </a:prstGeom>
          <a:noFill/>
          <a:ln cap="flat" cmpd="sng" w="19050">
            <a:solidFill>
              <a:srgbClr val="2E3855"/>
            </a:solidFill>
            <a:prstDash val="solid"/>
            <a:round/>
            <a:headEnd len="med" w="med" type="none"/>
            <a:tailEnd len="med" w="med" type="none"/>
          </a:ln>
        </p:spPr>
      </p:cxnSp>
      <p:cxnSp>
        <p:nvCxnSpPr>
          <p:cNvPr id="783" name="Google Shape;783;p31"/>
          <p:cNvCxnSpPr>
            <a:stCxn id="763" idx="3"/>
            <a:endCxn id="771" idx="1"/>
          </p:cNvCxnSpPr>
          <p:nvPr/>
        </p:nvCxnSpPr>
        <p:spPr>
          <a:xfrm>
            <a:off x="2352168" y="3583088"/>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784" name="Google Shape;784;p31"/>
          <p:cNvCxnSpPr>
            <a:stCxn id="766" idx="3"/>
            <a:endCxn id="774" idx="1"/>
          </p:cNvCxnSpPr>
          <p:nvPr/>
        </p:nvCxnSpPr>
        <p:spPr>
          <a:xfrm flipH="1" rot="10800000">
            <a:off x="2352168" y="3808092"/>
            <a:ext cx="222600" cy="3600"/>
          </a:xfrm>
          <a:prstGeom prst="straightConnector1">
            <a:avLst/>
          </a:prstGeom>
          <a:noFill/>
          <a:ln cap="flat" cmpd="sng" w="19050">
            <a:solidFill>
              <a:srgbClr val="2E3855"/>
            </a:solidFill>
            <a:prstDash val="solid"/>
            <a:round/>
            <a:headEnd len="med" w="med" type="none"/>
            <a:tailEnd len="med" w="med" type="none"/>
          </a:ln>
        </p:spPr>
      </p:cxnSp>
      <p:cxnSp>
        <p:nvCxnSpPr>
          <p:cNvPr id="785" name="Google Shape;785;p31"/>
          <p:cNvCxnSpPr>
            <a:stCxn id="769" idx="3"/>
            <a:endCxn id="777" idx="1"/>
          </p:cNvCxnSpPr>
          <p:nvPr/>
        </p:nvCxnSpPr>
        <p:spPr>
          <a:xfrm>
            <a:off x="2352138" y="4541495"/>
            <a:ext cx="209100" cy="0"/>
          </a:xfrm>
          <a:prstGeom prst="straightConnector1">
            <a:avLst/>
          </a:prstGeom>
          <a:noFill/>
          <a:ln cap="flat" cmpd="sng" w="19050">
            <a:solidFill>
              <a:srgbClr val="2E3855"/>
            </a:solidFill>
            <a:prstDash val="solid"/>
            <a:round/>
            <a:headEnd len="med" w="med" type="none"/>
            <a:tailEnd len="med" w="med" type="none"/>
          </a:ln>
        </p:spPr>
      </p:cxnSp>
      <p:cxnSp>
        <p:nvCxnSpPr>
          <p:cNvPr id="786" name="Google Shape;786;p31"/>
          <p:cNvCxnSpPr>
            <a:stCxn id="729" idx="2"/>
            <a:endCxn id="732" idx="1"/>
          </p:cNvCxnSpPr>
          <p:nvPr/>
        </p:nvCxnSpPr>
        <p:spPr>
          <a:xfrm flipH="1" rot="-5400000">
            <a:off x="303400" y="1566925"/>
            <a:ext cx="199200" cy="140400"/>
          </a:xfrm>
          <a:prstGeom prst="bentConnector2">
            <a:avLst/>
          </a:prstGeom>
          <a:noFill/>
          <a:ln cap="flat" cmpd="sng" w="19050">
            <a:solidFill>
              <a:srgbClr val="2E3855"/>
            </a:solidFill>
            <a:prstDash val="solid"/>
            <a:round/>
            <a:headEnd len="med" w="med" type="none"/>
            <a:tailEnd len="med" w="med" type="none"/>
          </a:ln>
        </p:spPr>
      </p:cxnSp>
      <p:cxnSp>
        <p:nvCxnSpPr>
          <p:cNvPr id="787" name="Google Shape;787;p31"/>
          <p:cNvCxnSpPr>
            <a:stCxn id="729" idx="2"/>
            <a:endCxn id="735" idx="1"/>
          </p:cNvCxnSpPr>
          <p:nvPr/>
        </p:nvCxnSpPr>
        <p:spPr>
          <a:xfrm flipH="1" rot="-5400000">
            <a:off x="-48200" y="1918525"/>
            <a:ext cx="902400" cy="140400"/>
          </a:xfrm>
          <a:prstGeom prst="bentConnector2">
            <a:avLst/>
          </a:prstGeom>
          <a:noFill/>
          <a:ln cap="flat" cmpd="sng" w="19050">
            <a:solidFill>
              <a:srgbClr val="2E3855"/>
            </a:solidFill>
            <a:prstDash val="solid"/>
            <a:round/>
            <a:headEnd len="med" w="med" type="none"/>
            <a:tailEnd len="med" w="med" type="none"/>
          </a:ln>
        </p:spPr>
      </p:cxnSp>
      <p:cxnSp>
        <p:nvCxnSpPr>
          <p:cNvPr id="788" name="Google Shape;788;p31"/>
          <p:cNvCxnSpPr>
            <a:stCxn id="729" idx="2"/>
            <a:endCxn id="738" idx="1"/>
          </p:cNvCxnSpPr>
          <p:nvPr/>
        </p:nvCxnSpPr>
        <p:spPr>
          <a:xfrm flipH="1" rot="-5400000">
            <a:off x="-162500" y="2032825"/>
            <a:ext cx="1131000" cy="140400"/>
          </a:xfrm>
          <a:prstGeom prst="bentConnector2">
            <a:avLst/>
          </a:prstGeom>
          <a:noFill/>
          <a:ln cap="flat" cmpd="sng" w="19050">
            <a:solidFill>
              <a:srgbClr val="2E3855"/>
            </a:solidFill>
            <a:prstDash val="solid"/>
            <a:round/>
            <a:headEnd len="med" w="med" type="none"/>
            <a:tailEnd len="med" w="med" type="none"/>
          </a:ln>
        </p:spPr>
      </p:cxnSp>
      <p:cxnSp>
        <p:nvCxnSpPr>
          <p:cNvPr id="789" name="Google Shape;789;p31"/>
          <p:cNvCxnSpPr>
            <a:stCxn id="729" idx="2"/>
            <a:endCxn id="747" idx="1"/>
          </p:cNvCxnSpPr>
          <p:nvPr/>
        </p:nvCxnSpPr>
        <p:spPr>
          <a:xfrm flipH="1" rot="-5400000">
            <a:off x="-276950" y="2147275"/>
            <a:ext cx="1359900" cy="140400"/>
          </a:xfrm>
          <a:prstGeom prst="bentConnector2">
            <a:avLst/>
          </a:prstGeom>
          <a:noFill/>
          <a:ln cap="flat" cmpd="sng" w="19050">
            <a:solidFill>
              <a:srgbClr val="2E3855"/>
            </a:solidFill>
            <a:prstDash val="solid"/>
            <a:round/>
            <a:headEnd len="med" w="med" type="none"/>
            <a:tailEnd len="med" w="med" type="none"/>
          </a:ln>
        </p:spPr>
      </p:cxnSp>
      <p:cxnSp>
        <p:nvCxnSpPr>
          <p:cNvPr id="790" name="Google Shape;790;p31"/>
          <p:cNvCxnSpPr>
            <a:stCxn id="729" idx="2"/>
            <a:endCxn id="753" idx="1"/>
          </p:cNvCxnSpPr>
          <p:nvPr/>
        </p:nvCxnSpPr>
        <p:spPr>
          <a:xfrm flipH="1" rot="-5400000">
            <a:off x="-391250" y="2261575"/>
            <a:ext cx="1588500" cy="140400"/>
          </a:xfrm>
          <a:prstGeom prst="bentConnector2">
            <a:avLst/>
          </a:prstGeom>
          <a:noFill/>
          <a:ln cap="flat" cmpd="sng" w="19050">
            <a:solidFill>
              <a:srgbClr val="2E3855"/>
            </a:solidFill>
            <a:prstDash val="solid"/>
            <a:round/>
            <a:headEnd len="med" w="med" type="none"/>
            <a:tailEnd len="med" w="med" type="none"/>
          </a:ln>
        </p:spPr>
      </p:cxnSp>
      <p:cxnSp>
        <p:nvCxnSpPr>
          <p:cNvPr id="791" name="Google Shape;791;p31"/>
          <p:cNvCxnSpPr>
            <a:stCxn id="729" idx="2"/>
            <a:endCxn id="759" idx="1"/>
          </p:cNvCxnSpPr>
          <p:nvPr/>
        </p:nvCxnSpPr>
        <p:spPr>
          <a:xfrm flipH="1" rot="-5400000">
            <a:off x="-505550" y="2375875"/>
            <a:ext cx="1817100" cy="140400"/>
          </a:xfrm>
          <a:prstGeom prst="bentConnector2">
            <a:avLst/>
          </a:prstGeom>
          <a:noFill/>
          <a:ln cap="flat" cmpd="sng" w="19050">
            <a:solidFill>
              <a:srgbClr val="2E3855"/>
            </a:solidFill>
            <a:prstDash val="solid"/>
            <a:round/>
            <a:headEnd len="med" w="med" type="none"/>
            <a:tailEnd len="med" w="med" type="none"/>
          </a:ln>
        </p:spPr>
      </p:cxnSp>
      <p:cxnSp>
        <p:nvCxnSpPr>
          <p:cNvPr id="792" name="Google Shape;792;p31"/>
          <p:cNvCxnSpPr>
            <a:stCxn id="729" idx="2"/>
            <a:endCxn id="762" idx="1"/>
          </p:cNvCxnSpPr>
          <p:nvPr/>
        </p:nvCxnSpPr>
        <p:spPr>
          <a:xfrm flipH="1" rot="-5400000">
            <a:off x="-619850" y="2490175"/>
            <a:ext cx="2045700" cy="140400"/>
          </a:xfrm>
          <a:prstGeom prst="bentConnector2">
            <a:avLst/>
          </a:prstGeom>
          <a:noFill/>
          <a:ln cap="flat" cmpd="sng" w="19050">
            <a:solidFill>
              <a:srgbClr val="2E3855"/>
            </a:solidFill>
            <a:prstDash val="solid"/>
            <a:round/>
            <a:headEnd len="med" w="med" type="none"/>
            <a:tailEnd len="med" w="med" type="none"/>
          </a:ln>
        </p:spPr>
      </p:cxnSp>
      <p:cxnSp>
        <p:nvCxnSpPr>
          <p:cNvPr id="793" name="Google Shape;793;p31"/>
          <p:cNvCxnSpPr>
            <a:stCxn id="729" idx="2"/>
            <a:endCxn id="765" idx="1"/>
          </p:cNvCxnSpPr>
          <p:nvPr/>
        </p:nvCxnSpPr>
        <p:spPr>
          <a:xfrm flipH="1" rot="-5400000">
            <a:off x="-734150" y="2604475"/>
            <a:ext cx="2274300" cy="140400"/>
          </a:xfrm>
          <a:prstGeom prst="bentConnector2">
            <a:avLst/>
          </a:prstGeom>
          <a:noFill/>
          <a:ln cap="flat" cmpd="sng" w="19050">
            <a:solidFill>
              <a:srgbClr val="2E3855"/>
            </a:solidFill>
            <a:prstDash val="solid"/>
            <a:round/>
            <a:headEnd len="med" w="med" type="none"/>
            <a:tailEnd len="med" w="med" type="none"/>
          </a:ln>
        </p:spPr>
      </p:cxnSp>
      <p:cxnSp>
        <p:nvCxnSpPr>
          <p:cNvPr id="794" name="Google Shape;794;p31"/>
          <p:cNvCxnSpPr>
            <a:endCxn id="795" idx="1"/>
          </p:cNvCxnSpPr>
          <p:nvPr/>
        </p:nvCxnSpPr>
        <p:spPr>
          <a:xfrm flipH="1" rot="-5400000">
            <a:off x="-1005772" y="2815381"/>
            <a:ext cx="2817000" cy="140700"/>
          </a:xfrm>
          <a:prstGeom prst="bentConnector2">
            <a:avLst/>
          </a:prstGeom>
          <a:noFill/>
          <a:ln cap="flat" cmpd="sng" w="19050">
            <a:solidFill>
              <a:srgbClr val="2E3855"/>
            </a:solidFill>
            <a:prstDash val="solid"/>
            <a:round/>
            <a:headEnd len="med" w="med" type="none"/>
            <a:tailEnd len="med" w="med" type="none"/>
          </a:ln>
        </p:spPr>
      </p:cxnSp>
      <p:grpSp>
        <p:nvGrpSpPr>
          <p:cNvPr id="796" name="Google Shape;796;p31"/>
          <p:cNvGrpSpPr/>
          <p:nvPr/>
        </p:nvGrpSpPr>
        <p:grpSpPr>
          <a:xfrm>
            <a:off x="473080" y="2107509"/>
            <a:ext cx="1879091" cy="193186"/>
            <a:chOff x="669925" y="2033549"/>
            <a:chExt cx="1891575" cy="246600"/>
          </a:xfrm>
        </p:grpSpPr>
        <p:sp>
          <p:nvSpPr>
            <p:cNvPr id="797" name="Google Shape;797;p31"/>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chemeClr val="lt1"/>
                  </a:solidFill>
                  <a:latin typeface="M PLUS 1p"/>
                  <a:ea typeface="M PLUS 1p"/>
                  <a:cs typeface="M PLUS 1p"/>
                  <a:sym typeface="M PLUS 1p"/>
                </a:rPr>
                <a:t>4</a:t>
              </a:r>
              <a:endParaRPr b="1" sz="800">
                <a:solidFill>
                  <a:schemeClr val="lt1"/>
                </a:solidFill>
                <a:latin typeface="M PLUS 1p"/>
                <a:ea typeface="M PLUS 1p"/>
                <a:cs typeface="M PLUS 1p"/>
                <a:sym typeface="M PLUS 1p"/>
              </a:endParaRPr>
            </a:p>
          </p:txBody>
        </p:sp>
        <p:sp>
          <p:nvSpPr>
            <p:cNvPr id="798" name="Google Shape;798;p31"/>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料金</a:t>
              </a:r>
              <a:endParaRPr b="1" sz="800">
                <a:solidFill>
                  <a:srgbClr val="073763"/>
                </a:solidFill>
                <a:latin typeface="M PLUS 1p"/>
                <a:ea typeface="M PLUS 1p"/>
                <a:cs typeface="M PLUS 1p"/>
                <a:sym typeface="M PLUS 1p"/>
              </a:endParaRPr>
            </a:p>
          </p:txBody>
        </p:sp>
      </p:grpSp>
      <p:cxnSp>
        <p:nvCxnSpPr>
          <p:cNvPr id="799" name="Google Shape;799;p31"/>
          <p:cNvCxnSpPr>
            <a:endCxn id="797" idx="1"/>
          </p:cNvCxnSpPr>
          <p:nvPr/>
        </p:nvCxnSpPr>
        <p:spPr>
          <a:xfrm flipH="1" rot="-5400000">
            <a:off x="188830" y="1919852"/>
            <a:ext cx="427800" cy="140700"/>
          </a:xfrm>
          <a:prstGeom prst="bentConnector2">
            <a:avLst/>
          </a:prstGeom>
          <a:noFill/>
          <a:ln cap="flat" cmpd="sng" w="19050">
            <a:solidFill>
              <a:srgbClr val="2E3855"/>
            </a:solidFill>
            <a:prstDash val="solid"/>
            <a:round/>
            <a:headEnd len="med" w="med" type="none"/>
            <a:tailEnd len="med" w="med" type="none"/>
          </a:ln>
        </p:spPr>
      </p:cxnSp>
      <p:grpSp>
        <p:nvGrpSpPr>
          <p:cNvPr id="800" name="Google Shape;800;p31"/>
          <p:cNvGrpSpPr/>
          <p:nvPr/>
        </p:nvGrpSpPr>
        <p:grpSpPr>
          <a:xfrm>
            <a:off x="473078" y="3955073"/>
            <a:ext cx="1879091" cy="193186"/>
            <a:chOff x="683400" y="3770456"/>
            <a:chExt cx="1891575" cy="246600"/>
          </a:xfrm>
        </p:grpSpPr>
        <p:sp>
          <p:nvSpPr>
            <p:cNvPr id="801" name="Google Shape;801;p31"/>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17</a:t>
              </a:r>
              <a:endParaRPr b="1" sz="800">
                <a:solidFill>
                  <a:srgbClr val="FFFFFF"/>
                </a:solidFill>
                <a:latin typeface="M PLUS 1p"/>
                <a:ea typeface="M PLUS 1p"/>
                <a:cs typeface="M PLUS 1p"/>
                <a:sym typeface="M PLUS 1p"/>
              </a:endParaRPr>
            </a:p>
          </p:txBody>
        </p:sp>
        <p:sp>
          <p:nvSpPr>
            <p:cNvPr id="802" name="Google Shape;802;p31"/>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無料相談（トライアル）</a:t>
              </a:r>
              <a:endParaRPr b="1" sz="800">
                <a:solidFill>
                  <a:srgbClr val="073763"/>
                </a:solidFill>
                <a:latin typeface="M PLUS 1p"/>
                <a:ea typeface="M PLUS 1p"/>
                <a:cs typeface="M PLUS 1p"/>
                <a:sym typeface="M PLUS 1p"/>
              </a:endParaRPr>
            </a:p>
          </p:txBody>
        </p:sp>
      </p:grpSp>
      <p:grpSp>
        <p:nvGrpSpPr>
          <p:cNvPr id="803" name="Google Shape;803;p31"/>
          <p:cNvGrpSpPr/>
          <p:nvPr/>
        </p:nvGrpSpPr>
        <p:grpSpPr>
          <a:xfrm>
            <a:off x="2574642" y="3957238"/>
            <a:ext cx="1728538" cy="193186"/>
            <a:chOff x="2713050" y="3770453"/>
            <a:chExt cx="1891800" cy="246600"/>
          </a:xfrm>
        </p:grpSpPr>
        <p:sp>
          <p:nvSpPr>
            <p:cNvPr id="804" name="Google Shape;804;p31"/>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805" name="Google Shape;805;p31"/>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無料相談申し込み完了</a:t>
              </a:r>
              <a:endParaRPr b="1" sz="800">
                <a:solidFill>
                  <a:srgbClr val="073763"/>
                </a:solidFill>
                <a:latin typeface="M PLUS 1p"/>
                <a:ea typeface="M PLUS 1p"/>
                <a:cs typeface="M PLUS 1p"/>
                <a:sym typeface="M PLUS 1p"/>
              </a:endParaRPr>
            </a:p>
          </p:txBody>
        </p:sp>
      </p:grpSp>
      <p:cxnSp>
        <p:nvCxnSpPr>
          <p:cNvPr id="806" name="Google Shape;806;p31"/>
          <p:cNvCxnSpPr>
            <a:stCxn id="802" idx="3"/>
            <a:endCxn id="804" idx="1"/>
          </p:cNvCxnSpPr>
          <p:nvPr/>
        </p:nvCxnSpPr>
        <p:spPr>
          <a:xfrm>
            <a:off x="2352168" y="4051666"/>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807" name="Google Shape;807;p31"/>
          <p:cNvCxnSpPr>
            <a:endCxn id="801" idx="1"/>
          </p:cNvCxnSpPr>
          <p:nvPr/>
        </p:nvCxnSpPr>
        <p:spPr>
          <a:xfrm flipH="1" rot="-5400000">
            <a:off x="-619972" y="2958616"/>
            <a:ext cx="2045700" cy="140400"/>
          </a:xfrm>
          <a:prstGeom prst="bentConnector2">
            <a:avLst/>
          </a:prstGeom>
          <a:noFill/>
          <a:ln cap="flat" cmpd="sng" w="19050">
            <a:solidFill>
              <a:srgbClr val="2E3855"/>
            </a:solidFill>
            <a:prstDash val="solid"/>
            <a:round/>
            <a:headEnd len="med" w="med" type="none"/>
            <a:tailEnd len="med" w="med" type="none"/>
          </a:ln>
        </p:spPr>
      </p:cxnSp>
      <p:grpSp>
        <p:nvGrpSpPr>
          <p:cNvPr id="808" name="Google Shape;808;p31"/>
          <p:cNvGrpSpPr/>
          <p:nvPr/>
        </p:nvGrpSpPr>
        <p:grpSpPr>
          <a:xfrm>
            <a:off x="473078" y="4197638"/>
            <a:ext cx="1879091" cy="193186"/>
            <a:chOff x="683400" y="3770456"/>
            <a:chExt cx="1891575" cy="246600"/>
          </a:xfrm>
        </p:grpSpPr>
        <p:sp>
          <p:nvSpPr>
            <p:cNvPr id="795" name="Google Shape;795;p31"/>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18</a:t>
              </a:r>
              <a:endParaRPr b="1" sz="800">
                <a:solidFill>
                  <a:srgbClr val="FFFFFF"/>
                </a:solidFill>
                <a:latin typeface="M PLUS 1p"/>
                <a:ea typeface="M PLUS 1p"/>
                <a:cs typeface="M PLUS 1p"/>
                <a:sym typeface="M PLUS 1p"/>
              </a:endParaRPr>
            </a:p>
          </p:txBody>
        </p:sp>
        <p:sp>
          <p:nvSpPr>
            <p:cNvPr id="809" name="Google Shape;809;p31"/>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a:t>
              </a:r>
              <a:endParaRPr b="1" sz="800">
                <a:solidFill>
                  <a:srgbClr val="073763"/>
                </a:solidFill>
                <a:latin typeface="M PLUS 1p"/>
                <a:ea typeface="M PLUS 1p"/>
                <a:cs typeface="M PLUS 1p"/>
                <a:sym typeface="M PLUS 1p"/>
              </a:endParaRPr>
            </a:p>
          </p:txBody>
        </p:sp>
      </p:grpSp>
      <p:grpSp>
        <p:nvGrpSpPr>
          <p:cNvPr id="810" name="Google Shape;810;p31"/>
          <p:cNvGrpSpPr/>
          <p:nvPr/>
        </p:nvGrpSpPr>
        <p:grpSpPr>
          <a:xfrm>
            <a:off x="2574642" y="4199803"/>
            <a:ext cx="1728538" cy="193186"/>
            <a:chOff x="2713050" y="3770453"/>
            <a:chExt cx="1891800" cy="246600"/>
          </a:xfrm>
        </p:grpSpPr>
        <p:sp>
          <p:nvSpPr>
            <p:cNvPr id="811" name="Google Shape;811;p31"/>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812" name="Google Shape;812;p31"/>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メルマガ申し込み完了</a:t>
              </a:r>
              <a:endParaRPr b="1" sz="800">
                <a:solidFill>
                  <a:srgbClr val="073763"/>
                </a:solidFill>
                <a:latin typeface="M PLUS 1p"/>
                <a:ea typeface="M PLUS 1p"/>
                <a:cs typeface="M PLUS 1p"/>
                <a:sym typeface="M PLUS 1p"/>
              </a:endParaRPr>
            </a:p>
          </p:txBody>
        </p:sp>
      </p:grpSp>
      <p:cxnSp>
        <p:nvCxnSpPr>
          <p:cNvPr id="813" name="Google Shape;813;p31"/>
          <p:cNvCxnSpPr>
            <a:stCxn id="809" idx="3"/>
            <a:endCxn id="811" idx="1"/>
          </p:cNvCxnSpPr>
          <p:nvPr/>
        </p:nvCxnSpPr>
        <p:spPr>
          <a:xfrm>
            <a:off x="2352168" y="4294231"/>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814" name="Google Shape;814;p31"/>
          <p:cNvCxnSpPr>
            <a:stCxn id="729" idx="2"/>
            <a:endCxn id="768" idx="1"/>
          </p:cNvCxnSpPr>
          <p:nvPr/>
        </p:nvCxnSpPr>
        <p:spPr>
          <a:xfrm flipH="1" rot="-5400000">
            <a:off x="-1099100" y="2969425"/>
            <a:ext cx="3003900" cy="140100"/>
          </a:xfrm>
          <a:prstGeom prst="bentConnector2">
            <a:avLst/>
          </a:prstGeom>
          <a:noFill/>
          <a:ln cap="flat" cmpd="sng" w="19050">
            <a:solidFill>
              <a:srgbClr val="2E3855"/>
            </a:solidFill>
            <a:prstDash val="solid"/>
            <a:round/>
            <a:headEnd len="med" w="med" type="none"/>
            <a:tailEnd len="med" w="med" type="none"/>
          </a:ln>
        </p:spPr>
      </p:cxnSp>
      <p:sp>
        <p:nvSpPr>
          <p:cNvPr id="815" name="Google Shape;815;p31"/>
          <p:cNvSpPr/>
          <p:nvPr/>
        </p:nvSpPr>
        <p:spPr>
          <a:xfrm>
            <a:off x="159600" y="952750"/>
            <a:ext cx="4102200" cy="219300"/>
          </a:xfrm>
          <a:prstGeom prst="rect">
            <a:avLst/>
          </a:prstGeom>
          <a:solidFill>
            <a:srgbClr val="FFFFFF"/>
          </a:solidFill>
          <a:ln cap="flat" cmpd="sng" w="9525">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solidFill>
                  <a:srgbClr val="1B224C"/>
                </a:solidFill>
                <a:latin typeface="M PLUS 1p ExtraBold"/>
                <a:ea typeface="M PLUS 1p ExtraBold"/>
                <a:cs typeface="M PLUS 1p ExtraBold"/>
                <a:sym typeface="M PLUS 1p ExtraBold"/>
              </a:rPr>
              <a:t>Ａ：単一商材(サービス)サイトの構造　95万円～</a:t>
            </a:r>
            <a:endParaRPr sz="400">
              <a:solidFill>
                <a:srgbClr val="1B224C"/>
              </a:solidFill>
              <a:latin typeface="M PLUS 1p ExtraBold"/>
              <a:ea typeface="M PLUS 1p ExtraBold"/>
              <a:cs typeface="M PLUS 1p ExtraBold"/>
              <a:sym typeface="M PLUS 1p ExtraBold"/>
            </a:endParaRPr>
          </a:p>
        </p:txBody>
      </p:sp>
      <p:pic>
        <p:nvPicPr>
          <p:cNvPr id="816" name="Google Shape;816;p31"/>
          <p:cNvPicPr preferRelativeResize="0"/>
          <p:nvPr/>
        </p:nvPicPr>
        <p:blipFill>
          <a:blip r:embed="rId4">
            <a:alphaModFix/>
          </a:blip>
          <a:stretch>
            <a:fillRect/>
          </a:stretch>
        </p:blipFill>
        <p:spPr>
          <a:xfrm>
            <a:off x="7699547" y="109127"/>
            <a:ext cx="1345050" cy="480369"/>
          </a:xfrm>
          <a:prstGeom prst="rect">
            <a:avLst/>
          </a:prstGeom>
          <a:noFill/>
          <a:ln>
            <a:noFill/>
          </a:ln>
        </p:spPr>
      </p:pic>
      <p:pic>
        <p:nvPicPr>
          <p:cNvPr id="817" name="Google Shape;817;p31"/>
          <p:cNvPicPr preferRelativeResize="0"/>
          <p:nvPr/>
        </p:nvPicPr>
        <p:blipFill>
          <a:blip r:embed="rId5">
            <a:alphaModFix/>
          </a:blip>
          <a:stretch>
            <a:fillRect/>
          </a:stretch>
        </p:blipFill>
        <p:spPr>
          <a:xfrm>
            <a:off x="4453750" y="2852125"/>
            <a:ext cx="774995" cy="547523"/>
          </a:xfrm>
          <a:prstGeom prst="rect">
            <a:avLst/>
          </a:prstGeom>
          <a:noFill/>
          <a:ln>
            <a:noFill/>
          </a:ln>
        </p:spPr>
      </p:pic>
      <p:sp>
        <p:nvSpPr>
          <p:cNvPr id="818" name="Google Shape;818;p31"/>
          <p:cNvSpPr txBox="1"/>
          <p:nvPr/>
        </p:nvSpPr>
        <p:spPr>
          <a:xfrm>
            <a:off x="5087800" y="2896675"/>
            <a:ext cx="15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solidFill>
                  <a:srgbClr val="EE57A3"/>
                </a:solidFill>
                <a:latin typeface="M PLUS 1p Black"/>
                <a:ea typeface="M PLUS 1p Black"/>
                <a:cs typeface="M PLUS 1p Black"/>
                <a:sym typeface="M PLUS 1p Black"/>
              </a:rPr>
              <a:t>CHECK POINT</a:t>
            </a:r>
            <a:endParaRPr>
              <a:solidFill>
                <a:srgbClr val="EE57A3"/>
              </a:solidFill>
              <a:latin typeface="M PLUS 1p Black"/>
              <a:ea typeface="M PLUS 1p Black"/>
              <a:cs typeface="M PLUS 1p Black"/>
              <a:sym typeface="M PLUS 1p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32"/>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824" name="Google Shape;8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25" name="Google Shape;825;p32"/>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伴走サポート　</a:t>
            </a:r>
            <a:r>
              <a:rPr lang="ja" sz="1500">
                <a:solidFill>
                  <a:schemeClr val="lt1"/>
                </a:solidFill>
                <a:latin typeface="M PLUS 1p"/>
                <a:ea typeface="M PLUS 1p"/>
                <a:cs typeface="M PLUS 1p"/>
                <a:sym typeface="M PLUS 1p"/>
              </a:rPr>
              <a:t>※進め方イメー</a:t>
            </a:r>
            <a:r>
              <a:rPr lang="ja" sz="1500">
                <a:solidFill>
                  <a:schemeClr val="lt1"/>
                </a:solidFill>
                <a:latin typeface="M PLUS 1p"/>
                <a:ea typeface="M PLUS 1p"/>
                <a:cs typeface="M PLUS 1p"/>
                <a:sym typeface="M PLUS 1p"/>
              </a:rPr>
              <a:t>ジ</a:t>
            </a:r>
            <a:endParaRPr sz="1500">
              <a:latin typeface="M PLUS 1p"/>
              <a:ea typeface="M PLUS 1p"/>
              <a:cs typeface="M PLUS 1p"/>
              <a:sym typeface="M PLUS 1p"/>
            </a:endParaRPr>
          </a:p>
        </p:txBody>
      </p:sp>
      <p:sp>
        <p:nvSpPr>
          <p:cNvPr id="826" name="Google Shape;826;p32"/>
          <p:cNvSpPr/>
          <p:nvPr/>
        </p:nvSpPr>
        <p:spPr>
          <a:xfrm>
            <a:off x="311700" y="775500"/>
            <a:ext cx="8637900" cy="2279700"/>
          </a:xfrm>
          <a:prstGeom prst="rect">
            <a:avLst/>
          </a:prstGeom>
          <a:solidFill>
            <a:srgbClr val="EEEEEE"/>
          </a:solidFill>
          <a:ln cap="flat" cmpd="sng" w="19050">
            <a:solidFill>
              <a:srgbClr val="EEEEE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rgbClr val="2C3853"/>
              </a:solidFill>
              <a:latin typeface="M PLUS 1p"/>
              <a:ea typeface="M PLUS 1p"/>
              <a:cs typeface="M PLUS 1p"/>
              <a:sym typeface="M PLUS 1p"/>
            </a:endParaRPr>
          </a:p>
        </p:txBody>
      </p:sp>
      <p:sp>
        <p:nvSpPr>
          <p:cNvPr id="827" name="Google Shape;827;p32"/>
          <p:cNvSpPr/>
          <p:nvPr/>
        </p:nvSpPr>
        <p:spPr>
          <a:xfrm>
            <a:off x="311700" y="3130300"/>
            <a:ext cx="8637900" cy="1632000"/>
          </a:xfrm>
          <a:prstGeom prst="rect">
            <a:avLst/>
          </a:prstGeom>
          <a:solidFill>
            <a:srgbClr val="EEEEEE"/>
          </a:solidFill>
          <a:ln cap="flat" cmpd="sng" w="19050">
            <a:solidFill>
              <a:srgbClr val="EEEEE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ja" sz="1300">
                <a:solidFill>
                  <a:srgbClr val="2C3853"/>
                </a:solidFill>
                <a:latin typeface="M PLUS 1p"/>
                <a:ea typeface="M PLUS 1p"/>
                <a:cs typeface="M PLUS 1p"/>
                <a:sym typeface="M PLUS 1p"/>
              </a:rPr>
              <a:t>MTGアジェンダ</a:t>
            </a:r>
            <a:endParaRPr b="1" sz="1300">
              <a:solidFill>
                <a:srgbClr val="2C3853"/>
              </a:solidFill>
              <a:latin typeface="M PLUS 1p"/>
              <a:ea typeface="M PLUS 1p"/>
              <a:cs typeface="M PLUS 1p"/>
              <a:sym typeface="M PLUS 1p"/>
            </a:endParaRPr>
          </a:p>
        </p:txBody>
      </p:sp>
      <p:sp>
        <p:nvSpPr>
          <p:cNvPr id="828" name="Google Shape;828;p32"/>
          <p:cNvSpPr/>
          <p:nvPr/>
        </p:nvSpPr>
        <p:spPr>
          <a:xfrm>
            <a:off x="487675" y="1095262"/>
            <a:ext cx="1085100" cy="226200"/>
          </a:xfrm>
          <a:prstGeom prst="rect">
            <a:avLst/>
          </a:prstGeom>
          <a:solidFill>
            <a:srgbClr val="2C38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1300">
                <a:solidFill>
                  <a:srgbClr val="FFFFFF"/>
                </a:solidFill>
                <a:latin typeface="M PLUS 1p"/>
                <a:ea typeface="M PLUS 1p"/>
                <a:cs typeface="M PLUS 1p"/>
                <a:sym typeface="M PLUS 1p"/>
              </a:rPr>
              <a:t>1</a:t>
            </a:r>
            <a:r>
              <a:rPr b="1" lang="ja" sz="800">
                <a:solidFill>
                  <a:srgbClr val="FFFFFF"/>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p:txBody>
      </p:sp>
      <p:sp>
        <p:nvSpPr>
          <p:cNvPr id="829" name="Google Shape;829;p32"/>
          <p:cNvSpPr/>
          <p:nvPr/>
        </p:nvSpPr>
        <p:spPr>
          <a:xfrm>
            <a:off x="1634607" y="1095262"/>
            <a:ext cx="1085100" cy="226200"/>
          </a:xfrm>
          <a:prstGeom prst="rect">
            <a:avLst/>
          </a:prstGeom>
          <a:solidFill>
            <a:srgbClr val="2C38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FFFFFF"/>
                </a:solidFill>
                <a:latin typeface="M PLUS 1p"/>
                <a:ea typeface="M PLUS 1p"/>
                <a:cs typeface="M PLUS 1p"/>
                <a:sym typeface="M PLUS 1p"/>
              </a:rPr>
              <a:t>2</a:t>
            </a:r>
            <a:r>
              <a:rPr b="1" lang="ja" sz="800">
                <a:solidFill>
                  <a:schemeClr val="lt1"/>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p:txBody>
      </p:sp>
      <p:sp>
        <p:nvSpPr>
          <p:cNvPr id="830" name="Google Shape;830;p32"/>
          <p:cNvSpPr/>
          <p:nvPr/>
        </p:nvSpPr>
        <p:spPr>
          <a:xfrm>
            <a:off x="2781539" y="1095262"/>
            <a:ext cx="1085100" cy="226200"/>
          </a:xfrm>
          <a:prstGeom prst="rect">
            <a:avLst/>
          </a:prstGeom>
          <a:solidFill>
            <a:srgbClr val="2C38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FFFFFF"/>
                </a:solidFill>
                <a:latin typeface="M PLUS 1p"/>
                <a:ea typeface="M PLUS 1p"/>
                <a:cs typeface="M PLUS 1p"/>
                <a:sym typeface="M PLUS 1p"/>
              </a:rPr>
              <a:t>3</a:t>
            </a:r>
            <a:r>
              <a:rPr b="1" lang="ja" sz="800">
                <a:solidFill>
                  <a:schemeClr val="lt1"/>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p:txBody>
      </p:sp>
      <p:sp>
        <p:nvSpPr>
          <p:cNvPr id="831" name="Google Shape;831;p32"/>
          <p:cNvSpPr/>
          <p:nvPr/>
        </p:nvSpPr>
        <p:spPr>
          <a:xfrm>
            <a:off x="3928471" y="1095262"/>
            <a:ext cx="1085100" cy="226200"/>
          </a:xfrm>
          <a:prstGeom prst="rect">
            <a:avLst/>
          </a:prstGeom>
          <a:solidFill>
            <a:srgbClr val="2C38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FFFFFF"/>
                </a:solidFill>
                <a:latin typeface="M PLUS 1p"/>
                <a:ea typeface="M PLUS 1p"/>
                <a:cs typeface="M PLUS 1p"/>
                <a:sym typeface="M PLUS 1p"/>
              </a:rPr>
              <a:t>4</a:t>
            </a:r>
            <a:r>
              <a:rPr b="1" lang="ja" sz="800">
                <a:solidFill>
                  <a:schemeClr val="lt1"/>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p:txBody>
      </p:sp>
      <p:sp>
        <p:nvSpPr>
          <p:cNvPr id="832" name="Google Shape;832;p32"/>
          <p:cNvSpPr/>
          <p:nvPr/>
        </p:nvSpPr>
        <p:spPr>
          <a:xfrm>
            <a:off x="487675" y="1414328"/>
            <a:ext cx="1085100" cy="413100"/>
          </a:xfrm>
          <a:prstGeom prst="rect">
            <a:avLst/>
          </a:prstGeom>
          <a:solidFill>
            <a:srgbClr val="FFFFFF"/>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700">
                <a:solidFill>
                  <a:srgbClr val="1B224C"/>
                </a:solidFill>
                <a:latin typeface="M PLUS 1p"/>
                <a:ea typeface="M PLUS 1p"/>
                <a:cs typeface="M PLUS 1p"/>
                <a:sym typeface="M PLUS 1p"/>
              </a:rPr>
              <a:t>サイト訴求設計</a:t>
            </a:r>
            <a:endParaRPr b="1" sz="7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700">
                <a:solidFill>
                  <a:srgbClr val="1B224C"/>
                </a:solidFill>
                <a:latin typeface="M PLUS 1p"/>
                <a:ea typeface="M PLUS 1p"/>
                <a:cs typeface="M PLUS 1p"/>
                <a:sym typeface="M PLUS 1p"/>
              </a:rPr>
              <a:t> &amp; Webサイト制作</a:t>
            </a:r>
            <a:endParaRPr b="1" sz="700">
              <a:solidFill>
                <a:srgbClr val="1B224C"/>
              </a:solidFill>
              <a:latin typeface="M PLUS 1p"/>
              <a:ea typeface="M PLUS 1p"/>
              <a:cs typeface="M PLUS 1p"/>
              <a:sym typeface="M PLUS 1p"/>
            </a:endParaRPr>
          </a:p>
        </p:txBody>
      </p:sp>
      <p:sp>
        <p:nvSpPr>
          <p:cNvPr id="833" name="Google Shape;833;p32"/>
          <p:cNvSpPr/>
          <p:nvPr/>
        </p:nvSpPr>
        <p:spPr>
          <a:xfrm>
            <a:off x="487675" y="2223150"/>
            <a:ext cx="8229300" cy="413100"/>
          </a:xfrm>
          <a:prstGeom prst="rect">
            <a:avLst/>
          </a:prstGeom>
          <a:solidFill>
            <a:srgbClr val="FFFFFF"/>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1B224C"/>
                </a:solidFill>
                <a:latin typeface="M PLUS 1p"/>
                <a:ea typeface="M PLUS 1p"/>
                <a:cs typeface="M PLUS 1p"/>
                <a:sym typeface="M PLUS 1p"/>
              </a:rPr>
              <a:t>マーケティングサクセスパック</a:t>
            </a:r>
            <a:endParaRPr b="1" sz="9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900">
                <a:solidFill>
                  <a:srgbClr val="1B224C"/>
                </a:solidFill>
                <a:latin typeface="M PLUS 1p"/>
                <a:ea typeface="M PLUS 1p"/>
                <a:cs typeface="M PLUS 1p"/>
                <a:sym typeface="M PLUS 1p"/>
              </a:rPr>
              <a:t>（</a:t>
            </a:r>
            <a:r>
              <a:rPr b="1" lang="ja" sz="900">
                <a:solidFill>
                  <a:srgbClr val="1B224C"/>
                </a:solidFill>
                <a:latin typeface="M PLUS 1p"/>
                <a:ea typeface="M PLUS 1p"/>
                <a:cs typeface="M PLUS 1p"/>
                <a:sym typeface="M PLUS 1p"/>
              </a:rPr>
              <a:t>グロースステップ講座のご提供/ferretOne内での施策準備/</a:t>
            </a:r>
            <a:r>
              <a:rPr b="1" lang="ja" sz="900">
                <a:solidFill>
                  <a:srgbClr val="2C3753"/>
                </a:solidFill>
                <a:latin typeface="M PLUS 1p"/>
                <a:ea typeface="M PLUS 1p"/>
                <a:cs typeface="M PLUS 1p"/>
                <a:sym typeface="M PLUS 1p"/>
              </a:rPr>
              <a:t>❻</a:t>
            </a:r>
            <a:r>
              <a:rPr b="1" lang="ja" sz="900">
                <a:solidFill>
                  <a:srgbClr val="1B224C"/>
                </a:solidFill>
                <a:latin typeface="M PLUS 1p"/>
                <a:ea typeface="M PLUS 1p"/>
                <a:cs typeface="M PLUS 1p"/>
                <a:sym typeface="M PLUS 1p"/>
              </a:rPr>
              <a:t>公開サポートMTG /</a:t>
            </a:r>
            <a:r>
              <a:rPr b="1" lang="ja" sz="900">
                <a:solidFill>
                  <a:srgbClr val="2C3753"/>
                </a:solidFill>
                <a:latin typeface="M PLUS 1p"/>
                <a:ea typeface="M PLUS 1p"/>
                <a:cs typeface="M PLUS 1p"/>
                <a:sym typeface="M PLUS 1p"/>
              </a:rPr>
              <a:t> ❼</a:t>
            </a:r>
            <a:r>
              <a:rPr b="1" lang="ja" sz="900">
                <a:solidFill>
                  <a:srgbClr val="1B224C"/>
                </a:solidFill>
                <a:latin typeface="M PLUS 1p"/>
                <a:ea typeface="M PLUS 1p"/>
                <a:cs typeface="M PLUS 1p"/>
                <a:sym typeface="M PLUS 1p"/>
              </a:rPr>
              <a:t>定期MTG含む）</a:t>
            </a:r>
            <a:endParaRPr b="1" sz="900">
              <a:solidFill>
                <a:srgbClr val="1B224C"/>
              </a:solidFill>
              <a:latin typeface="M PLUS 1p"/>
              <a:ea typeface="M PLUS 1p"/>
              <a:cs typeface="M PLUS 1p"/>
              <a:sym typeface="M PLUS 1p"/>
            </a:endParaRPr>
          </a:p>
        </p:txBody>
      </p:sp>
      <p:sp>
        <p:nvSpPr>
          <p:cNvPr id="834" name="Google Shape;834;p32"/>
          <p:cNvSpPr/>
          <p:nvPr/>
        </p:nvSpPr>
        <p:spPr>
          <a:xfrm>
            <a:off x="487675" y="2695532"/>
            <a:ext cx="8229300" cy="264600"/>
          </a:xfrm>
          <a:prstGeom prst="rect">
            <a:avLst/>
          </a:prstGeom>
          <a:solidFill>
            <a:srgbClr val="FFFFFF"/>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1B224C"/>
                </a:solidFill>
                <a:latin typeface="M PLUS 1p"/>
                <a:ea typeface="M PLUS 1p"/>
                <a:cs typeface="M PLUS 1p"/>
                <a:sym typeface="M PLUS 1p"/>
              </a:rPr>
              <a:t>ツール利用</a:t>
            </a:r>
            <a:endParaRPr b="1" sz="900">
              <a:solidFill>
                <a:srgbClr val="1B224C"/>
              </a:solidFill>
              <a:latin typeface="M PLUS 1p"/>
              <a:ea typeface="M PLUS 1p"/>
              <a:cs typeface="M PLUS 1p"/>
              <a:sym typeface="M PLUS 1p"/>
            </a:endParaRPr>
          </a:p>
        </p:txBody>
      </p:sp>
      <p:sp>
        <p:nvSpPr>
          <p:cNvPr id="835" name="Google Shape;835;p32"/>
          <p:cNvSpPr/>
          <p:nvPr/>
        </p:nvSpPr>
        <p:spPr>
          <a:xfrm>
            <a:off x="5074725" y="1093874"/>
            <a:ext cx="1085100" cy="235800"/>
          </a:xfrm>
          <a:prstGeom prst="rect">
            <a:avLst/>
          </a:prstGeom>
          <a:solidFill>
            <a:srgbClr val="2C38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FFFFFF"/>
                </a:solidFill>
                <a:latin typeface="M PLUS 1p"/>
                <a:ea typeface="M PLUS 1p"/>
                <a:cs typeface="M PLUS 1p"/>
                <a:sym typeface="M PLUS 1p"/>
              </a:rPr>
              <a:t>5</a:t>
            </a:r>
            <a:r>
              <a:rPr b="1" lang="ja" sz="800">
                <a:solidFill>
                  <a:schemeClr val="lt1"/>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p:txBody>
      </p:sp>
      <p:sp>
        <p:nvSpPr>
          <p:cNvPr id="836" name="Google Shape;836;p32"/>
          <p:cNvSpPr/>
          <p:nvPr/>
        </p:nvSpPr>
        <p:spPr>
          <a:xfrm>
            <a:off x="6220975" y="1093874"/>
            <a:ext cx="2495700" cy="235800"/>
          </a:xfrm>
          <a:prstGeom prst="rect">
            <a:avLst/>
          </a:prstGeom>
          <a:solidFill>
            <a:srgbClr val="2C38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FFFFFF"/>
                </a:solidFill>
                <a:latin typeface="M PLUS 1p"/>
                <a:ea typeface="M PLUS 1p"/>
                <a:cs typeface="M PLUS 1p"/>
                <a:sym typeface="M PLUS 1p"/>
              </a:rPr>
              <a:t>6</a:t>
            </a:r>
            <a:r>
              <a:rPr b="1" lang="ja" sz="800">
                <a:solidFill>
                  <a:schemeClr val="lt1"/>
                </a:solidFill>
                <a:latin typeface="M PLUS 1p"/>
                <a:ea typeface="M PLUS 1p"/>
                <a:cs typeface="M PLUS 1p"/>
                <a:sym typeface="M PLUS 1p"/>
              </a:rPr>
              <a:t>ヶ月目</a:t>
            </a:r>
            <a:r>
              <a:rPr b="1" lang="ja" sz="800">
                <a:solidFill>
                  <a:srgbClr val="FFFFFF"/>
                </a:solidFill>
                <a:latin typeface="M PLUS 1p"/>
                <a:ea typeface="M PLUS 1p"/>
                <a:cs typeface="M PLUS 1p"/>
                <a:sym typeface="M PLUS 1p"/>
              </a:rPr>
              <a:t>〜</a:t>
            </a:r>
            <a:r>
              <a:rPr b="1" lang="ja" sz="1300">
                <a:solidFill>
                  <a:schemeClr val="lt1"/>
                </a:solidFill>
                <a:latin typeface="M PLUS 1p"/>
                <a:ea typeface="M PLUS 1p"/>
                <a:cs typeface="M PLUS 1p"/>
                <a:sym typeface="M PLUS 1p"/>
              </a:rPr>
              <a:t>14</a:t>
            </a:r>
            <a:r>
              <a:rPr b="1" lang="ja" sz="800">
                <a:solidFill>
                  <a:schemeClr val="lt1"/>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p:txBody>
      </p:sp>
      <p:grpSp>
        <p:nvGrpSpPr>
          <p:cNvPr id="837" name="Google Shape;837;p32"/>
          <p:cNvGrpSpPr/>
          <p:nvPr/>
        </p:nvGrpSpPr>
        <p:grpSpPr>
          <a:xfrm>
            <a:off x="436216" y="3522775"/>
            <a:ext cx="1142857" cy="1142050"/>
            <a:chOff x="487669" y="3707550"/>
            <a:chExt cx="1287001" cy="1142050"/>
          </a:xfrm>
        </p:grpSpPr>
        <p:sp>
          <p:nvSpPr>
            <p:cNvPr id="838" name="Google Shape;838;p32"/>
            <p:cNvSpPr/>
            <p:nvPr/>
          </p:nvSpPr>
          <p:spPr>
            <a:xfrm>
              <a:off x="487669"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C3753"/>
                  </a:solidFill>
                  <a:latin typeface="M PLUS 1p"/>
                  <a:ea typeface="M PLUS 1p"/>
                  <a:cs typeface="M PLUS 1p"/>
                  <a:sym typeface="M PLUS 1p"/>
                </a:rPr>
                <a:t>❶キックオフMTG</a:t>
              </a:r>
              <a:endParaRPr b="1" sz="900">
                <a:solidFill>
                  <a:srgbClr val="2C3753"/>
                </a:solidFill>
                <a:latin typeface="M PLUS 1p"/>
                <a:ea typeface="M PLUS 1p"/>
                <a:cs typeface="M PLUS 1p"/>
                <a:sym typeface="M PLUS 1p"/>
              </a:endParaRPr>
            </a:p>
          </p:txBody>
        </p:sp>
        <p:sp>
          <p:nvSpPr>
            <p:cNvPr id="839" name="Google Shape;839;p32"/>
            <p:cNvSpPr/>
            <p:nvPr/>
          </p:nvSpPr>
          <p:spPr>
            <a:xfrm>
              <a:off x="487670"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・顔合わせ</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・スケジュールの確認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・サイト訴求内容の確認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・ターゲット設定の確認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p:txBody>
        </p:sp>
      </p:grpSp>
      <p:sp>
        <p:nvSpPr>
          <p:cNvPr id="840" name="Google Shape;840;p32"/>
          <p:cNvSpPr/>
          <p:nvPr/>
        </p:nvSpPr>
        <p:spPr>
          <a:xfrm>
            <a:off x="487675" y="1357070"/>
            <a:ext cx="519900" cy="150300"/>
          </a:xfrm>
          <a:prstGeom prst="rect">
            <a:avLst/>
          </a:prstGeom>
          <a:solidFill>
            <a:srgbClr val="CFE2F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700">
                <a:solidFill>
                  <a:srgbClr val="2C3753"/>
                </a:solidFill>
                <a:latin typeface="M PLUS 1p"/>
                <a:ea typeface="M PLUS 1p"/>
                <a:cs typeface="M PLUS 1p"/>
                <a:sym typeface="M PLUS 1p"/>
              </a:rPr>
              <a:t>MTG</a:t>
            </a:r>
            <a:r>
              <a:rPr b="1" lang="ja" sz="900">
                <a:solidFill>
                  <a:srgbClr val="2C3753"/>
                </a:solidFill>
                <a:latin typeface="M PLUS 1p"/>
                <a:ea typeface="M PLUS 1p"/>
                <a:cs typeface="M PLUS 1p"/>
                <a:sym typeface="M PLUS 1p"/>
              </a:rPr>
              <a:t>❶</a:t>
            </a:r>
            <a:endParaRPr b="1" sz="400">
              <a:solidFill>
                <a:srgbClr val="2C3753"/>
              </a:solidFill>
              <a:latin typeface="M PLUS 1p"/>
              <a:ea typeface="M PLUS 1p"/>
              <a:cs typeface="M PLUS 1p"/>
              <a:sym typeface="M PLUS 1p"/>
            </a:endParaRPr>
          </a:p>
        </p:txBody>
      </p:sp>
      <p:sp>
        <p:nvSpPr>
          <p:cNvPr id="841" name="Google Shape;841;p32"/>
          <p:cNvSpPr/>
          <p:nvPr/>
        </p:nvSpPr>
        <p:spPr>
          <a:xfrm>
            <a:off x="1052748" y="1357049"/>
            <a:ext cx="519900" cy="150300"/>
          </a:xfrm>
          <a:prstGeom prst="rect">
            <a:avLst/>
          </a:prstGeom>
          <a:solidFill>
            <a:srgbClr val="CFE2F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700">
                <a:solidFill>
                  <a:srgbClr val="2C3753"/>
                </a:solidFill>
                <a:latin typeface="M PLUS 1p"/>
                <a:ea typeface="M PLUS 1p"/>
                <a:cs typeface="M PLUS 1p"/>
                <a:sym typeface="M PLUS 1p"/>
              </a:rPr>
              <a:t>MTG</a:t>
            </a:r>
            <a:r>
              <a:rPr b="1" lang="ja" sz="900">
                <a:solidFill>
                  <a:srgbClr val="2C3753"/>
                </a:solidFill>
                <a:latin typeface="M PLUS 1p"/>
                <a:ea typeface="M PLUS 1p"/>
                <a:cs typeface="M PLUS 1p"/>
                <a:sym typeface="M PLUS 1p"/>
              </a:rPr>
              <a:t>❸</a:t>
            </a:r>
            <a:endParaRPr b="1" sz="500">
              <a:solidFill>
                <a:srgbClr val="2C3753"/>
              </a:solidFill>
              <a:latin typeface="M PLUS 1p"/>
              <a:ea typeface="M PLUS 1p"/>
              <a:cs typeface="M PLUS 1p"/>
              <a:sym typeface="M PLUS 1p"/>
            </a:endParaRPr>
          </a:p>
        </p:txBody>
      </p:sp>
      <p:grpSp>
        <p:nvGrpSpPr>
          <p:cNvPr id="842" name="Google Shape;842;p32"/>
          <p:cNvGrpSpPr/>
          <p:nvPr/>
        </p:nvGrpSpPr>
        <p:grpSpPr>
          <a:xfrm>
            <a:off x="1642653" y="3522775"/>
            <a:ext cx="1142857" cy="1142050"/>
            <a:chOff x="1876080" y="3707550"/>
            <a:chExt cx="1287001" cy="1142050"/>
          </a:xfrm>
        </p:grpSpPr>
        <p:sp>
          <p:nvSpPr>
            <p:cNvPr id="843" name="Google Shape;843;p32"/>
            <p:cNvSpPr/>
            <p:nvPr/>
          </p:nvSpPr>
          <p:spPr>
            <a:xfrm>
              <a:off x="1876080"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C3753"/>
                  </a:solidFill>
                  <a:latin typeface="M PLUS 1p"/>
                  <a:ea typeface="M PLUS 1p"/>
                  <a:cs typeface="M PLUS 1p"/>
                  <a:sym typeface="M PLUS 1p"/>
                </a:rPr>
                <a:t>❷操作レクチャー</a:t>
              </a:r>
              <a:endParaRPr b="1" sz="900">
                <a:solidFill>
                  <a:srgbClr val="2C3753"/>
                </a:solidFill>
                <a:latin typeface="M PLUS 1p"/>
                <a:ea typeface="M PLUS 1p"/>
                <a:cs typeface="M PLUS 1p"/>
                <a:sym typeface="M PLUS 1p"/>
              </a:endParaRPr>
            </a:p>
          </p:txBody>
        </p:sp>
        <p:sp>
          <p:nvSpPr>
            <p:cNvPr id="844" name="Google Shape;844;p32"/>
            <p:cNvSpPr/>
            <p:nvPr/>
          </p:nvSpPr>
          <p:spPr>
            <a:xfrm>
              <a:off x="1876080"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・ferretOneの操作の</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　ご説明</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p:txBody>
        </p:sp>
      </p:grpSp>
      <p:grpSp>
        <p:nvGrpSpPr>
          <p:cNvPr id="845" name="Google Shape;845;p32"/>
          <p:cNvGrpSpPr/>
          <p:nvPr/>
        </p:nvGrpSpPr>
        <p:grpSpPr>
          <a:xfrm>
            <a:off x="4055525" y="3522775"/>
            <a:ext cx="1142857" cy="1142050"/>
            <a:chOff x="4652901" y="3707550"/>
            <a:chExt cx="1287001" cy="1142050"/>
          </a:xfrm>
        </p:grpSpPr>
        <p:sp>
          <p:nvSpPr>
            <p:cNvPr id="846" name="Google Shape;846;p32"/>
            <p:cNvSpPr/>
            <p:nvPr/>
          </p:nvSpPr>
          <p:spPr>
            <a:xfrm>
              <a:off x="4652901"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C3753"/>
                  </a:solidFill>
                  <a:latin typeface="M PLUS 1p"/>
                  <a:ea typeface="M PLUS 1p"/>
                  <a:cs typeface="M PLUS 1p"/>
                  <a:sym typeface="M PLUS 1p"/>
                </a:rPr>
                <a:t>❹施策</a:t>
              </a:r>
              <a:endParaRPr b="1" sz="900">
                <a:solidFill>
                  <a:srgbClr val="2C3753"/>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rPr b="1" lang="ja" sz="900">
                  <a:solidFill>
                    <a:srgbClr val="2C3753"/>
                  </a:solidFill>
                  <a:latin typeface="M PLUS 1p"/>
                  <a:ea typeface="M PLUS 1p"/>
                  <a:cs typeface="M PLUS 1p"/>
                  <a:sym typeface="M PLUS 1p"/>
                </a:rPr>
                <a:t>ヒアリングMTG</a:t>
              </a:r>
              <a:endParaRPr b="1" sz="900">
                <a:solidFill>
                  <a:srgbClr val="2C3753"/>
                </a:solidFill>
                <a:latin typeface="M PLUS 1p"/>
                <a:ea typeface="M PLUS 1p"/>
                <a:cs typeface="M PLUS 1p"/>
                <a:sym typeface="M PLUS 1p"/>
              </a:endParaRPr>
            </a:p>
          </p:txBody>
        </p:sp>
        <p:sp>
          <p:nvSpPr>
            <p:cNvPr id="847" name="Google Shape;847;p32"/>
            <p:cNvSpPr/>
            <p:nvPr/>
          </p:nvSpPr>
          <p:spPr>
            <a:xfrm>
              <a:off x="4652902"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・現状や体制等の確認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・目標の決定、設定</a:t>
              </a:r>
              <a:endParaRPr b="1" sz="650">
                <a:solidFill>
                  <a:srgbClr val="1B224C"/>
                </a:solidFill>
                <a:latin typeface="M PLUS 1p"/>
                <a:ea typeface="M PLUS 1p"/>
                <a:cs typeface="M PLUS 1p"/>
                <a:sym typeface="M PLUS 1p"/>
              </a:endParaRPr>
            </a:p>
          </p:txBody>
        </p:sp>
      </p:grpSp>
      <p:grpSp>
        <p:nvGrpSpPr>
          <p:cNvPr id="848" name="Google Shape;848;p32"/>
          <p:cNvGrpSpPr/>
          <p:nvPr/>
        </p:nvGrpSpPr>
        <p:grpSpPr>
          <a:xfrm>
            <a:off x="2849089" y="3522775"/>
            <a:ext cx="1142857" cy="1142050"/>
            <a:chOff x="3264490" y="3707550"/>
            <a:chExt cx="1287001" cy="1142050"/>
          </a:xfrm>
        </p:grpSpPr>
        <p:sp>
          <p:nvSpPr>
            <p:cNvPr id="849" name="Google Shape;849;p32"/>
            <p:cNvSpPr/>
            <p:nvPr/>
          </p:nvSpPr>
          <p:spPr>
            <a:xfrm>
              <a:off x="3264490"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C3753"/>
                  </a:solidFill>
                  <a:latin typeface="M PLUS 1p"/>
                  <a:ea typeface="M PLUS 1p"/>
                  <a:cs typeface="M PLUS 1p"/>
                  <a:sym typeface="M PLUS 1p"/>
                </a:rPr>
                <a:t>❸制作MTG</a:t>
              </a:r>
              <a:endParaRPr b="1" sz="900">
                <a:solidFill>
                  <a:srgbClr val="2C3753"/>
                </a:solidFill>
                <a:latin typeface="M PLUS 1p"/>
                <a:ea typeface="M PLUS 1p"/>
                <a:cs typeface="M PLUS 1p"/>
                <a:sym typeface="M PLUS 1p"/>
              </a:endParaRPr>
            </a:p>
          </p:txBody>
        </p:sp>
        <p:sp>
          <p:nvSpPr>
            <p:cNvPr id="850" name="Google Shape;850;p32"/>
            <p:cNvSpPr/>
            <p:nvPr/>
          </p:nvSpPr>
          <p:spPr>
            <a:xfrm>
              <a:off x="3264491"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・訴求内容の確認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・制作の進め方の確認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・サイトマップ、ワイヤーフレームの確認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・制作関係のタスク確認</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p:txBody>
        </p:sp>
      </p:grpSp>
      <p:grpSp>
        <p:nvGrpSpPr>
          <p:cNvPr id="851" name="Google Shape;851;p32"/>
          <p:cNvGrpSpPr/>
          <p:nvPr/>
        </p:nvGrpSpPr>
        <p:grpSpPr>
          <a:xfrm>
            <a:off x="5261961" y="3522775"/>
            <a:ext cx="1142857" cy="1142050"/>
            <a:chOff x="6041312" y="3707550"/>
            <a:chExt cx="1287001" cy="1142050"/>
          </a:xfrm>
        </p:grpSpPr>
        <p:sp>
          <p:nvSpPr>
            <p:cNvPr id="852" name="Google Shape;852;p32"/>
            <p:cNvSpPr/>
            <p:nvPr/>
          </p:nvSpPr>
          <p:spPr>
            <a:xfrm>
              <a:off x="6041312"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1B224C"/>
                  </a:solidFill>
                  <a:latin typeface="M PLUS 1p"/>
                  <a:ea typeface="M PLUS 1p"/>
                  <a:cs typeface="M PLUS 1p"/>
                  <a:sym typeface="M PLUS 1p"/>
                </a:rPr>
                <a:t>❺年間施策提案MTG</a:t>
              </a:r>
              <a:endParaRPr b="1" sz="800">
                <a:solidFill>
                  <a:srgbClr val="1B224C"/>
                </a:solidFill>
                <a:latin typeface="M PLUS 1p"/>
                <a:ea typeface="M PLUS 1p"/>
                <a:cs typeface="M PLUS 1p"/>
                <a:sym typeface="M PLUS 1p"/>
              </a:endParaRPr>
            </a:p>
          </p:txBody>
        </p:sp>
        <p:sp>
          <p:nvSpPr>
            <p:cNvPr id="853" name="Google Shape;853;p32"/>
            <p:cNvSpPr/>
            <p:nvPr/>
          </p:nvSpPr>
          <p:spPr>
            <a:xfrm>
              <a:off x="6041312"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・年間施策の決定</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700">
                <a:solidFill>
                  <a:srgbClr val="1B224C"/>
                </a:solidFill>
                <a:latin typeface="M PLUS 1p"/>
                <a:ea typeface="M PLUS 1p"/>
                <a:cs typeface="M PLUS 1p"/>
                <a:sym typeface="M PLUS 1p"/>
              </a:endParaRPr>
            </a:p>
          </p:txBody>
        </p:sp>
      </p:grpSp>
      <p:sp>
        <p:nvSpPr>
          <p:cNvPr id="854" name="Google Shape;854;p32"/>
          <p:cNvSpPr/>
          <p:nvPr/>
        </p:nvSpPr>
        <p:spPr>
          <a:xfrm>
            <a:off x="1655650" y="1416544"/>
            <a:ext cx="1085100" cy="413100"/>
          </a:xfrm>
          <a:prstGeom prst="rect">
            <a:avLst/>
          </a:prstGeom>
          <a:solidFill>
            <a:srgbClr val="FFFFFF"/>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800">
                <a:solidFill>
                  <a:srgbClr val="1B224C"/>
                </a:solidFill>
                <a:latin typeface="M PLUS 1p"/>
                <a:ea typeface="M PLUS 1p"/>
                <a:cs typeface="M PLUS 1p"/>
                <a:sym typeface="M PLUS 1p"/>
              </a:rPr>
              <a:t>マーケ戦略設計 </a:t>
            </a:r>
            <a:endParaRPr b="1" sz="800">
              <a:solidFill>
                <a:srgbClr val="1B224C"/>
              </a:solidFill>
              <a:latin typeface="M PLUS 1p"/>
              <a:ea typeface="M PLUS 1p"/>
              <a:cs typeface="M PLUS 1p"/>
              <a:sym typeface="M PLUS 1p"/>
            </a:endParaRPr>
          </a:p>
        </p:txBody>
      </p:sp>
      <p:sp>
        <p:nvSpPr>
          <p:cNvPr id="855" name="Google Shape;855;p32"/>
          <p:cNvSpPr/>
          <p:nvPr/>
        </p:nvSpPr>
        <p:spPr>
          <a:xfrm>
            <a:off x="1657213" y="1352552"/>
            <a:ext cx="519900" cy="150300"/>
          </a:xfrm>
          <a:prstGeom prst="rect">
            <a:avLst/>
          </a:prstGeom>
          <a:solidFill>
            <a:srgbClr val="CFE2F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700">
                <a:solidFill>
                  <a:srgbClr val="2C3753"/>
                </a:solidFill>
                <a:latin typeface="M PLUS 1p"/>
                <a:ea typeface="M PLUS 1p"/>
                <a:cs typeface="M PLUS 1p"/>
                <a:sym typeface="M PLUS 1p"/>
              </a:rPr>
              <a:t>MTG</a:t>
            </a:r>
            <a:r>
              <a:rPr b="1" lang="ja" sz="1000">
                <a:solidFill>
                  <a:srgbClr val="2C3753"/>
                </a:solidFill>
                <a:latin typeface="M PLUS 1p"/>
                <a:ea typeface="M PLUS 1p"/>
                <a:cs typeface="M PLUS 1p"/>
                <a:sym typeface="M PLUS 1p"/>
              </a:rPr>
              <a:t>❹</a:t>
            </a:r>
            <a:endParaRPr b="1" sz="500">
              <a:solidFill>
                <a:srgbClr val="2C3753"/>
              </a:solidFill>
              <a:latin typeface="M PLUS 1p"/>
              <a:ea typeface="M PLUS 1p"/>
              <a:cs typeface="M PLUS 1p"/>
              <a:sym typeface="M PLUS 1p"/>
            </a:endParaRPr>
          </a:p>
        </p:txBody>
      </p:sp>
      <p:sp>
        <p:nvSpPr>
          <p:cNvPr id="856" name="Google Shape;856;p32"/>
          <p:cNvSpPr/>
          <p:nvPr/>
        </p:nvSpPr>
        <p:spPr>
          <a:xfrm>
            <a:off x="2224413" y="1352552"/>
            <a:ext cx="519900" cy="150300"/>
          </a:xfrm>
          <a:prstGeom prst="rect">
            <a:avLst/>
          </a:prstGeom>
          <a:solidFill>
            <a:srgbClr val="CFE2F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700">
                <a:solidFill>
                  <a:srgbClr val="2C3753"/>
                </a:solidFill>
                <a:latin typeface="M PLUS 1p"/>
                <a:ea typeface="M PLUS 1p"/>
                <a:cs typeface="M PLUS 1p"/>
                <a:sym typeface="M PLUS 1p"/>
              </a:rPr>
              <a:t>MTG</a:t>
            </a:r>
            <a:r>
              <a:rPr b="1" lang="ja" sz="1000">
                <a:solidFill>
                  <a:srgbClr val="2C3753"/>
                </a:solidFill>
                <a:latin typeface="M PLUS 1p"/>
                <a:ea typeface="M PLUS 1p"/>
                <a:cs typeface="M PLUS 1p"/>
                <a:sym typeface="M PLUS 1p"/>
              </a:rPr>
              <a:t>❺</a:t>
            </a:r>
            <a:endParaRPr b="1" sz="500">
              <a:solidFill>
                <a:srgbClr val="2C3753"/>
              </a:solidFill>
              <a:latin typeface="M PLUS 1p"/>
              <a:ea typeface="M PLUS 1p"/>
              <a:cs typeface="M PLUS 1p"/>
              <a:sym typeface="M PLUS 1p"/>
            </a:endParaRPr>
          </a:p>
        </p:txBody>
      </p:sp>
      <p:grpSp>
        <p:nvGrpSpPr>
          <p:cNvPr id="857" name="Google Shape;857;p32"/>
          <p:cNvGrpSpPr/>
          <p:nvPr/>
        </p:nvGrpSpPr>
        <p:grpSpPr>
          <a:xfrm>
            <a:off x="6468382" y="3522775"/>
            <a:ext cx="1142857" cy="1142050"/>
            <a:chOff x="6041312" y="3707550"/>
            <a:chExt cx="1287001" cy="1142050"/>
          </a:xfrm>
        </p:grpSpPr>
        <p:sp>
          <p:nvSpPr>
            <p:cNvPr id="858" name="Google Shape;858;p32"/>
            <p:cNvSpPr/>
            <p:nvPr/>
          </p:nvSpPr>
          <p:spPr>
            <a:xfrm>
              <a:off x="6041312"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1B224C"/>
                  </a:solidFill>
                  <a:latin typeface="M PLUS 1p"/>
                  <a:ea typeface="M PLUS 1p"/>
                  <a:cs typeface="M PLUS 1p"/>
                  <a:sym typeface="M PLUS 1p"/>
                </a:rPr>
                <a:t>❻公開</a:t>
              </a:r>
              <a:endParaRPr b="1" sz="90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rPr b="1" lang="ja" sz="900">
                  <a:solidFill>
                    <a:srgbClr val="1B224C"/>
                  </a:solidFill>
                  <a:latin typeface="M PLUS 1p"/>
                  <a:ea typeface="M PLUS 1p"/>
                  <a:cs typeface="M PLUS 1p"/>
                  <a:sym typeface="M PLUS 1p"/>
                </a:rPr>
                <a:t>サポートMTG</a:t>
              </a:r>
              <a:endParaRPr b="1" sz="900">
                <a:solidFill>
                  <a:srgbClr val="1B224C"/>
                </a:solidFill>
                <a:latin typeface="M PLUS 1p"/>
                <a:ea typeface="M PLUS 1p"/>
                <a:cs typeface="M PLUS 1p"/>
                <a:sym typeface="M PLUS 1p"/>
              </a:endParaRPr>
            </a:p>
          </p:txBody>
        </p:sp>
        <p:sp>
          <p:nvSpPr>
            <p:cNvPr id="859" name="Google Shape;859;p32"/>
            <p:cNvSpPr/>
            <p:nvPr/>
          </p:nvSpPr>
          <p:spPr>
            <a:xfrm>
              <a:off x="6041312"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・公開設定サポート</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p:txBody>
        </p:sp>
      </p:grpSp>
      <p:sp>
        <p:nvSpPr>
          <p:cNvPr id="860" name="Google Shape;860;p32"/>
          <p:cNvSpPr/>
          <p:nvPr/>
        </p:nvSpPr>
        <p:spPr>
          <a:xfrm>
            <a:off x="487675" y="1901000"/>
            <a:ext cx="1085100" cy="264600"/>
          </a:xfrm>
          <a:prstGeom prst="rect">
            <a:avLst/>
          </a:prstGeom>
          <a:solidFill>
            <a:srgbClr val="FFFFFF"/>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5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800">
                <a:solidFill>
                  <a:srgbClr val="1B224C"/>
                </a:solidFill>
                <a:latin typeface="M PLUS 1p"/>
                <a:ea typeface="M PLUS 1p"/>
                <a:cs typeface="M PLUS 1p"/>
                <a:sym typeface="M PLUS 1p"/>
              </a:rPr>
              <a:t>操作レクチャー</a:t>
            </a:r>
            <a:endParaRPr b="1" sz="800">
              <a:solidFill>
                <a:srgbClr val="1B224C"/>
              </a:solidFill>
              <a:latin typeface="M PLUS 1p"/>
              <a:ea typeface="M PLUS 1p"/>
              <a:cs typeface="M PLUS 1p"/>
              <a:sym typeface="M PLUS 1p"/>
            </a:endParaRPr>
          </a:p>
        </p:txBody>
      </p:sp>
      <p:sp>
        <p:nvSpPr>
          <p:cNvPr id="861" name="Google Shape;861;p32"/>
          <p:cNvSpPr/>
          <p:nvPr/>
        </p:nvSpPr>
        <p:spPr>
          <a:xfrm>
            <a:off x="770263" y="1831912"/>
            <a:ext cx="519900" cy="150300"/>
          </a:xfrm>
          <a:prstGeom prst="rect">
            <a:avLst/>
          </a:prstGeom>
          <a:solidFill>
            <a:srgbClr val="CFE2F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700">
                <a:solidFill>
                  <a:srgbClr val="2C3753"/>
                </a:solidFill>
                <a:latin typeface="M PLUS 1p"/>
                <a:ea typeface="M PLUS 1p"/>
                <a:cs typeface="M PLUS 1p"/>
                <a:sym typeface="M PLUS 1p"/>
              </a:rPr>
              <a:t>MTG</a:t>
            </a:r>
            <a:r>
              <a:rPr b="1" lang="ja" sz="900">
                <a:solidFill>
                  <a:srgbClr val="2C3753"/>
                </a:solidFill>
                <a:latin typeface="M PLUS 1p"/>
                <a:ea typeface="M PLUS 1p"/>
                <a:cs typeface="M PLUS 1p"/>
                <a:sym typeface="M PLUS 1p"/>
              </a:rPr>
              <a:t>❷</a:t>
            </a:r>
            <a:endParaRPr b="1" sz="500">
              <a:solidFill>
                <a:srgbClr val="2C3753"/>
              </a:solidFill>
              <a:latin typeface="M PLUS 1p"/>
              <a:ea typeface="M PLUS 1p"/>
              <a:cs typeface="M PLUS 1p"/>
              <a:sym typeface="M PLUS 1p"/>
            </a:endParaRPr>
          </a:p>
        </p:txBody>
      </p:sp>
      <p:grpSp>
        <p:nvGrpSpPr>
          <p:cNvPr id="862" name="Google Shape;862;p32"/>
          <p:cNvGrpSpPr/>
          <p:nvPr/>
        </p:nvGrpSpPr>
        <p:grpSpPr>
          <a:xfrm>
            <a:off x="7674807" y="3522775"/>
            <a:ext cx="1142857" cy="1142050"/>
            <a:chOff x="6041312" y="3707550"/>
            <a:chExt cx="1287001" cy="1142050"/>
          </a:xfrm>
        </p:grpSpPr>
        <p:sp>
          <p:nvSpPr>
            <p:cNvPr id="863" name="Google Shape;863;p32"/>
            <p:cNvSpPr/>
            <p:nvPr/>
          </p:nvSpPr>
          <p:spPr>
            <a:xfrm>
              <a:off x="6041312" y="3707550"/>
              <a:ext cx="1287000" cy="412800"/>
            </a:xfrm>
            <a:prstGeom prst="rect">
              <a:avLst/>
            </a:prstGeom>
            <a:solidFill>
              <a:srgbClr val="CFE2F3">
                <a:alpha val="67490"/>
              </a:srgbClr>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1B224C"/>
                  </a:solidFill>
                  <a:latin typeface="M PLUS 1p"/>
                  <a:ea typeface="M PLUS 1p"/>
                  <a:cs typeface="M PLUS 1p"/>
                  <a:sym typeface="M PLUS 1p"/>
                </a:rPr>
                <a:t>❼定期MTG</a:t>
              </a:r>
              <a:endParaRPr b="1" sz="900">
                <a:solidFill>
                  <a:srgbClr val="1B224C"/>
                </a:solidFill>
                <a:latin typeface="M PLUS 1p"/>
                <a:ea typeface="M PLUS 1p"/>
                <a:cs typeface="M PLUS 1p"/>
                <a:sym typeface="M PLUS 1p"/>
              </a:endParaRPr>
            </a:p>
          </p:txBody>
        </p:sp>
        <p:sp>
          <p:nvSpPr>
            <p:cNvPr id="864" name="Google Shape;864;p32"/>
            <p:cNvSpPr/>
            <p:nvPr/>
          </p:nvSpPr>
          <p:spPr>
            <a:xfrm>
              <a:off x="6041312" y="4156300"/>
              <a:ext cx="1287000" cy="693300"/>
            </a:xfrm>
            <a:prstGeom prst="rect">
              <a:avLst/>
            </a:prstGeom>
            <a:solidFill>
              <a:srgbClr val="FFFFFF"/>
            </a:solidFill>
            <a:ln cap="flat" cmpd="sng" w="19050">
              <a:solidFill>
                <a:srgbClr val="1B224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・１ヶ月毎の各種数値の　振り返り</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rPr b="1" lang="ja" sz="650">
                  <a:solidFill>
                    <a:srgbClr val="1B224C"/>
                  </a:solidFill>
                  <a:latin typeface="M PLUS 1p"/>
                  <a:ea typeface="M PLUS 1p"/>
                  <a:cs typeface="M PLUS 1p"/>
                  <a:sym typeface="M PLUS 1p"/>
                </a:rPr>
                <a:t>・1ヶ月毎のサイト改善　のご提案＆日々のマー　ケ施策改善のご提案</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l">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t/>
              </a:r>
              <a:endParaRPr b="1" sz="650">
                <a:solidFill>
                  <a:srgbClr val="1B224C"/>
                </a:solidFill>
                <a:latin typeface="M PLUS 1p"/>
                <a:ea typeface="M PLUS 1p"/>
                <a:cs typeface="M PLUS 1p"/>
                <a:sym typeface="M PLUS 1p"/>
              </a:endParaRPr>
            </a:p>
          </p:txBody>
        </p:sp>
      </p:grpSp>
      <p:sp>
        <p:nvSpPr>
          <p:cNvPr id="865" name="Google Shape;865;p32"/>
          <p:cNvSpPr txBox="1"/>
          <p:nvPr/>
        </p:nvSpPr>
        <p:spPr>
          <a:xfrm>
            <a:off x="311700" y="747475"/>
            <a:ext cx="1043400" cy="3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300">
                <a:solidFill>
                  <a:srgbClr val="1B224C"/>
                </a:solidFill>
                <a:latin typeface="M PLUS 1p"/>
                <a:ea typeface="M PLUS 1p"/>
                <a:cs typeface="M PLUS 1p"/>
                <a:sym typeface="M PLUS 1p"/>
              </a:rPr>
              <a:t>ご契約内容</a:t>
            </a:r>
            <a:endParaRPr b="1" sz="1300">
              <a:solidFill>
                <a:srgbClr val="1B224C"/>
              </a:solidFill>
              <a:latin typeface="M PLUS 1p"/>
              <a:ea typeface="M PLUS 1p"/>
              <a:cs typeface="M PLUS 1p"/>
              <a:sym typeface="M PLUS 1p"/>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33"/>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871" name="Google Shape;87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872" name="Google Shape;872;p33"/>
          <p:cNvSpPr/>
          <p:nvPr/>
        </p:nvSpPr>
        <p:spPr>
          <a:xfrm>
            <a:off x="2394100" y="1433350"/>
            <a:ext cx="2109300" cy="33114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3"/>
          <p:cNvSpPr/>
          <p:nvPr/>
        </p:nvSpPr>
        <p:spPr>
          <a:xfrm>
            <a:off x="2520106" y="1277950"/>
            <a:ext cx="18306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073763"/>
                </a:solidFill>
                <a:latin typeface="M PLUS 1p"/>
                <a:ea typeface="M PLUS 1p"/>
                <a:cs typeface="M PLUS 1p"/>
                <a:sym typeface="M PLUS 1p"/>
              </a:rPr>
              <a:t> もくもく会</a:t>
            </a:r>
            <a:endParaRPr sz="800">
              <a:solidFill>
                <a:srgbClr val="073763"/>
              </a:solidFill>
              <a:latin typeface="M PLUS 1p"/>
              <a:ea typeface="M PLUS 1p"/>
              <a:cs typeface="M PLUS 1p"/>
              <a:sym typeface="M PLUS 1p"/>
            </a:endParaRPr>
          </a:p>
        </p:txBody>
      </p:sp>
      <p:sp>
        <p:nvSpPr>
          <p:cNvPr id="874" name="Google Shape;874;p33"/>
          <p:cNvSpPr/>
          <p:nvPr/>
        </p:nvSpPr>
        <p:spPr>
          <a:xfrm>
            <a:off x="4603900" y="1433350"/>
            <a:ext cx="2109300" cy="3311400"/>
          </a:xfrm>
          <a:prstGeom prst="roundRect">
            <a:avLst>
              <a:gd fmla="val 2050" name="adj"/>
            </a:avLst>
          </a:prstGeom>
          <a:solidFill>
            <a:srgbClr val="CFE2F3">
              <a:alpha val="67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3"/>
          <p:cNvSpPr/>
          <p:nvPr/>
        </p:nvSpPr>
        <p:spPr>
          <a:xfrm>
            <a:off x="4729906" y="1277950"/>
            <a:ext cx="18306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073763"/>
                </a:solidFill>
                <a:latin typeface="M PLUS 1p"/>
                <a:ea typeface="M PLUS 1p"/>
                <a:cs typeface="M PLUS 1p"/>
                <a:sym typeface="M PLUS 1p"/>
              </a:rPr>
              <a:t> 限定公開セミナー</a:t>
            </a:r>
            <a:endParaRPr sz="1100">
              <a:solidFill>
                <a:srgbClr val="073763"/>
              </a:solidFill>
              <a:latin typeface="M PLUS 1p"/>
              <a:ea typeface="M PLUS 1p"/>
              <a:cs typeface="M PLUS 1p"/>
              <a:sym typeface="M PLUS 1p"/>
            </a:endParaRPr>
          </a:p>
        </p:txBody>
      </p:sp>
      <p:sp>
        <p:nvSpPr>
          <p:cNvPr id="876" name="Google Shape;876;p33"/>
          <p:cNvSpPr/>
          <p:nvPr/>
        </p:nvSpPr>
        <p:spPr>
          <a:xfrm>
            <a:off x="6813700" y="1433350"/>
            <a:ext cx="2109300" cy="3311400"/>
          </a:xfrm>
          <a:prstGeom prst="roundRect">
            <a:avLst>
              <a:gd fmla="val 2050" name="adj"/>
            </a:avLst>
          </a:prstGeom>
          <a:solidFill>
            <a:srgbClr val="CFE2F3">
              <a:alpha val="67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7" name="Google Shape;877;p33"/>
          <p:cNvPicPr preferRelativeResize="0"/>
          <p:nvPr/>
        </p:nvPicPr>
        <p:blipFill>
          <a:blip r:embed="rId4">
            <a:alphaModFix/>
          </a:blip>
          <a:stretch>
            <a:fillRect/>
          </a:stretch>
        </p:blipFill>
        <p:spPr>
          <a:xfrm>
            <a:off x="7941750" y="1611771"/>
            <a:ext cx="770450" cy="1124925"/>
          </a:xfrm>
          <a:prstGeom prst="rect">
            <a:avLst/>
          </a:prstGeom>
          <a:noFill/>
          <a:ln>
            <a:noFill/>
          </a:ln>
          <a:effectLst>
            <a:outerShdw blurRad="85725" rotWithShape="0" algn="bl" dir="5400000" dist="19050">
              <a:srgbClr val="000000">
                <a:alpha val="50000"/>
              </a:srgbClr>
            </a:outerShdw>
          </a:effectLst>
        </p:spPr>
      </p:pic>
      <p:sp>
        <p:nvSpPr>
          <p:cNvPr id="878" name="Google Shape;878;p33"/>
          <p:cNvSpPr/>
          <p:nvPr/>
        </p:nvSpPr>
        <p:spPr>
          <a:xfrm>
            <a:off x="184300" y="1433350"/>
            <a:ext cx="2109300" cy="33114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3"/>
          <p:cNvSpPr/>
          <p:nvPr/>
        </p:nvSpPr>
        <p:spPr>
          <a:xfrm>
            <a:off x="310306" y="1277950"/>
            <a:ext cx="18306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073763"/>
                </a:solidFill>
                <a:latin typeface="M PLUS 1p"/>
                <a:ea typeface="M PLUS 1p"/>
                <a:cs typeface="M PLUS 1p"/>
                <a:sym typeface="M PLUS 1p"/>
              </a:rPr>
              <a:t> テクニカルサポート</a:t>
            </a:r>
            <a:endParaRPr sz="1100">
              <a:solidFill>
                <a:srgbClr val="073763"/>
              </a:solidFill>
              <a:latin typeface="M PLUS 1p"/>
              <a:ea typeface="M PLUS 1p"/>
              <a:cs typeface="M PLUS 1p"/>
              <a:sym typeface="M PLUS 1p"/>
            </a:endParaRPr>
          </a:p>
        </p:txBody>
      </p:sp>
      <p:pic>
        <p:nvPicPr>
          <p:cNvPr id="880" name="Google Shape;880;p33"/>
          <p:cNvPicPr preferRelativeResize="0"/>
          <p:nvPr/>
        </p:nvPicPr>
        <p:blipFill>
          <a:blip r:embed="rId5">
            <a:alphaModFix/>
          </a:blip>
          <a:stretch>
            <a:fillRect/>
          </a:stretch>
        </p:blipFill>
        <p:spPr>
          <a:xfrm>
            <a:off x="7346800" y="1691722"/>
            <a:ext cx="859574" cy="1044975"/>
          </a:xfrm>
          <a:prstGeom prst="rect">
            <a:avLst/>
          </a:prstGeom>
          <a:noFill/>
          <a:ln>
            <a:noFill/>
          </a:ln>
          <a:effectLst>
            <a:outerShdw blurRad="85725" rotWithShape="0" algn="bl" dir="5400000" dist="19050">
              <a:srgbClr val="000000">
                <a:alpha val="50000"/>
              </a:srgbClr>
            </a:outerShdw>
          </a:effectLst>
        </p:spPr>
      </p:pic>
      <p:sp>
        <p:nvSpPr>
          <p:cNvPr id="881" name="Google Shape;881;p33"/>
          <p:cNvSpPr txBox="1"/>
          <p:nvPr/>
        </p:nvSpPr>
        <p:spPr>
          <a:xfrm>
            <a:off x="191600" y="758650"/>
            <a:ext cx="8520600" cy="480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lang="ja" sz="1800">
                <a:solidFill>
                  <a:srgbClr val="1B224C"/>
                </a:solidFill>
                <a:latin typeface="M PLUS 1p ExtraBold"/>
                <a:ea typeface="M PLUS 1p ExtraBold"/>
                <a:cs typeface="M PLUS 1p ExtraBold"/>
                <a:sym typeface="M PLUS 1p ExtraBold"/>
              </a:rPr>
              <a:t>ツールの使い方のサポート</a:t>
            </a:r>
            <a:r>
              <a:rPr lang="ja" sz="1600">
                <a:solidFill>
                  <a:srgbClr val="1B224C"/>
                </a:solidFill>
                <a:latin typeface="M PLUS 1p ExtraBold"/>
                <a:ea typeface="M PLUS 1p ExtraBold"/>
                <a:cs typeface="M PLUS 1p ExtraBold"/>
                <a:sym typeface="M PLUS 1p ExtraBold"/>
              </a:rPr>
              <a:t>はもちろん、</a:t>
            </a:r>
            <a:r>
              <a:rPr lang="ja" sz="1800">
                <a:solidFill>
                  <a:srgbClr val="1B224C"/>
                </a:solidFill>
                <a:latin typeface="M PLUS 1p ExtraBold"/>
                <a:ea typeface="M PLUS 1p ExtraBold"/>
                <a:cs typeface="M PLUS 1p ExtraBold"/>
                <a:sym typeface="M PLUS 1p ExtraBold"/>
              </a:rPr>
              <a:t>施策を実行するためのサポート</a:t>
            </a:r>
            <a:r>
              <a:rPr lang="ja" sz="1500">
                <a:solidFill>
                  <a:srgbClr val="1B224C"/>
                </a:solidFill>
                <a:latin typeface="M PLUS 1p ExtraBold"/>
                <a:ea typeface="M PLUS 1p ExtraBold"/>
                <a:cs typeface="M PLUS 1p ExtraBold"/>
                <a:sym typeface="M PLUS 1p ExtraBold"/>
              </a:rPr>
              <a:t>も充実</a:t>
            </a:r>
            <a:endParaRPr sz="700">
              <a:solidFill>
                <a:srgbClr val="1B224C"/>
              </a:solidFill>
              <a:latin typeface="M PLUS 1p ExtraBold"/>
              <a:ea typeface="M PLUS 1p ExtraBold"/>
              <a:cs typeface="M PLUS 1p ExtraBold"/>
              <a:sym typeface="M PLUS 1p ExtraBold"/>
            </a:endParaRPr>
          </a:p>
        </p:txBody>
      </p:sp>
      <p:sp>
        <p:nvSpPr>
          <p:cNvPr id="882" name="Google Shape;882;p33"/>
          <p:cNvSpPr txBox="1"/>
          <p:nvPr/>
        </p:nvSpPr>
        <p:spPr>
          <a:xfrm>
            <a:off x="184300" y="2763675"/>
            <a:ext cx="2082600" cy="18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000">
                <a:solidFill>
                  <a:srgbClr val="073763"/>
                </a:solidFill>
                <a:latin typeface="M PLUS 1p Black"/>
                <a:ea typeface="M PLUS 1p Black"/>
                <a:cs typeface="M PLUS 1p Black"/>
                <a:sym typeface="M PLUS 1p Black"/>
              </a:rPr>
              <a:t>満足度100％！(※)</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1000">
                <a:solidFill>
                  <a:srgbClr val="073763"/>
                </a:solidFill>
                <a:latin typeface="M PLUS 1p Black"/>
                <a:ea typeface="M PLUS 1p Black"/>
                <a:cs typeface="M PLUS 1p Black"/>
                <a:sym typeface="M PLUS 1p Black"/>
              </a:rPr>
              <a:t>頼れるテクニカルサポート</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10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rPr lang="ja" sz="900">
                <a:solidFill>
                  <a:srgbClr val="073763"/>
                </a:solidFill>
                <a:latin typeface="M PLUS 1p"/>
                <a:ea typeface="M PLUS 1p"/>
                <a:cs typeface="M PLUS 1p"/>
                <a:sym typeface="M PLUS 1p"/>
              </a:rPr>
              <a:t>サイト公開後、運用フェーズにはいると、改めて詳しく知りたい機能も出てくるもの。基本的な操作については、ヘルプページを用意していますが、</a:t>
            </a:r>
            <a:r>
              <a:rPr b="1" lang="ja" sz="900">
                <a:solidFill>
                  <a:srgbClr val="073763"/>
                </a:solidFill>
                <a:latin typeface="M PLUS 1p"/>
                <a:ea typeface="M PLUS 1p"/>
                <a:cs typeface="M PLUS 1p"/>
                <a:sym typeface="M PLUS 1p"/>
              </a:rPr>
              <a:t>細かな疑問について</a:t>
            </a:r>
            <a:r>
              <a:rPr lang="ja" sz="900">
                <a:solidFill>
                  <a:srgbClr val="073763"/>
                </a:solidFill>
                <a:latin typeface="M PLUS 1p"/>
                <a:ea typeface="M PLUS 1p"/>
                <a:cs typeface="M PLUS 1p"/>
                <a:sym typeface="M PLUS 1p"/>
              </a:rPr>
              <a:t>は、管理画面からお問い合わせ頂けます。電話可（平日10:00〜17:00）</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600">
                <a:solidFill>
                  <a:srgbClr val="073763"/>
                </a:solidFill>
                <a:latin typeface="M PLUS 1p"/>
                <a:ea typeface="M PLUS 1p"/>
                <a:cs typeface="M PLUS 1p"/>
                <a:sym typeface="M PLUS 1p"/>
              </a:rPr>
              <a:t>注：CSS,Javascriptのコーディングはサポート対象外</a:t>
            </a:r>
            <a:endParaRPr sz="600">
              <a:solidFill>
                <a:srgbClr val="073763"/>
              </a:solidFill>
              <a:latin typeface="M PLUS 1p"/>
              <a:ea typeface="M PLUS 1p"/>
              <a:cs typeface="M PLUS 1p"/>
              <a:sym typeface="M PLUS 1p"/>
            </a:endParaRPr>
          </a:p>
        </p:txBody>
      </p:sp>
      <p:sp>
        <p:nvSpPr>
          <p:cNvPr id="883" name="Google Shape;883;p33"/>
          <p:cNvSpPr txBox="1"/>
          <p:nvPr/>
        </p:nvSpPr>
        <p:spPr>
          <a:xfrm>
            <a:off x="2426950" y="2763675"/>
            <a:ext cx="2043600" cy="199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000">
                <a:solidFill>
                  <a:srgbClr val="073763"/>
                </a:solidFill>
                <a:latin typeface="M PLUS 1p Black"/>
                <a:ea typeface="M PLUS 1p Black"/>
                <a:cs typeface="M PLUS 1p Black"/>
                <a:sym typeface="M PLUS 1p Black"/>
              </a:rPr>
              <a:t>サポート担当と</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1000">
                <a:solidFill>
                  <a:srgbClr val="073763"/>
                </a:solidFill>
                <a:latin typeface="M PLUS 1p Black"/>
                <a:ea typeface="M PLUS 1p Black"/>
                <a:cs typeface="M PLUS 1p Black"/>
                <a:sym typeface="M PLUS 1p Black"/>
              </a:rPr>
              <a:t>オンラインで、もくもく作業</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chemeClr val="dk1"/>
              </a:buClr>
              <a:buSzPts val="1100"/>
              <a:buFont typeface="Arial"/>
              <a:buNone/>
            </a:pPr>
            <a:r>
              <a:t/>
            </a:r>
            <a:endParaRPr sz="10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rPr lang="ja" sz="900">
                <a:solidFill>
                  <a:srgbClr val="073763"/>
                </a:solidFill>
                <a:latin typeface="M PLUS 1p"/>
                <a:ea typeface="M PLUS 1p"/>
                <a:cs typeface="M PLUS 1p"/>
                <a:sym typeface="M PLUS 1p"/>
              </a:rPr>
              <a:t>やりたいことがあってもなかなか時間が取れずに、前に進まなくなることも。集中的に時間を取りたくても社内にいると集中できないもの。「もくもく会」は、</a:t>
            </a:r>
            <a:r>
              <a:rPr b="1" lang="ja" sz="900">
                <a:solidFill>
                  <a:srgbClr val="073763"/>
                </a:solidFill>
                <a:latin typeface="M PLUS 1p"/>
                <a:ea typeface="M PLUS 1p"/>
                <a:cs typeface="M PLUS 1p"/>
                <a:sym typeface="M PLUS 1p"/>
              </a:rPr>
              <a:t>決まった時間にスタッフが横について</a:t>
            </a:r>
            <a:r>
              <a:rPr lang="ja" sz="900">
                <a:solidFill>
                  <a:srgbClr val="073763"/>
                </a:solidFill>
                <a:latin typeface="M PLUS 1p"/>
                <a:ea typeface="M PLUS 1p"/>
                <a:cs typeface="M PLUS 1p"/>
                <a:sym typeface="M PLUS 1p"/>
              </a:rPr>
              <a:t>黙々と作業するお時間をご提供しています</a:t>
            </a:r>
            <a:endParaRPr sz="600">
              <a:solidFill>
                <a:srgbClr val="073763"/>
              </a:solidFill>
              <a:latin typeface="M PLUS 1p"/>
              <a:ea typeface="M PLUS 1p"/>
              <a:cs typeface="M PLUS 1p"/>
              <a:sym typeface="M PLUS 1p"/>
            </a:endParaRPr>
          </a:p>
        </p:txBody>
      </p:sp>
      <p:sp>
        <p:nvSpPr>
          <p:cNvPr id="884" name="Google Shape;884;p33"/>
          <p:cNvSpPr txBox="1"/>
          <p:nvPr/>
        </p:nvSpPr>
        <p:spPr>
          <a:xfrm>
            <a:off x="4617262" y="2763675"/>
            <a:ext cx="2082600" cy="152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ja" sz="1000">
                <a:solidFill>
                  <a:srgbClr val="073763"/>
                </a:solidFill>
                <a:latin typeface="M PLUS 1p Black"/>
                <a:ea typeface="M PLUS 1p Black"/>
                <a:cs typeface="M PLUS 1p Black"/>
                <a:sym typeface="M PLUS 1p Black"/>
              </a:rPr>
              <a:t>マーケティング講座等</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chemeClr val="dk1"/>
              </a:buClr>
              <a:buSzPts val="1100"/>
              <a:buFont typeface="Arial"/>
              <a:buNone/>
            </a:pPr>
            <a:r>
              <a:rPr lang="ja" sz="1000">
                <a:solidFill>
                  <a:srgbClr val="073763"/>
                </a:solidFill>
                <a:latin typeface="M PLUS 1p Black"/>
                <a:ea typeface="M PLUS 1p Black"/>
                <a:cs typeface="M PLUS 1p Black"/>
                <a:sym typeface="M PLUS 1p Black"/>
              </a:rPr>
              <a:t>いつでも視聴可能！</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chemeClr val="dk1"/>
              </a:buClr>
              <a:buSzPts val="1100"/>
              <a:buFont typeface="Arial"/>
              <a:buNone/>
            </a:pPr>
            <a:r>
              <a:t/>
            </a:r>
            <a:endParaRPr sz="10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Clr>
                <a:schemeClr val="dk1"/>
              </a:buClr>
              <a:buSzPts val="1100"/>
              <a:buFont typeface="Arial"/>
              <a:buNone/>
            </a:pPr>
            <a:r>
              <a:rPr lang="ja" sz="900">
                <a:solidFill>
                  <a:srgbClr val="073763"/>
                </a:solidFill>
                <a:latin typeface="M PLUS 1p"/>
                <a:ea typeface="M PLUS 1p"/>
                <a:cs typeface="M PLUS 1p"/>
                <a:sym typeface="M PLUS 1p"/>
              </a:rPr>
              <a:t>BtoBの営業・マーケティングの施策やノウハウを学べる、契約者限定の動画コンテンツを多数掲載。</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chemeClr val="dk1"/>
              </a:buClr>
              <a:buSzPts val="1100"/>
              <a:buFont typeface="Arial"/>
              <a:buNone/>
            </a:pPr>
            <a:r>
              <a:rPr lang="ja" sz="900">
                <a:solidFill>
                  <a:srgbClr val="073763"/>
                </a:solidFill>
                <a:latin typeface="M PLUS 1p"/>
                <a:ea typeface="M PLUS 1p"/>
                <a:cs typeface="M PLUS 1p"/>
                <a:sym typeface="M PLUS 1p"/>
              </a:rPr>
              <a:t>いつでも何回でも視聴できます。</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900">
                <a:solidFill>
                  <a:srgbClr val="073763"/>
                </a:solidFill>
                <a:latin typeface="M PLUS 1p"/>
                <a:ea typeface="M PLUS 1p"/>
                <a:cs typeface="M PLUS 1p"/>
                <a:sym typeface="M PLUS 1p"/>
              </a:rPr>
              <a:t>お客さま自身の学習や、メンバーの教育用</a:t>
            </a:r>
            <a:r>
              <a:rPr lang="ja" sz="900">
                <a:solidFill>
                  <a:srgbClr val="073763"/>
                </a:solidFill>
                <a:latin typeface="M PLUS 1p"/>
                <a:ea typeface="M PLUS 1p"/>
                <a:cs typeface="M PLUS 1p"/>
                <a:sym typeface="M PLUS 1p"/>
              </a:rPr>
              <a:t>にもご活用いただけます。</a:t>
            </a:r>
            <a:endParaRPr sz="900">
              <a:solidFill>
                <a:srgbClr val="073763"/>
              </a:solidFill>
              <a:latin typeface="M PLUS 1p"/>
              <a:ea typeface="M PLUS 1p"/>
              <a:cs typeface="M PLUS 1p"/>
              <a:sym typeface="M PLUS 1p"/>
            </a:endParaRPr>
          </a:p>
        </p:txBody>
      </p:sp>
      <p:pic>
        <p:nvPicPr>
          <p:cNvPr id="885" name="Google Shape;885;p33"/>
          <p:cNvPicPr preferRelativeResize="0"/>
          <p:nvPr/>
        </p:nvPicPr>
        <p:blipFill>
          <a:blip r:embed="rId6">
            <a:alphaModFix/>
          </a:blip>
          <a:stretch>
            <a:fillRect/>
          </a:stretch>
        </p:blipFill>
        <p:spPr>
          <a:xfrm>
            <a:off x="2543100" y="1606300"/>
            <a:ext cx="1825601" cy="1089725"/>
          </a:xfrm>
          <a:prstGeom prst="rect">
            <a:avLst/>
          </a:prstGeom>
          <a:noFill/>
          <a:ln>
            <a:noFill/>
          </a:ln>
          <a:effectLst>
            <a:outerShdw blurRad="142875" rotWithShape="0" algn="bl" dir="5400000" dist="19050">
              <a:srgbClr val="073763">
                <a:alpha val="20000"/>
              </a:srgbClr>
            </a:outerShdw>
          </a:effectLst>
        </p:spPr>
      </p:pic>
      <p:pic>
        <p:nvPicPr>
          <p:cNvPr id="886" name="Google Shape;886;p33"/>
          <p:cNvPicPr preferRelativeResize="0"/>
          <p:nvPr/>
        </p:nvPicPr>
        <p:blipFill>
          <a:blip r:embed="rId7">
            <a:alphaModFix/>
          </a:blip>
          <a:stretch>
            <a:fillRect/>
          </a:stretch>
        </p:blipFill>
        <p:spPr>
          <a:xfrm>
            <a:off x="6948400" y="1998671"/>
            <a:ext cx="1175151" cy="738025"/>
          </a:xfrm>
          <a:prstGeom prst="rect">
            <a:avLst/>
          </a:prstGeom>
          <a:noFill/>
          <a:ln>
            <a:noFill/>
          </a:ln>
          <a:effectLst>
            <a:outerShdw blurRad="85725" rotWithShape="0" algn="bl" dir="5400000" dist="19050">
              <a:srgbClr val="000000">
                <a:alpha val="50000"/>
              </a:srgbClr>
            </a:outerShdw>
          </a:effectLst>
        </p:spPr>
      </p:pic>
      <p:sp>
        <p:nvSpPr>
          <p:cNvPr id="887" name="Google Shape;887;p33"/>
          <p:cNvSpPr txBox="1"/>
          <p:nvPr/>
        </p:nvSpPr>
        <p:spPr>
          <a:xfrm>
            <a:off x="6871900" y="2763675"/>
            <a:ext cx="2051100" cy="120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ja" sz="1000">
                <a:solidFill>
                  <a:srgbClr val="073763"/>
                </a:solidFill>
                <a:latin typeface="M PLUS 1p Black"/>
                <a:ea typeface="M PLUS 1p Black"/>
                <a:cs typeface="M PLUS 1p Black"/>
                <a:sym typeface="M PLUS 1p Black"/>
              </a:rPr>
              <a:t>痒いところに手が届く！</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chemeClr val="dk1"/>
              </a:buClr>
              <a:buSzPts val="1100"/>
              <a:buFont typeface="Arial"/>
              <a:buNone/>
            </a:pPr>
            <a:r>
              <a:rPr lang="ja" sz="1000">
                <a:solidFill>
                  <a:srgbClr val="073763"/>
                </a:solidFill>
                <a:latin typeface="M PLUS 1p Black"/>
                <a:ea typeface="M PLUS 1p Black"/>
                <a:cs typeface="M PLUS 1p Black"/>
                <a:sym typeface="M PLUS 1p Black"/>
              </a:rPr>
              <a:t>施策を支援するコンテンツ</a:t>
            </a:r>
            <a:endParaRPr sz="10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chemeClr val="dk1"/>
              </a:buClr>
              <a:buSzPts val="1100"/>
              <a:buFont typeface="Arial"/>
              <a:buNone/>
            </a:pPr>
            <a:r>
              <a:t/>
            </a:r>
            <a:endParaRPr sz="1000">
              <a:solidFill>
                <a:srgbClr val="073763"/>
              </a:solidFill>
              <a:latin typeface="M PLUS 1p Black"/>
              <a:ea typeface="M PLUS 1p Black"/>
              <a:cs typeface="M PLUS 1p Black"/>
              <a:sym typeface="M PLUS 1p Black"/>
            </a:endParaRPr>
          </a:p>
          <a:p>
            <a:pPr indent="0" lvl="0" marL="0" marR="0" rtl="0" algn="l">
              <a:lnSpc>
                <a:spcPct val="115000"/>
              </a:lnSpc>
              <a:spcBef>
                <a:spcPts val="0"/>
              </a:spcBef>
              <a:spcAft>
                <a:spcPts val="0"/>
              </a:spcAft>
              <a:buClr>
                <a:srgbClr val="000000"/>
              </a:buClr>
              <a:buSzPts val="1000"/>
              <a:buFont typeface="Arial"/>
              <a:buNone/>
            </a:pPr>
            <a:r>
              <a:rPr i="0" lang="ja" sz="900" u="none" cap="none" strike="noStrike">
                <a:solidFill>
                  <a:srgbClr val="073763"/>
                </a:solidFill>
                <a:latin typeface="M PLUS 1p"/>
                <a:ea typeface="M PLUS 1p"/>
                <a:cs typeface="M PLUS 1p"/>
                <a:sym typeface="M PLUS 1p"/>
              </a:rPr>
              <a:t>「メール配信方法」や「導入事例の作り方」など、</a:t>
            </a:r>
            <a:r>
              <a:rPr b="1" i="0" lang="ja" sz="900" u="none" cap="none" strike="noStrike">
                <a:solidFill>
                  <a:srgbClr val="073763"/>
                </a:solidFill>
                <a:latin typeface="M PLUS 1p"/>
                <a:ea typeface="M PLUS 1p"/>
                <a:cs typeface="M PLUS 1p"/>
                <a:sym typeface="M PLUS 1p"/>
              </a:rPr>
              <a:t>BtoBマーケティング施策の実行方法</a:t>
            </a:r>
            <a:r>
              <a:rPr i="0" lang="ja" sz="900" u="none" cap="none" strike="noStrike">
                <a:solidFill>
                  <a:srgbClr val="073763"/>
                </a:solidFill>
                <a:latin typeface="M PLUS 1p"/>
                <a:ea typeface="M PLUS 1p"/>
                <a:cs typeface="M PLUS 1p"/>
                <a:sym typeface="M PLUS 1p"/>
              </a:rPr>
              <a:t>を、ferret Oneの機能と合わせてご説明するマニュアルをご提供しています。</a:t>
            </a:r>
            <a:endParaRPr i="0" sz="900" u="none" cap="none" strike="noStrike">
              <a:solidFill>
                <a:srgbClr val="073763"/>
              </a:solidFill>
              <a:latin typeface="M PLUS 1p"/>
              <a:ea typeface="M PLUS 1p"/>
              <a:cs typeface="M PLUS 1p"/>
              <a:sym typeface="M PLUS 1p"/>
            </a:endParaRPr>
          </a:p>
          <a:p>
            <a:pPr indent="0" lvl="0" marL="0" marR="0" rtl="0" algn="l">
              <a:lnSpc>
                <a:spcPct val="115000"/>
              </a:lnSpc>
              <a:spcBef>
                <a:spcPts val="0"/>
              </a:spcBef>
              <a:spcAft>
                <a:spcPts val="0"/>
              </a:spcAft>
              <a:buClr>
                <a:srgbClr val="000000"/>
              </a:buClr>
              <a:buSzPts val="1000"/>
              <a:buFont typeface="Arial"/>
              <a:buNone/>
            </a:pPr>
            <a:r>
              <a:rPr lang="ja" sz="900">
                <a:solidFill>
                  <a:srgbClr val="073763"/>
                </a:solidFill>
                <a:latin typeface="M PLUS 1p"/>
                <a:ea typeface="M PLUS 1p"/>
                <a:cs typeface="M PLUS 1p"/>
                <a:sym typeface="M PLUS 1p"/>
              </a:rPr>
              <a:t>施策を前に進めるためのExcel管理表やデザイン改善案まで大ボリュームでご用意しております。</a:t>
            </a:r>
            <a:endParaRPr sz="900">
              <a:solidFill>
                <a:srgbClr val="073763"/>
              </a:solidFill>
              <a:latin typeface="M PLUS 1p"/>
              <a:ea typeface="M PLUS 1p"/>
              <a:cs typeface="M PLUS 1p"/>
              <a:sym typeface="M PLUS 1p"/>
            </a:endParaRPr>
          </a:p>
        </p:txBody>
      </p:sp>
      <p:sp>
        <p:nvSpPr>
          <p:cNvPr id="888" name="Google Shape;888;p33"/>
          <p:cNvSpPr txBox="1"/>
          <p:nvPr/>
        </p:nvSpPr>
        <p:spPr>
          <a:xfrm>
            <a:off x="1322800" y="4751925"/>
            <a:ext cx="542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9E9E9E"/>
                </a:solidFill>
                <a:latin typeface="M PLUS 1p"/>
                <a:ea typeface="M PLUS 1p"/>
                <a:cs typeface="M PLUS 1p"/>
                <a:sym typeface="M PLUS 1p"/>
              </a:rPr>
              <a:t>(※) 当社カスタマーサクセス部門での顧客アンケートにて2021年1月～2022年6月の中で計10回達成</a:t>
            </a:r>
            <a:endParaRPr sz="900">
              <a:solidFill>
                <a:srgbClr val="9E9E9E"/>
              </a:solidFill>
              <a:latin typeface="M PLUS 1p"/>
              <a:ea typeface="M PLUS 1p"/>
              <a:cs typeface="M PLUS 1p"/>
              <a:sym typeface="M PLUS 1p"/>
            </a:endParaRPr>
          </a:p>
        </p:txBody>
      </p:sp>
      <p:sp>
        <p:nvSpPr>
          <p:cNvPr id="889" name="Google Shape;889;p3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サポートコンテンツ　</a:t>
            </a:r>
            <a:r>
              <a:rPr lang="ja" sz="1500">
                <a:latin typeface="M PLUS 1p"/>
                <a:ea typeface="M PLUS 1p"/>
                <a:cs typeface="M PLUS 1p"/>
                <a:sym typeface="M PLUS 1p"/>
              </a:rPr>
              <a:t>※ツールのみのご導入でも利用できるサポート</a:t>
            </a:r>
            <a:endParaRPr sz="1500">
              <a:latin typeface="M PLUS 1p"/>
              <a:ea typeface="M PLUS 1p"/>
              <a:cs typeface="M PLUS 1p"/>
              <a:sym typeface="M PLUS 1p"/>
            </a:endParaRPr>
          </a:p>
        </p:txBody>
      </p:sp>
      <p:grpSp>
        <p:nvGrpSpPr>
          <p:cNvPr id="890" name="Google Shape;890;p33"/>
          <p:cNvGrpSpPr/>
          <p:nvPr/>
        </p:nvGrpSpPr>
        <p:grpSpPr>
          <a:xfrm>
            <a:off x="4563499" y="1573948"/>
            <a:ext cx="2109182" cy="1257396"/>
            <a:chOff x="6117593" y="1902247"/>
            <a:chExt cx="2617501" cy="1560432"/>
          </a:xfrm>
        </p:grpSpPr>
        <p:pic>
          <p:nvPicPr>
            <p:cNvPr id="891" name="Google Shape;891;p33"/>
            <p:cNvPicPr preferRelativeResize="0"/>
            <p:nvPr/>
          </p:nvPicPr>
          <p:blipFill>
            <a:blip r:embed="rId8">
              <a:alphaModFix/>
            </a:blip>
            <a:stretch>
              <a:fillRect/>
            </a:stretch>
          </p:blipFill>
          <p:spPr>
            <a:xfrm>
              <a:off x="6117593" y="1902247"/>
              <a:ext cx="2617501" cy="1560432"/>
            </a:xfrm>
            <a:prstGeom prst="rect">
              <a:avLst/>
            </a:prstGeom>
            <a:noFill/>
            <a:ln>
              <a:noFill/>
            </a:ln>
            <a:effectLst>
              <a:outerShdw blurRad="142875" rotWithShape="0" algn="bl" dir="5400000" dist="19050">
                <a:srgbClr val="073763">
                  <a:alpha val="20000"/>
                </a:srgbClr>
              </a:outerShdw>
            </a:effectLst>
          </p:spPr>
        </p:pic>
        <p:sp>
          <p:nvSpPr>
            <p:cNvPr id="892" name="Google Shape;892;p33"/>
            <p:cNvSpPr/>
            <p:nvPr/>
          </p:nvSpPr>
          <p:spPr>
            <a:xfrm>
              <a:off x="6502400" y="2784600"/>
              <a:ext cx="647100" cy="44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3" name="Google Shape;893;p33"/>
            <p:cNvPicPr preferRelativeResize="0"/>
            <p:nvPr/>
          </p:nvPicPr>
          <p:blipFill>
            <a:blip r:embed="rId9">
              <a:alphaModFix/>
            </a:blip>
            <a:stretch>
              <a:fillRect/>
            </a:stretch>
          </p:blipFill>
          <p:spPr>
            <a:xfrm>
              <a:off x="6579177" y="2768050"/>
              <a:ext cx="493536" cy="480375"/>
            </a:xfrm>
            <a:prstGeom prst="rect">
              <a:avLst/>
            </a:prstGeom>
            <a:noFill/>
            <a:ln>
              <a:noFill/>
            </a:ln>
            <a:effectLst>
              <a:outerShdw blurRad="142875" rotWithShape="0" algn="bl" dir="5400000" dist="19050">
                <a:srgbClr val="073763">
                  <a:alpha val="20000"/>
                </a:srgbClr>
              </a:outerShdw>
            </a:effectLst>
          </p:spPr>
        </p:pic>
      </p:grpSp>
      <p:pic>
        <p:nvPicPr>
          <p:cNvPr id="894" name="Google Shape;894;p33"/>
          <p:cNvPicPr preferRelativeResize="0"/>
          <p:nvPr/>
        </p:nvPicPr>
        <p:blipFill>
          <a:blip r:embed="rId10">
            <a:alphaModFix/>
          </a:blip>
          <a:stretch>
            <a:fillRect/>
          </a:stretch>
        </p:blipFill>
        <p:spPr>
          <a:xfrm>
            <a:off x="365500" y="1629375"/>
            <a:ext cx="1758525" cy="1089724"/>
          </a:xfrm>
          <a:prstGeom prst="rect">
            <a:avLst/>
          </a:prstGeom>
          <a:noFill/>
          <a:ln>
            <a:noFill/>
          </a:ln>
          <a:effectLst>
            <a:outerShdw blurRad="85725" rotWithShape="0" algn="bl" dir="5400000" dist="19050">
              <a:srgbClr val="000000">
                <a:alpha val="50000"/>
              </a:srgbClr>
            </a:outerShdw>
          </a:effectLst>
        </p:spPr>
      </p:pic>
      <p:sp>
        <p:nvSpPr>
          <p:cNvPr id="895" name="Google Shape;895;p33"/>
          <p:cNvSpPr/>
          <p:nvPr/>
        </p:nvSpPr>
        <p:spPr>
          <a:xfrm>
            <a:off x="6939706" y="1277950"/>
            <a:ext cx="18306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073763"/>
                </a:solidFill>
                <a:latin typeface="M PLUS 1p"/>
                <a:ea typeface="M PLUS 1p"/>
                <a:cs typeface="M PLUS 1p"/>
                <a:sym typeface="M PLUS 1p"/>
              </a:rPr>
              <a:t> サポートコンテンツ</a:t>
            </a:r>
            <a:endParaRPr sz="1100">
              <a:solidFill>
                <a:srgbClr val="073763"/>
              </a:solidFill>
              <a:latin typeface="M PLUS 1p"/>
              <a:ea typeface="M PLUS 1p"/>
              <a:cs typeface="M PLUS 1p"/>
              <a:sym typeface="M PLUS 1p"/>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34"/>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公開サポートの内容（2024.01〜）</a:t>
            </a:r>
            <a:endParaRPr/>
          </a:p>
        </p:txBody>
      </p:sp>
      <p:sp>
        <p:nvSpPr>
          <p:cNvPr id="901" name="Google Shape;901;p34"/>
          <p:cNvSpPr/>
          <p:nvPr/>
        </p:nvSpPr>
        <p:spPr>
          <a:xfrm>
            <a:off x="485088" y="1251400"/>
            <a:ext cx="3838200" cy="33993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384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 PLUS 1p"/>
              <a:ea typeface="M PLUS 1p"/>
              <a:cs typeface="M PLUS 1p"/>
              <a:sym typeface="M PLUS 1p"/>
            </a:endParaRPr>
          </a:p>
        </p:txBody>
      </p:sp>
      <p:sp>
        <p:nvSpPr>
          <p:cNvPr id="902" name="Google Shape;902;p34"/>
          <p:cNvSpPr/>
          <p:nvPr/>
        </p:nvSpPr>
        <p:spPr>
          <a:xfrm>
            <a:off x="4820613" y="1251400"/>
            <a:ext cx="3830100" cy="33993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384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3" name="Google Shape;903;p34"/>
          <p:cNvSpPr/>
          <p:nvPr/>
        </p:nvSpPr>
        <p:spPr>
          <a:xfrm>
            <a:off x="1293438" y="1044475"/>
            <a:ext cx="2064300" cy="413700"/>
          </a:xfrm>
          <a:prstGeom prst="rect">
            <a:avLst/>
          </a:prstGeom>
          <a:solidFill>
            <a:srgbClr val="C9DAF8"/>
          </a:solidFill>
          <a:ln cap="flat" cmpd="sng" w="9525">
            <a:solidFill>
              <a:srgbClr val="5B95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a:latin typeface="M PLUS 1p Medium"/>
                <a:ea typeface="M PLUS 1p Medium"/>
                <a:cs typeface="M PLUS 1p Medium"/>
                <a:sym typeface="M PLUS 1p Medium"/>
              </a:rPr>
              <a:t>初回キックオフ（1h）</a:t>
            </a:r>
            <a:endParaRPr>
              <a:latin typeface="M PLUS 1p Medium"/>
              <a:ea typeface="M PLUS 1p Medium"/>
              <a:cs typeface="M PLUS 1p Medium"/>
              <a:sym typeface="M PLUS 1p Medium"/>
            </a:endParaRPr>
          </a:p>
        </p:txBody>
      </p:sp>
      <p:sp>
        <p:nvSpPr>
          <p:cNvPr id="904" name="Google Shape;904;p34"/>
          <p:cNvSpPr/>
          <p:nvPr/>
        </p:nvSpPr>
        <p:spPr>
          <a:xfrm>
            <a:off x="5631063" y="1044475"/>
            <a:ext cx="2064300" cy="413700"/>
          </a:xfrm>
          <a:prstGeom prst="rect">
            <a:avLst/>
          </a:prstGeom>
          <a:solidFill>
            <a:srgbClr val="C9DAF8"/>
          </a:solidFill>
          <a:ln cap="flat" cmpd="sng" w="9525">
            <a:solidFill>
              <a:srgbClr val="5B95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a:latin typeface="M PLUS 1p Medium"/>
                <a:ea typeface="M PLUS 1p Medium"/>
                <a:cs typeface="M PLUS 1p Medium"/>
                <a:sym typeface="M PLUS 1p Medium"/>
              </a:rPr>
              <a:t>公開サポート（1h）</a:t>
            </a:r>
            <a:endParaRPr>
              <a:latin typeface="M PLUS 1p Medium"/>
              <a:ea typeface="M PLUS 1p Medium"/>
              <a:cs typeface="M PLUS 1p Medium"/>
              <a:sym typeface="M PLUS 1p Medium"/>
            </a:endParaRPr>
          </a:p>
        </p:txBody>
      </p:sp>
      <p:sp>
        <p:nvSpPr>
          <p:cNvPr id="905" name="Google Shape;905;p34"/>
          <p:cNvSpPr txBox="1"/>
          <p:nvPr/>
        </p:nvSpPr>
        <p:spPr>
          <a:xfrm>
            <a:off x="603313" y="1537150"/>
            <a:ext cx="14484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300">
                <a:solidFill>
                  <a:schemeClr val="dk1"/>
                </a:solidFill>
                <a:latin typeface="M PLUS 1p"/>
                <a:ea typeface="M PLUS 1p"/>
                <a:cs typeface="M PLUS 1p"/>
                <a:sym typeface="M PLUS 1p"/>
              </a:rPr>
              <a:t>MTGアジェンダ</a:t>
            </a:r>
            <a:endParaRPr sz="1300">
              <a:solidFill>
                <a:schemeClr val="dk1"/>
              </a:solidFill>
              <a:latin typeface="M PLUS 1p"/>
              <a:ea typeface="M PLUS 1p"/>
              <a:cs typeface="M PLUS 1p"/>
              <a:sym typeface="M PLUS 1p"/>
            </a:endParaRPr>
          </a:p>
        </p:txBody>
      </p:sp>
      <p:sp>
        <p:nvSpPr>
          <p:cNvPr id="906" name="Google Shape;906;p34"/>
          <p:cNvSpPr txBox="1"/>
          <p:nvPr/>
        </p:nvSpPr>
        <p:spPr>
          <a:xfrm>
            <a:off x="485114" y="1882000"/>
            <a:ext cx="3838200" cy="276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ご契約者様向けサポートのご案内</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200">
              <a:solidFill>
                <a:schemeClr val="dk1"/>
              </a:solidFill>
              <a:latin typeface="M PLUS 1p"/>
              <a:ea typeface="M PLUS 1p"/>
              <a:cs typeface="M PLUS 1p"/>
              <a:sym typeface="M PLUS 1p"/>
            </a:endParaRPr>
          </a:p>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ferret Oneご利用時における注意点のご説明</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200">
              <a:solidFill>
                <a:schemeClr val="dk1"/>
              </a:solidFill>
              <a:latin typeface="M PLUS 1p"/>
              <a:ea typeface="M PLUS 1p"/>
              <a:cs typeface="M PLUS 1p"/>
              <a:sym typeface="M PLUS 1p"/>
            </a:endParaRPr>
          </a:p>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ferret One操作レクチャー</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200">
              <a:solidFill>
                <a:schemeClr val="dk1"/>
              </a:solidFill>
              <a:latin typeface="M PLUS 1p"/>
              <a:ea typeface="M PLUS 1p"/>
              <a:cs typeface="M PLUS 1p"/>
              <a:sym typeface="M PLUS 1p"/>
            </a:endParaRPr>
          </a:p>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ワークショップ</a:t>
            </a:r>
            <a:endParaRPr sz="1200">
              <a:solidFill>
                <a:schemeClr val="dk1"/>
              </a:solidFill>
              <a:latin typeface="M PLUS 1p"/>
              <a:ea typeface="M PLUS 1p"/>
              <a:cs typeface="M PLUS 1p"/>
              <a:sym typeface="M PLUS 1p"/>
            </a:endParaRPr>
          </a:p>
          <a:p>
            <a:pPr indent="0" lvl="0" marL="457200" rtl="0" algn="l">
              <a:spcBef>
                <a:spcPts val="0"/>
              </a:spcBef>
              <a:spcAft>
                <a:spcPts val="0"/>
              </a:spcAft>
              <a:buNone/>
            </a:pPr>
            <a:r>
              <a:rPr lang="ja" sz="1200">
                <a:solidFill>
                  <a:schemeClr val="dk1"/>
                </a:solidFill>
                <a:latin typeface="M PLUS 1p"/>
                <a:ea typeface="M PLUS 1p"/>
                <a:cs typeface="M PLUS 1p"/>
                <a:sym typeface="M PLUS 1p"/>
              </a:rPr>
              <a:t>└ページ作成 / ブログ作成 / メルマガ作成</a:t>
            </a:r>
            <a:endParaRPr sz="1200">
              <a:solidFill>
                <a:schemeClr val="dk1"/>
              </a:solidFill>
              <a:latin typeface="M PLUS 1p"/>
              <a:ea typeface="M PLUS 1p"/>
              <a:cs typeface="M PLUS 1p"/>
              <a:sym typeface="M PLUS 1p"/>
            </a:endParaRPr>
          </a:p>
          <a:p>
            <a:pPr indent="0" lvl="0" marL="457200" rtl="0" algn="l">
              <a:spcBef>
                <a:spcPts val="0"/>
              </a:spcBef>
              <a:spcAft>
                <a:spcPts val="0"/>
              </a:spcAft>
              <a:buNone/>
            </a:pPr>
            <a:r>
              <a:rPr lang="ja" sz="900">
                <a:solidFill>
                  <a:schemeClr val="dk1"/>
                </a:solidFill>
                <a:latin typeface="M PLUS 1p"/>
                <a:ea typeface="M PLUS 1p"/>
                <a:cs typeface="M PLUS 1p"/>
                <a:sym typeface="M PLUS 1p"/>
              </a:rPr>
              <a:t>（※MAプラン契約者のみ）</a:t>
            </a:r>
            <a:endParaRPr sz="9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200">
              <a:solidFill>
                <a:schemeClr val="dk1"/>
              </a:solidFill>
              <a:latin typeface="M PLUS 1p"/>
              <a:ea typeface="M PLUS 1p"/>
              <a:cs typeface="M PLUS 1p"/>
              <a:sym typeface="M PLUS 1p"/>
            </a:endParaRPr>
          </a:p>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ferret One 契約状況の確認方法</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300">
              <a:solidFill>
                <a:schemeClr val="dk1"/>
              </a:solidFill>
              <a:latin typeface="M PLUS 1p"/>
              <a:ea typeface="M PLUS 1p"/>
              <a:cs typeface="M PLUS 1p"/>
              <a:sym typeface="M PLUS 1p"/>
            </a:endParaRPr>
          </a:p>
        </p:txBody>
      </p:sp>
      <p:sp>
        <p:nvSpPr>
          <p:cNvPr id="907" name="Google Shape;907;p34"/>
          <p:cNvSpPr txBox="1"/>
          <p:nvPr/>
        </p:nvSpPr>
        <p:spPr>
          <a:xfrm>
            <a:off x="4828823" y="1882000"/>
            <a:ext cx="3830100" cy="276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サイト公開までの不明点の解消</a:t>
            </a:r>
            <a:endParaRPr sz="1200">
              <a:solidFill>
                <a:schemeClr val="dk1"/>
              </a:solidFill>
              <a:latin typeface="M PLUS 1p"/>
              <a:ea typeface="M PLUS 1p"/>
              <a:cs typeface="M PLUS 1p"/>
              <a:sym typeface="M PLUS 1p"/>
            </a:endParaRPr>
          </a:p>
          <a:p>
            <a:pPr indent="0" lvl="0" marL="457200" rtl="0" algn="l">
              <a:spcBef>
                <a:spcPts val="0"/>
              </a:spcBef>
              <a:spcAft>
                <a:spcPts val="0"/>
              </a:spcAft>
              <a:buNone/>
            </a:pPr>
            <a:r>
              <a:rPr lang="ja" sz="1200">
                <a:solidFill>
                  <a:schemeClr val="dk1"/>
                </a:solidFill>
                <a:latin typeface="M PLUS 1p"/>
                <a:ea typeface="M PLUS 1p"/>
                <a:cs typeface="M PLUS 1p"/>
                <a:sym typeface="M PLUS 1p"/>
              </a:rPr>
              <a:t>└DNS設定 / ドメイン設定 / SSL設定等</a:t>
            </a:r>
            <a:br>
              <a:rPr lang="ja" sz="1200">
                <a:solidFill>
                  <a:schemeClr val="dk1"/>
                </a:solidFill>
                <a:latin typeface="M PLUS 1p"/>
                <a:ea typeface="M PLUS 1p"/>
                <a:cs typeface="M PLUS 1p"/>
                <a:sym typeface="M PLUS 1p"/>
              </a:rPr>
            </a:br>
            <a:r>
              <a:rPr lang="ja" sz="1200">
                <a:solidFill>
                  <a:schemeClr val="dk1"/>
                </a:solidFill>
                <a:latin typeface="M PLUS 1p"/>
                <a:ea typeface="M PLUS 1p"/>
                <a:cs typeface="M PLUS 1p"/>
                <a:sym typeface="M PLUS 1p"/>
              </a:rPr>
              <a:t>└外部連携サポート（Slack / kintone / Account Engagement等）</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200">
              <a:solidFill>
                <a:schemeClr val="dk1"/>
              </a:solidFill>
              <a:latin typeface="M PLUS 1p"/>
              <a:ea typeface="M PLUS 1p"/>
              <a:cs typeface="M PLUS 1p"/>
              <a:sym typeface="M PLUS 1p"/>
            </a:endParaRPr>
          </a:p>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サイト / LP公開前チェック</a:t>
            </a:r>
            <a:endParaRPr sz="1200">
              <a:solidFill>
                <a:schemeClr val="dk1"/>
              </a:solidFill>
              <a:latin typeface="M PLUS 1p"/>
              <a:ea typeface="M PLUS 1p"/>
              <a:cs typeface="M PLUS 1p"/>
              <a:sym typeface="M PLUS 1p"/>
            </a:endParaRPr>
          </a:p>
          <a:p>
            <a:pPr indent="0" lvl="0" marL="457200" rtl="0" algn="l">
              <a:spcBef>
                <a:spcPts val="0"/>
              </a:spcBef>
              <a:spcAft>
                <a:spcPts val="0"/>
              </a:spcAft>
              <a:buNone/>
            </a:pPr>
            <a:r>
              <a:rPr lang="ja" sz="1200">
                <a:solidFill>
                  <a:schemeClr val="dk1"/>
                </a:solidFill>
                <a:latin typeface="M PLUS 1p"/>
                <a:ea typeface="M PLUS 1p"/>
                <a:cs typeface="M PLUS 1p"/>
                <a:sym typeface="M PLUS 1p"/>
              </a:rPr>
              <a:t>└チェックシートにて公開前の事前確認</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200">
              <a:solidFill>
                <a:schemeClr val="dk1"/>
              </a:solidFill>
              <a:latin typeface="M PLUS 1p"/>
              <a:ea typeface="M PLUS 1p"/>
              <a:cs typeface="M PLUS 1p"/>
              <a:sym typeface="M PLUS 1p"/>
            </a:endParaRPr>
          </a:p>
          <a:p>
            <a:pPr indent="-304800" lvl="0" marL="457200" rtl="0" algn="l">
              <a:spcBef>
                <a:spcPts val="0"/>
              </a:spcBef>
              <a:spcAft>
                <a:spcPts val="0"/>
              </a:spcAft>
              <a:buClr>
                <a:schemeClr val="dk1"/>
              </a:buClr>
              <a:buSzPts val="1200"/>
              <a:buFont typeface="M PLUS 1p"/>
              <a:buChar char="●"/>
            </a:pPr>
            <a:r>
              <a:rPr lang="ja" sz="1200">
                <a:solidFill>
                  <a:schemeClr val="dk1"/>
                </a:solidFill>
                <a:latin typeface="M PLUS 1p"/>
                <a:ea typeface="M PLUS 1p"/>
                <a:cs typeface="M PLUS 1p"/>
                <a:sym typeface="M PLUS 1p"/>
              </a:rPr>
              <a:t>サイト公開に係るエラー時のお問い合わせ調査等の対応</a:t>
            </a:r>
            <a:endParaRPr sz="12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1300">
              <a:solidFill>
                <a:schemeClr val="dk1"/>
              </a:solidFill>
            </a:endParaRPr>
          </a:p>
        </p:txBody>
      </p:sp>
      <p:sp>
        <p:nvSpPr>
          <p:cNvPr id="908" name="Google Shape;908;p34"/>
          <p:cNvSpPr txBox="1"/>
          <p:nvPr/>
        </p:nvSpPr>
        <p:spPr>
          <a:xfrm>
            <a:off x="5007838" y="1537150"/>
            <a:ext cx="14484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300">
                <a:solidFill>
                  <a:schemeClr val="dk1"/>
                </a:solidFill>
                <a:latin typeface="M PLUS 1p"/>
                <a:ea typeface="M PLUS 1p"/>
                <a:cs typeface="M PLUS 1p"/>
                <a:sym typeface="M PLUS 1p"/>
              </a:rPr>
              <a:t>MTGアジェンダ</a:t>
            </a:r>
            <a:endParaRPr sz="1300">
              <a:solidFill>
                <a:schemeClr val="dk1"/>
              </a:solidFill>
              <a:latin typeface="M PLUS 1p"/>
              <a:ea typeface="M PLUS 1p"/>
              <a:cs typeface="M PLUS 1p"/>
              <a:sym typeface="M PLUS 1p"/>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914" name="Google Shape;914;p35"/>
          <p:cNvPicPr preferRelativeResize="0"/>
          <p:nvPr/>
        </p:nvPicPr>
        <p:blipFill>
          <a:blip r:embed="rId3">
            <a:alphaModFix/>
          </a:blip>
          <a:stretch>
            <a:fillRect/>
          </a:stretch>
        </p:blipFill>
        <p:spPr>
          <a:xfrm>
            <a:off x="7835875" y="4446374"/>
            <a:ext cx="949351" cy="325500"/>
          </a:xfrm>
          <a:prstGeom prst="rect">
            <a:avLst/>
          </a:prstGeom>
          <a:noFill/>
          <a:ln>
            <a:noFill/>
          </a:ln>
        </p:spPr>
      </p:pic>
      <p:sp>
        <p:nvSpPr>
          <p:cNvPr id="915" name="Google Shape;915;p35"/>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
        <p:nvSpPr>
          <p:cNvPr id="916" name="Google Shape;916;p35"/>
          <p:cNvSpPr txBox="1"/>
          <p:nvPr>
            <p:ph type="ctrTitle"/>
          </p:nvPr>
        </p:nvSpPr>
        <p:spPr>
          <a:xfrm>
            <a:off x="503461" y="744575"/>
            <a:ext cx="48573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ja" sz="3600">
                <a:latin typeface="M PLUS 1p"/>
                <a:ea typeface="M PLUS 1p"/>
                <a:cs typeface="M PLUS 1p"/>
                <a:sym typeface="M PLUS 1p"/>
              </a:rPr>
              <a:t>ツール</a:t>
            </a:r>
            <a:r>
              <a:rPr b="1" lang="ja" sz="3600">
                <a:latin typeface="M PLUS 1p"/>
                <a:ea typeface="M PLUS 1p"/>
                <a:cs typeface="M PLUS 1p"/>
                <a:sym typeface="M PLUS 1p"/>
              </a:rPr>
              <a:t>のご紹介</a:t>
            </a:r>
            <a:endParaRPr b="1" sz="3600">
              <a:latin typeface="M PLUS 1p"/>
              <a:ea typeface="M PLUS 1p"/>
              <a:cs typeface="M PLUS 1p"/>
              <a:sym typeface="M PLUS 1p"/>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36"/>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922" name="Google Shape;92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23" name="Google Shape;923;p36"/>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a:solidFill>
                  <a:schemeClr val="lt1"/>
                </a:solidFill>
                <a:latin typeface="M PLUS 1p"/>
                <a:ea typeface="M PLUS 1p"/>
                <a:cs typeface="M PLUS 1p"/>
                <a:sym typeface="M PLUS 1p"/>
              </a:rPr>
              <a:t>ferret Oneは、 CMS × MAのオールインワンツール</a:t>
            </a:r>
            <a:endParaRPr>
              <a:latin typeface="M PLUS 1p"/>
              <a:ea typeface="M PLUS 1p"/>
              <a:cs typeface="M PLUS 1p"/>
              <a:sym typeface="M PLUS 1p"/>
            </a:endParaRPr>
          </a:p>
        </p:txBody>
      </p:sp>
      <p:sp>
        <p:nvSpPr>
          <p:cNvPr id="924" name="Google Shape;924;p36"/>
          <p:cNvSpPr txBox="1"/>
          <p:nvPr/>
        </p:nvSpPr>
        <p:spPr>
          <a:xfrm>
            <a:off x="513550" y="858375"/>
            <a:ext cx="8126400" cy="97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800">
                <a:solidFill>
                  <a:srgbClr val="073763"/>
                </a:solidFill>
                <a:highlight>
                  <a:srgbClr val="FFFFFF"/>
                </a:highlight>
                <a:latin typeface="M PLUS 1p ExtraBold"/>
                <a:ea typeface="M PLUS 1p ExtraBold"/>
                <a:cs typeface="M PLUS 1p ExtraBold"/>
                <a:sym typeface="M PLUS 1p ExtraBold"/>
              </a:rPr>
              <a:t>BtoBのリード獲得・育成に必要な機能がそろった</a:t>
            </a:r>
            <a:endParaRPr sz="1800">
              <a:solidFill>
                <a:srgbClr val="073763"/>
              </a:solidFill>
              <a:highlight>
                <a:srgbClr val="FFFFFF"/>
              </a:highlight>
              <a:latin typeface="M PLUS 1p ExtraBold"/>
              <a:ea typeface="M PLUS 1p ExtraBold"/>
              <a:cs typeface="M PLUS 1p ExtraBold"/>
              <a:sym typeface="M PLUS 1p ExtraBold"/>
            </a:endParaRPr>
          </a:p>
          <a:p>
            <a:pPr indent="0" lvl="0" marL="0" rtl="0" algn="ctr">
              <a:lnSpc>
                <a:spcPct val="115000"/>
              </a:lnSpc>
              <a:spcBef>
                <a:spcPts val="0"/>
              </a:spcBef>
              <a:spcAft>
                <a:spcPts val="0"/>
              </a:spcAft>
              <a:buNone/>
            </a:pPr>
            <a:r>
              <a:rPr lang="ja" sz="2800">
                <a:solidFill>
                  <a:srgbClr val="073763"/>
                </a:solidFill>
                <a:latin typeface="M PLUS 1p ExtraBold"/>
                <a:ea typeface="M PLUS 1p ExtraBold"/>
                <a:cs typeface="M PLUS 1p ExtraBold"/>
                <a:sym typeface="M PLUS 1p ExtraBold"/>
              </a:rPr>
              <a:t>マーケティングツールです</a:t>
            </a:r>
            <a:endParaRPr sz="2800">
              <a:solidFill>
                <a:srgbClr val="073763"/>
              </a:solidFill>
              <a:latin typeface="M PLUS 1p ExtraBold"/>
              <a:ea typeface="M PLUS 1p ExtraBold"/>
              <a:cs typeface="M PLUS 1p ExtraBold"/>
              <a:sym typeface="M PLUS 1p ExtraBold"/>
            </a:endParaRPr>
          </a:p>
        </p:txBody>
      </p:sp>
      <p:pic>
        <p:nvPicPr>
          <p:cNvPr id="925" name="Google Shape;925;p36"/>
          <p:cNvPicPr preferRelativeResize="0"/>
          <p:nvPr/>
        </p:nvPicPr>
        <p:blipFill>
          <a:blip r:embed="rId4">
            <a:alphaModFix/>
          </a:blip>
          <a:stretch>
            <a:fillRect/>
          </a:stretch>
        </p:blipFill>
        <p:spPr>
          <a:xfrm>
            <a:off x="1293400" y="1751500"/>
            <a:ext cx="5992950" cy="31927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id="930" name="Google Shape;930;p37"/>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931" name="Google Shape;931;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32" name="Google Shape;932;p37"/>
          <p:cNvSpPr/>
          <p:nvPr/>
        </p:nvSpPr>
        <p:spPr>
          <a:xfrm>
            <a:off x="1021799" y="3213282"/>
            <a:ext cx="7931100" cy="1409100"/>
          </a:xfrm>
          <a:prstGeom prst="rect">
            <a:avLst/>
          </a:prstGeom>
          <a:solidFill>
            <a:srgbClr val="EA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 PLUS 1p"/>
              <a:ea typeface="M PLUS 1p"/>
              <a:cs typeface="M PLUS 1p"/>
              <a:sym typeface="M PLUS 1p"/>
            </a:endParaRPr>
          </a:p>
        </p:txBody>
      </p:sp>
      <p:sp>
        <p:nvSpPr>
          <p:cNvPr id="933" name="Google Shape;933;p37"/>
          <p:cNvSpPr/>
          <p:nvPr/>
        </p:nvSpPr>
        <p:spPr>
          <a:xfrm>
            <a:off x="339650" y="1969198"/>
            <a:ext cx="681900" cy="1244100"/>
          </a:xfrm>
          <a:prstGeom prst="rect">
            <a:avLst/>
          </a:prstGeom>
          <a:solidFill>
            <a:srgbClr val="EAF0F5"/>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9E9E9E"/>
                </a:solidFill>
                <a:latin typeface="M PLUS 1p"/>
                <a:ea typeface="M PLUS 1p"/>
                <a:cs typeface="M PLUS 1p"/>
                <a:sym typeface="M PLUS 1p"/>
              </a:rPr>
              <a:t>施策</a:t>
            </a:r>
            <a:endParaRPr b="1" sz="1300">
              <a:solidFill>
                <a:srgbClr val="9E9E9E"/>
              </a:solidFill>
              <a:latin typeface="M PLUS 1p"/>
              <a:ea typeface="M PLUS 1p"/>
              <a:cs typeface="M PLUS 1p"/>
              <a:sym typeface="M PLUS 1p"/>
            </a:endParaRPr>
          </a:p>
        </p:txBody>
      </p:sp>
      <p:cxnSp>
        <p:nvCxnSpPr>
          <p:cNvPr id="934" name="Google Shape;934;p37"/>
          <p:cNvCxnSpPr/>
          <p:nvPr/>
        </p:nvCxnSpPr>
        <p:spPr>
          <a:xfrm flipH="1" rot="10800000">
            <a:off x="1013074" y="1927620"/>
            <a:ext cx="7953900" cy="26700"/>
          </a:xfrm>
          <a:prstGeom prst="straightConnector1">
            <a:avLst/>
          </a:prstGeom>
          <a:noFill/>
          <a:ln cap="flat" cmpd="sng" w="9525">
            <a:solidFill>
              <a:srgbClr val="C9DAF8"/>
            </a:solidFill>
            <a:prstDash val="solid"/>
            <a:round/>
            <a:headEnd len="med" w="med" type="none"/>
            <a:tailEnd len="med" w="med" type="none"/>
          </a:ln>
        </p:spPr>
      </p:cxnSp>
      <p:sp>
        <p:nvSpPr>
          <p:cNvPr id="935" name="Google Shape;935;p37"/>
          <p:cNvSpPr/>
          <p:nvPr/>
        </p:nvSpPr>
        <p:spPr>
          <a:xfrm>
            <a:off x="339900" y="3208231"/>
            <a:ext cx="681900" cy="1409100"/>
          </a:xfrm>
          <a:prstGeom prst="rect">
            <a:avLst/>
          </a:prstGeom>
          <a:solidFill>
            <a:srgbClr val="EAF0F5"/>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9E9E9E"/>
                </a:solidFill>
                <a:latin typeface="M PLUS 1p"/>
                <a:ea typeface="M PLUS 1p"/>
                <a:cs typeface="M PLUS 1p"/>
                <a:sym typeface="M PLUS 1p"/>
              </a:rPr>
              <a:t>ツール</a:t>
            </a:r>
            <a:endParaRPr b="1" sz="1300">
              <a:solidFill>
                <a:srgbClr val="9E9E9E"/>
              </a:solidFill>
              <a:latin typeface="M PLUS 1p"/>
              <a:ea typeface="M PLUS 1p"/>
              <a:cs typeface="M PLUS 1p"/>
              <a:sym typeface="M PLUS 1p"/>
            </a:endParaRPr>
          </a:p>
        </p:txBody>
      </p:sp>
      <p:cxnSp>
        <p:nvCxnSpPr>
          <p:cNvPr id="936" name="Google Shape;936;p37"/>
          <p:cNvCxnSpPr/>
          <p:nvPr/>
        </p:nvCxnSpPr>
        <p:spPr>
          <a:xfrm>
            <a:off x="2380073"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937" name="Google Shape;937;p37"/>
          <p:cNvCxnSpPr/>
          <p:nvPr/>
        </p:nvCxnSpPr>
        <p:spPr>
          <a:xfrm>
            <a:off x="3619251"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938" name="Google Shape;938;p37"/>
          <p:cNvCxnSpPr/>
          <p:nvPr/>
        </p:nvCxnSpPr>
        <p:spPr>
          <a:xfrm>
            <a:off x="4894669"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939" name="Google Shape;939;p37"/>
          <p:cNvCxnSpPr/>
          <p:nvPr/>
        </p:nvCxnSpPr>
        <p:spPr>
          <a:xfrm>
            <a:off x="6216706"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940" name="Google Shape;940;p37"/>
          <p:cNvCxnSpPr/>
          <p:nvPr/>
        </p:nvCxnSpPr>
        <p:spPr>
          <a:xfrm>
            <a:off x="7581643" y="1965519"/>
            <a:ext cx="13200" cy="2646000"/>
          </a:xfrm>
          <a:prstGeom prst="straightConnector1">
            <a:avLst/>
          </a:prstGeom>
          <a:noFill/>
          <a:ln cap="flat" cmpd="sng" w="9525">
            <a:solidFill>
              <a:srgbClr val="C9DAF8"/>
            </a:solidFill>
            <a:prstDash val="solid"/>
            <a:round/>
            <a:headEnd len="med" w="med" type="none"/>
            <a:tailEnd len="med" w="med" type="none"/>
          </a:ln>
        </p:spPr>
      </p:cxnSp>
      <p:sp>
        <p:nvSpPr>
          <p:cNvPr id="941" name="Google Shape;941;p37"/>
          <p:cNvSpPr/>
          <p:nvPr/>
        </p:nvSpPr>
        <p:spPr>
          <a:xfrm>
            <a:off x="1021799" y="3213282"/>
            <a:ext cx="7931100" cy="1409100"/>
          </a:xfrm>
          <a:prstGeom prst="rect">
            <a:avLst/>
          </a:prstGeom>
          <a:noFill/>
          <a:ln cap="flat" cmpd="sng" w="28575">
            <a:solidFill>
              <a:srgbClr val="F464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7"/>
          <p:cNvSpPr/>
          <p:nvPr/>
        </p:nvSpPr>
        <p:spPr>
          <a:xfrm>
            <a:off x="1041774" y="1588676"/>
            <a:ext cx="1377000" cy="310800"/>
          </a:xfrm>
          <a:prstGeom prst="homePlate">
            <a:avLst>
              <a:gd fmla="val 23120"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2C3753"/>
                </a:solidFill>
                <a:latin typeface="M PLUS 1p"/>
                <a:ea typeface="M PLUS 1p"/>
                <a:cs typeface="M PLUS 1p"/>
                <a:sym typeface="M PLUS 1p"/>
              </a:rPr>
              <a:t>認知</a:t>
            </a:r>
            <a:endParaRPr b="1" sz="1000">
              <a:solidFill>
                <a:srgbClr val="2C3753"/>
              </a:solidFill>
              <a:latin typeface="M PLUS 1p"/>
              <a:ea typeface="M PLUS 1p"/>
              <a:cs typeface="M PLUS 1p"/>
              <a:sym typeface="M PLUS 1p"/>
            </a:endParaRPr>
          </a:p>
        </p:txBody>
      </p:sp>
      <p:sp>
        <p:nvSpPr>
          <p:cNvPr id="943" name="Google Shape;943;p37"/>
          <p:cNvSpPr/>
          <p:nvPr/>
        </p:nvSpPr>
        <p:spPr>
          <a:xfrm>
            <a:off x="2456273" y="1588676"/>
            <a:ext cx="1148400" cy="310800"/>
          </a:xfrm>
          <a:prstGeom prst="homePlate">
            <a:avLst>
              <a:gd fmla="val 19772"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2C3753"/>
                </a:solidFill>
                <a:latin typeface="M PLUS 1p"/>
                <a:ea typeface="M PLUS 1p"/>
                <a:cs typeface="M PLUS 1p"/>
                <a:sym typeface="M PLUS 1p"/>
              </a:rPr>
              <a:t>検討</a:t>
            </a:r>
            <a:endParaRPr b="1" sz="1000">
              <a:solidFill>
                <a:srgbClr val="2C3753"/>
              </a:solidFill>
              <a:latin typeface="M PLUS 1p"/>
              <a:ea typeface="M PLUS 1p"/>
              <a:cs typeface="M PLUS 1p"/>
              <a:sym typeface="M PLUS 1p"/>
            </a:endParaRPr>
          </a:p>
        </p:txBody>
      </p:sp>
      <p:sp>
        <p:nvSpPr>
          <p:cNvPr id="944" name="Google Shape;944;p37"/>
          <p:cNvSpPr/>
          <p:nvPr/>
        </p:nvSpPr>
        <p:spPr>
          <a:xfrm>
            <a:off x="3647722" y="1588550"/>
            <a:ext cx="1224600" cy="310800"/>
          </a:xfrm>
          <a:prstGeom prst="homePlate">
            <a:avLst>
              <a:gd fmla="val 23146" name="adj"/>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獲得</a:t>
            </a:r>
            <a:endParaRPr b="1" sz="1000">
              <a:solidFill>
                <a:srgbClr val="FFFFFF"/>
              </a:solidFill>
              <a:latin typeface="M PLUS 1p"/>
              <a:ea typeface="M PLUS 1p"/>
              <a:cs typeface="M PLUS 1p"/>
              <a:sym typeface="M PLUS 1p"/>
            </a:endParaRPr>
          </a:p>
        </p:txBody>
      </p:sp>
      <p:sp>
        <p:nvSpPr>
          <p:cNvPr id="945" name="Google Shape;945;p37"/>
          <p:cNvSpPr/>
          <p:nvPr/>
        </p:nvSpPr>
        <p:spPr>
          <a:xfrm>
            <a:off x="4976908" y="1588550"/>
            <a:ext cx="1148400" cy="310800"/>
          </a:xfrm>
          <a:prstGeom prst="homePlate">
            <a:avLst>
              <a:gd fmla="val 25176"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追客</a:t>
            </a:r>
            <a:endParaRPr b="1" sz="1000">
              <a:solidFill>
                <a:srgbClr val="FFFFFF"/>
              </a:solidFill>
              <a:latin typeface="M PLUS 1p"/>
              <a:ea typeface="M PLUS 1p"/>
              <a:cs typeface="M PLUS 1p"/>
              <a:sym typeface="M PLUS 1p"/>
            </a:endParaRPr>
          </a:p>
        </p:txBody>
      </p:sp>
      <p:sp>
        <p:nvSpPr>
          <p:cNvPr id="946" name="Google Shape;946;p37"/>
          <p:cNvSpPr/>
          <p:nvPr/>
        </p:nvSpPr>
        <p:spPr>
          <a:xfrm>
            <a:off x="6229895" y="1588676"/>
            <a:ext cx="1337100" cy="310800"/>
          </a:xfrm>
          <a:prstGeom prst="homePlate">
            <a:avLst>
              <a:gd fmla="val 31242" name="adj"/>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商談</a:t>
            </a:r>
            <a:endParaRPr b="1" sz="1000">
              <a:solidFill>
                <a:srgbClr val="FFFFFF"/>
              </a:solidFill>
              <a:latin typeface="M PLUS 1p"/>
              <a:ea typeface="M PLUS 1p"/>
              <a:cs typeface="M PLUS 1p"/>
              <a:sym typeface="M PLUS 1p"/>
            </a:endParaRPr>
          </a:p>
        </p:txBody>
      </p:sp>
      <p:sp>
        <p:nvSpPr>
          <p:cNvPr id="947" name="Google Shape;947;p37"/>
          <p:cNvSpPr/>
          <p:nvPr/>
        </p:nvSpPr>
        <p:spPr>
          <a:xfrm>
            <a:off x="7580268" y="1588676"/>
            <a:ext cx="1337100" cy="310800"/>
          </a:xfrm>
          <a:prstGeom prst="homePlate">
            <a:avLst>
              <a:gd fmla="val 25196" name="adj"/>
            </a:avLst>
          </a:prstGeom>
          <a:solidFill>
            <a:srgbClr val="2C37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受注</a:t>
            </a:r>
            <a:endParaRPr b="1" sz="1000">
              <a:solidFill>
                <a:srgbClr val="FFFFFF"/>
              </a:solidFill>
              <a:latin typeface="M PLUS 1p"/>
              <a:ea typeface="M PLUS 1p"/>
              <a:cs typeface="M PLUS 1p"/>
              <a:sym typeface="M PLUS 1p"/>
            </a:endParaRPr>
          </a:p>
        </p:txBody>
      </p:sp>
      <p:sp>
        <p:nvSpPr>
          <p:cNvPr id="948" name="Google Shape;948;p37"/>
          <p:cNvSpPr/>
          <p:nvPr/>
        </p:nvSpPr>
        <p:spPr>
          <a:xfrm>
            <a:off x="1247637" y="2053259"/>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SEO</a:t>
            </a:r>
            <a:endParaRPr b="1" sz="700">
              <a:solidFill>
                <a:srgbClr val="FFFFFF"/>
              </a:solidFill>
              <a:latin typeface="M PLUS 1p"/>
              <a:ea typeface="M PLUS 1p"/>
              <a:cs typeface="M PLUS 1p"/>
              <a:sym typeface="M PLUS 1p"/>
            </a:endParaRPr>
          </a:p>
        </p:txBody>
      </p:sp>
      <p:sp>
        <p:nvSpPr>
          <p:cNvPr id="949" name="Google Shape;949;p37"/>
          <p:cNvSpPr/>
          <p:nvPr/>
        </p:nvSpPr>
        <p:spPr>
          <a:xfrm>
            <a:off x="1247649" y="2262244"/>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コンテンツマーケ</a:t>
            </a:r>
            <a:endParaRPr b="1" sz="700">
              <a:solidFill>
                <a:srgbClr val="FFFFFF"/>
              </a:solidFill>
              <a:latin typeface="M PLUS 1p"/>
              <a:ea typeface="M PLUS 1p"/>
              <a:cs typeface="M PLUS 1p"/>
              <a:sym typeface="M PLUS 1p"/>
            </a:endParaRPr>
          </a:p>
        </p:txBody>
      </p:sp>
      <p:sp>
        <p:nvSpPr>
          <p:cNvPr id="950" name="Google Shape;950;p37"/>
          <p:cNvSpPr/>
          <p:nvPr/>
        </p:nvSpPr>
        <p:spPr>
          <a:xfrm>
            <a:off x="1248812" y="2466567"/>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テーマ別LP</a:t>
            </a:r>
            <a:endParaRPr b="1" sz="700">
              <a:solidFill>
                <a:srgbClr val="FFFFFF"/>
              </a:solidFill>
              <a:latin typeface="M PLUS 1p"/>
              <a:ea typeface="M PLUS 1p"/>
              <a:cs typeface="M PLUS 1p"/>
              <a:sym typeface="M PLUS 1p"/>
            </a:endParaRPr>
          </a:p>
        </p:txBody>
      </p:sp>
      <p:sp>
        <p:nvSpPr>
          <p:cNvPr id="951" name="Google Shape;951;p37"/>
          <p:cNvSpPr/>
          <p:nvPr/>
        </p:nvSpPr>
        <p:spPr>
          <a:xfrm>
            <a:off x="1248812" y="267555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広告配信</a:t>
            </a:r>
            <a:endParaRPr b="1" sz="700">
              <a:solidFill>
                <a:srgbClr val="FFFFFF"/>
              </a:solidFill>
              <a:latin typeface="M PLUS 1p"/>
              <a:ea typeface="M PLUS 1p"/>
              <a:cs typeface="M PLUS 1p"/>
              <a:sym typeface="M PLUS 1p"/>
            </a:endParaRPr>
          </a:p>
        </p:txBody>
      </p:sp>
      <p:sp>
        <p:nvSpPr>
          <p:cNvPr id="952" name="Google Shape;952;p37"/>
          <p:cNvSpPr/>
          <p:nvPr/>
        </p:nvSpPr>
        <p:spPr>
          <a:xfrm>
            <a:off x="2516031" y="2056454"/>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ABテスト</a:t>
            </a:r>
            <a:endParaRPr b="1" sz="700">
              <a:solidFill>
                <a:srgbClr val="FFFFFF"/>
              </a:solidFill>
              <a:latin typeface="M PLUS 1p"/>
              <a:ea typeface="M PLUS 1p"/>
              <a:cs typeface="M PLUS 1p"/>
              <a:sym typeface="M PLUS 1p"/>
            </a:endParaRPr>
          </a:p>
        </p:txBody>
      </p:sp>
      <p:sp>
        <p:nvSpPr>
          <p:cNvPr id="953" name="Google Shape;953;p37"/>
          <p:cNvSpPr/>
          <p:nvPr/>
        </p:nvSpPr>
        <p:spPr>
          <a:xfrm>
            <a:off x="2516044" y="2265439"/>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a:t>
            </a:r>
            <a:endParaRPr b="1" sz="700">
              <a:solidFill>
                <a:srgbClr val="FFFFFF"/>
              </a:solidFill>
              <a:latin typeface="M PLUS 1p"/>
              <a:ea typeface="M PLUS 1p"/>
              <a:cs typeface="M PLUS 1p"/>
              <a:sym typeface="M PLUS 1p"/>
            </a:endParaRPr>
          </a:p>
        </p:txBody>
      </p:sp>
      <p:sp>
        <p:nvSpPr>
          <p:cNvPr id="954" name="Google Shape;954;p37"/>
          <p:cNvSpPr/>
          <p:nvPr/>
        </p:nvSpPr>
        <p:spPr>
          <a:xfrm>
            <a:off x="2517206" y="246976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流入・行動分析</a:t>
            </a:r>
            <a:endParaRPr b="1" sz="700">
              <a:solidFill>
                <a:srgbClr val="FFFFFF"/>
              </a:solidFill>
              <a:latin typeface="M PLUS 1p"/>
              <a:ea typeface="M PLUS 1p"/>
              <a:cs typeface="M PLUS 1p"/>
              <a:sym typeface="M PLUS 1p"/>
            </a:endParaRPr>
          </a:p>
        </p:txBody>
      </p:sp>
      <p:sp>
        <p:nvSpPr>
          <p:cNvPr id="955" name="Google Shape;955;p37"/>
          <p:cNvSpPr/>
          <p:nvPr/>
        </p:nvSpPr>
        <p:spPr>
          <a:xfrm>
            <a:off x="3780947" y="2056458"/>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広告効果測定</a:t>
            </a:r>
            <a:endParaRPr b="1" sz="700">
              <a:solidFill>
                <a:srgbClr val="FFFFFF"/>
              </a:solidFill>
              <a:latin typeface="M PLUS 1p"/>
              <a:ea typeface="M PLUS 1p"/>
              <a:cs typeface="M PLUS 1p"/>
              <a:sym typeface="M PLUS 1p"/>
            </a:endParaRPr>
          </a:p>
        </p:txBody>
      </p:sp>
      <p:sp>
        <p:nvSpPr>
          <p:cNvPr id="956" name="Google Shape;956;p37"/>
          <p:cNvSpPr/>
          <p:nvPr/>
        </p:nvSpPr>
        <p:spPr>
          <a:xfrm>
            <a:off x="3780959" y="2265443"/>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流入経路分析</a:t>
            </a:r>
            <a:endParaRPr b="1" sz="700">
              <a:solidFill>
                <a:srgbClr val="FFFFFF"/>
              </a:solidFill>
              <a:latin typeface="M PLUS 1p"/>
              <a:ea typeface="M PLUS 1p"/>
              <a:cs typeface="M PLUS 1p"/>
              <a:sym typeface="M PLUS 1p"/>
            </a:endParaRPr>
          </a:p>
        </p:txBody>
      </p:sp>
      <p:sp>
        <p:nvSpPr>
          <p:cNvPr id="957" name="Google Shape;957;p37"/>
          <p:cNvSpPr/>
          <p:nvPr/>
        </p:nvSpPr>
        <p:spPr>
          <a:xfrm>
            <a:off x="3782122" y="2469766"/>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キャンペーン管理</a:t>
            </a:r>
            <a:endParaRPr b="1" sz="700">
              <a:solidFill>
                <a:srgbClr val="FFFFFF"/>
              </a:solidFill>
              <a:latin typeface="M PLUS 1p"/>
              <a:ea typeface="M PLUS 1p"/>
              <a:cs typeface="M PLUS 1p"/>
              <a:sym typeface="M PLUS 1p"/>
            </a:endParaRPr>
          </a:p>
        </p:txBody>
      </p:sp>
      <p:sp>
        <p:nvSpPr>
          <p:cNvPr id="958" name="Google Shape;958;p37"/>
          <p:cNvSpPr/>
          <p:nvPr/>
        </p:nvSpPr>
        <p:spPr>
          <a:xfrm>
            <a:off x="3782122" y="2678751"/>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ABテスト</a:t>
            </a:r>
            <a:endParaRPr b="1" sz="700">
              <a:solidFill>
                <a:srgbClr val="FFFFFF"/>
              </a:solidFill>
              <a:latin typeface="M PLUS 1p"/>
              <a:ea typeface="M PLUS 1p"/>
              <a:cs typeface="M PLUS 1p"/>
              <a:sym typeface="M PLUS 1p"/>
            </a:endParaRPr>
          </a:p>
        </p:txBody>
      </p:sp>
      <p:sp>
        <p:nvSpPr>
          <p:cNvPr id="959" name="Google Shape;959;p37"/>
          <p:cNvSpPr/>
          <p:nvPr/>
        </p:nvSpPr>
        <p:spPr>
          <a:xfrm>
            <a:off x="3782122" y="2887737"/>
            <a:ext cx="4635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EFO</a:t>
            </a:r>
            <a:endParaRPr b="1" sz="700">
              <a:solidFill>
                <a:srgbClr val="FFFFFF"/>
              </a:solidFill>
              <a:latin typeface="M PLUS 1p"/>
              <a:ea typeface="M PLUS 1p"/>
              <a:cs typeface="M PLUS 1p"/>
              <a:sym typeface="M PLUS 1p"/>
            </a:endParaRPr>
          </a:p>
        </p:txBody>
      </p:sp>
      <p:sp>
        <p:nvSpPr>
          <p:cNvPr id="960" name="Google Shape;960;p37"/>
          <p:cNvSpPr/>
          <p:nvPr/>
        </p:nvSpPr>
        <p:spPr>
          <a:xfrm>
            <a:off x="4273246" y="2890662"/>
            <a:ext cx="4635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a:t>
            </a:r>
            <a:endParaRPr b="1" sz="700">
              <a:solidFill>
                <a:srgbClr val="FFFFFF"/>
              </a:solidFill>
              <a:latin typeface="M PLUS 1p"/>
              <a:ea typeface="M PLUS 1p"/>
              <a:cs typeface="M PLUS 1p"/>
              <a:sym typeface="M PLUS 1p"/>
            </a:endParaRPr>
          </a:p>
        </p:txBody>
      </p:sp>
      <p:sp>
        <p:nvSpPr>
          <p:cNvPr id="961" name="Google Shape;961;p37"/>
          <p:cNvSpPr/>
          <p:nvPr/>
        </p:nvSpPr>
        <p:spPr>
          <a:xfrm>
            <a:off x="5083796" y="206779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自社セミナー</a:t>
            </a:r>
            <a:endParaRPr b="1" sz="700">
              <a:solidFill>
                <a:srgbClr val="FFFFFF"/>
              </a:solidFill>
              <a:latin typeface="M PLUS 1p"/>
              <a:ea typeface="M PLUS 1p"/>
              <a:cs typeface="M PLUS 1p"/>
              <a:sym typeface="M PLUS 1p"/>
            </a:endParaRPr>
          </a:p>
        </p:txBody>
      </p:sp>
      <p:sp>
        <p:nvSpPr>
          <p:cNvPr id="962" name="Google Shape;962;p37"/>
          <p:cNvSpPr/>
          <p:nvPr/>
        </p:nvSpPr>
        <p:spPr>
          <a:xfrm>
            <a:off x="5083808" y="2276777"/>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EFO</a:t>
            </a:r>
            <a:endParaRPr b="1" sz="700">
              <a:solidFill>
                <a:srgbClr val="FFFFFF"/>
              </a:solidFill>
              <a:latin typeface="M PLUS 1p"/>
              <a:ea typeface="M PLUS 1p"/>
              <a:cs typeface="M PLUS 1p"/>
              <a:sym typeface="M PLUS 1p"/>
            </a:endParaRPr>
          </a:p>
        </p:txBody>
      </p:sp>
      <p:sp>
        <p:nvSpPr>
          <p:cNvPr id="963" name="Google Shape;963;p37"/>
          <p:cNvSpPr/>
          <p:nvPr/>
        </p:nvSpPr>
        <p:spPr>
          <a:xfrm>
            <a:off x="5084971" y="2481100"/>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a:t>
            </a:r>
            <a:endParaRPr b="1" sz="700">
              <a:solidFill>
                <a:srgbClr val="FFFFFF"/>
              </a:solidFill>
              <a:latin typeface="M PLUS 1p"/>
              <a:ea typeface="M PLUS 1p"/>
              <a:cs typeface="M PLUS 1p"/>
              <a:sym typeface="M PLUS 1p"/>
            </a:endParaRPr>
          </a:p>
        </p:txBody>
      </p:sp>
      <p:sp>
        <p:nvSpPr>
          <p:cNvPr id="964" name="Google Shape;964;p37"/>
          <p:cNvSpPr/>
          <p:nvPr/>
        </p:nvSpPr>
        <p:spPr>
          <a:xfrm>
            <a:off x="6427870" y="206779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流入経路分析</a:t>
            </a:r>
            <a:endParaRPr b="1" sz="700">
              <a:solidFill>
                <a:srgbClr val="FFFFFF"/>
              </a:solidFill>
              <a:latin typeface="M PLUS 1p"/>
              <a:ea typeface="M PLUS 1p"/>
              <a:cs typeface="M PLUS 1p"/>
              <a:sym typeface="M PLUS 1p"/>
            </a:endParaRPr>
          </a:p>
        </p:txBody>
      </p:sp>
      <p:sp>
        <p:nvSpPr>
          <p:cNvPr id="965" name="Google Shape;965;p37"/>
          <p:cNvSpPr/>
          <p:nvPr/>
        </p:nvSpPr>
        <p:spPr>
          <a:xfrm>
            <a:off x="7771943" y="2053256"/>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CRM連携管理</a:t>
            </a:r>
            <a:endParaRPr b="1" sz="700">
              <a:solidFill>
                <a:srgbClr val="FFFFFF"/>
              </a:solidFill>
              <a:latin typeface="M PLUS 1p"/>
              <a:ea typeface="M PLUS 1p"/>
              <a:cs typeface="M PLUS 1p"/>
              <a:sym typeface="M PLUS 1p"/>
            </a:endParaRPr>
          </a:p>
        </p:txBody>
      </p:sp>
      <p:sp>
        <p:nvSpPr>
          <p:cNvPr id="966" name="Google Shape;966;p37"/>
          <p:cNvSpPr/>
          <p:nvPr/>
        </p:nvSpPr>
        <p:spPr>
          <a:xfrm>
            <a:off x="5084383" y="2689673"/>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MA連携管理</a:t>
            </a:r>
            <a:endParaRPr b="1" sz="700">
              <a:solidFill>
                <a:srgbClr val="FFFFFF"/>
              </a:solidFill>
              <a:latin typeface="M PLUS 1p"/>
              <a:ea typeface="M PLUS 1p"/>
              <a:cs typeface="M PLUS 1p"/>
              <a:sym typeface="M PLUS 1p"/>
            </a:endParaRPr>
          </a:p>
        </p:txBody>
      </p:sp>
      <p:sp>
        <p:nvSpPr>
          <p:cNvPr id="967" name="Google Shape;967;p37"/>
          <p:cNvSpPr/>
          <p:nvPr/>
        </p:nvSpPr>
        <p:spPr>
          <a:xfrm>
            <a:off x="1222437" y="3310221"/>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968" name="Google Shape;968;p37"/>
          <p:cNvSpPr/>
          <p:nvPr/>
        </p:nvSpPr>
        <p:spPr>
          <a:xfrm>
            <a:off x="1222449" y="3519207"/>
            <a:ext cx="955800" cy="180600"/>
          </a:xfrm>
          <a:prstGeom prst="roundRect">
            <a:avLst>
              <a:gd fmla="val 5267" name="adj"/>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LP制作（外注）</a:t>
            </a:r>
            <a:endParaRPr b="1" sz="700">
              <a:solidFill>
                <a:srgbClr val="FFFFFF"/>
              </a:solidFill>
              <a:latin typeface="M PLUS 1p"/>
              <a:ea typeface="M PLUS 1p"/>
              <a:cs typeface="M PLUS 1p"/>
              <a:sym typeface="M PLUS 1p"/>
            </a:endParaRPr>
          </a:p>
        </p:txBody>
      </p:sp>
      <p:sp>
        <p:nvSpPr>
          <p:cNvPr id="969" name="Google Shape;969;p37"/>
          <p:cNvSpPr/>
          <p:nvPr/>
        </p:nvSpPr>
        <p:spPr>
          <a:xfrm>
            <a:off x="1223612" y="3723529"/>
            <a:ext cx="955800" cy="180600"/>
          </a:xfrm>
          <a:prstGeom prst="roundRect">
            <a:avLst>
              <a:gd fmla="val 5860" name="adj"/>
            </a:avLst>
          </a:prstGeom>
          <a:solidFill>
            <a:srgbClr val="00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メール配信ツール</a:t>
            </a:r>
            <a:endParaRPr b="1" sz="700">
              <a:solidFill>
                <a:srgbClr val="FFFFFF"/>
              </a:solidFill>
              <a:latin typeface="M PLUS 1p"/>
              <a:ea typeface="M PLUS 1p"/>
              <a:cs typeface="M PLUS 1p"/>
              <a:sym typeface="M PLUS 1p"/>
            </a:endParaRPr>
          </a:p>
        </p:txBody>
      </p:sp>
      <p:sp>
        <p:nvSpPr>
          <p:cNvPr id="970" name="Google Shape;970;p37"/>
          <p:cNvSpPr/>
          <p:nvPr/>
        </p:nvSpPr>
        <p:spPr>
          <a:xfrm>
            <a:off x="1223612" y="3932514"/>
            <a:ext cx="955800" cy="180600"/>
          </a:xfrm>
          <a:prstGeom prst="roundRect">
            <a:avLst>
              <a:gd fmla="val 5860" name="adj"/>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600">
                <a:solidFill>
                  <a:srgbClr val="FFFFFF"/>
                </a:solidFill>
                <a:latin typeface="M PLUS 1p"/>
                <a:ea typeface="M PLUS 1p"/>
                <a:cs typeface="M PLUS 1p"/>
                <a:sym typeface="M PLUS 1p"/>
              </a:rPr>
              <a:t>広告効果測定ツール</a:t>
            </a:r>
            <a:endParaRPr b="1" sz="600">
              <a:solidFill>
                <a:srgbClr val="FFFFFF"/>
              </a:solidFill>
              <a:latin typeface="M PLUS 1p"/>
              <a:ea typeface="M PLUS 1p"/>
              <a:cs typeface="M PLUS 1p"/>
              <a:sym typeface="M PLUS 1p"/>
            </a:endParaRPr>
          </a:p>
        </p:txBody>
      </p:sp>
      <p:sp>
        <p:nvSpPr>
          <p:cNvPr id="971" name="Google Shape;971;p37"/>
          <p:cNvSpPr/>
          <p:nvPr/>
        </p:nvSpPr>
        <p:spPr>
          <a:xfrm>
            <a:off x="1249270" y="2890076"/>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名刺情報メルマガ</a:t>
            </a:r>
            <a:endParaRPr b="1" sz="700">
              <a:solidFill>
                <a:srgbClr val="FFFFFF"/>
              </a:solidFill>
              <a:latin typeface="M PLUS 1p"/>
              <a:ea typeface="M PLUS 1p"/>
              <a:cs typeface="M PLUS 1p"/>
              <a:sym typeface="M PLUS 1p"/>
            </a:endParaRPr>
          </a:p>
        </p:txBody>
      </p:sp>
      <p:sp>
        <p:nvSpPr>
          <p:cNvPr id="972" name="Google Shape;972;p37"/>
          <p:cNvSpPr/>
          <p:nvPr/>
        </p:nvSpPr>
        <p:spPr>
          <a:xfrm>
            <a:off x="1223024" y="4141500"/>
            <a:ext cx="955800" cy="180600"/>
          </a:xfrm>
          <a:prstGeom prst="roundRect">
            <a:avLst>
              <a:gd fmla="val 586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973" name="Google Shape;973;p37"/>
          <p:cNvSpPr/>
          <p:nvPr/>
        </p:nvSpPr>
        <p:spPr>
          <a:xfrm>
            <a:off x="1223024" y="4350485"/>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rPr>
              <a:t>名刺管理ツール</a:t>
            </a:r>
            <a:endParaRPr b="1" sz="700">
              <a:solidFill>
                <a:srgbClr val="FFFFFF"/>
              </a:solidFill>
            </a:endParaRPr>
          </a:p>
        </p:txBody>
      </p:sp>
      <p:sp>
        <p:nvSpPr>
          <p:cNvPr id="974" name="Google Shape;974;p37"/>
          <p:cNvSpPr/>
          <p:nvPr/>
        </p:nvSpPr>
        <p:spPr>
          <a:xfrm>
            <a:off x="2524961" y="3304165"/>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975" name="Google Shape;975;p37"/>
          <p:cNvSpPr/>
          <p:nvPr/>
        </p:nvSpPr>
        <p:spPr>
          <a:xfrm>
            <a:off x="2524973" y="3513150"/>
            <a:ext cx="955800" cy="180600"/>
          </a:xfrm>
          <a:prstGeom prst="roundRect">
            <a:avLst>
              <a:gd fmla="val 5267"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976" name="Google Shape;976;p37"/>
          <p:cNvSpPr/>
          <p:nvPr/>
        </p:nvSpPr>
        <p:spPr>
          <a:xfrm>
            <a:off x="2528361" y="3722135"/>
            <a:ext cx="955800" cy="180600"/>
          </a:xfrm>
          <a:prstGeom prst="roundRect">
            <a:avLst>
              <a:gd fmla="val 5267"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LPOツール</a:t>
            </a:r>
            <a:endParaRPr b="1" sz="700">
              <a:solidFill>
                <a:srgbClr val="FFFFFF"/>
              </a:solidFill>
              <a:latin typeface="M PLUS 1p"/>
              <a:ea typeface="M PLUS 1p"/>
              <a:cs typeface="M PLUS 1p"/>
              <a:sym typeface="M PLUS 1p"/>
            </a:endParaRPr>
          </a:p>
        </p:txBody>
      </p:sp>
      <p:sp>
        <p:nvSpPr>
          <p:cNvPr id="977" name="Google Shape;977;p37"/>
          <p:cNvSpPr/>
          <p:nvPr/>
        </p:nvSpPr>
        <p:spPr>
          <a:xfrm>
            <a:off x="3785059" y="3305520"/>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978" name="Google Shape;978;p37"/>
          <p:cNvSpPr/>
          <p:nvPr/>
        </p:nvSpPr>
        <p:spPr>
          <a:xfrm>
            <a:off x="3785072" y="3514505"/>
            <a:ext cx="955800" cy="180600"/>
          </a:xfrm>
          <a:prstGeom prst="roundRect">
            <a:avLst>
              <a:gd fmla="val 5267" name="adj"/>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600">
                <a:solidFill>
                  <a:srgbClr val="FFFFFF"/>
                </a:solidFill>
                <a:latin typeface="M PLUS 1p"/>
                <a:ea typeface="M PLUS 1p"/>
                <a:cs typeface="M PLUS 1p"/>
                <a:sym typeface="M PLUS 1p"/>
              </a:rPr>
              <a:t>広告効果測定ツール</a:t>
            </a:r>
            <a:endParaRPr b="1" sz="700">
              <a:solidFill>
                <a:srgbClr val="FFFFFF"/>
              </a:solidFill>
              <a:latin typeface="M PLUS 1p"/>
              <a:ea typeface="M PLUS 1p"/>
              <a:cs typeface="M PLUS 1p"/>
              <a:sym typeface="M PLUS 1p"/>
            </a:endParaRPr>
          </a:p>
        </p:txBody>
      </p:sp>
      <p:sp>
        <p:nvSpPr>
          <p:cNvPr id="979" name="Google Shape;979;p37"/>
          <p:cNvSpPr/>
          <p:nvPr/>
        </p:nvSpPr>
        <p:spPr>
          <a:xfrm>
            <a:off x="3786234" y="3718828"/>
            <a:ext cx="955800" cy="180600"/>
          </a:xfrm>
          <a:prstGeom prst="roundRect">
            <a:avLst>
              <a:gd fmla="val 5860"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980" name="Google Shape;980;p37"/>
          <p:cNvSpPr/>
          <p:nvPr/>
        </p:nvSpPr>
        <p:spPr>
          <a:xfrm>
            <a:off x="3785647" y="3927813"/>
            <a:ext cx="955800" cy="180600"/>
          </a:xfrm>
          <a:prstGeom prst="roundRect">
            <a:avLst>
              <a:gd fmla="val 586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フォームツール</a:t>
            </a:r>
            <a:endParaRPr b="1" sz="700">
              <a:solidFill>
                <a:srgbClr val="FFFFFF"/>
              </a:solidFill>
              <a:latin typeface="M PLUS 1p"/>
              <a:ea typeface="M PLUS 1p"/>
              <a:cs typeface="M PLUS 1p"/>
              <a:sym typeface="M PLUS 1p"/>
            </a:endParaRPr>
          </a:p>
        </p:txBody>
      </p:sp>
      <p:sp>
        <p:nvSpPr>
          <p:cNvPr id="981" name="Google Shape;981;p37"/>
          <p:cNvSpPr/>
          <p:nvPr/>
        </p:nvSpPr>
        <p:spPr>
          <a:xfrm>
            <a:off x="3785647" y="4136798"/>
            <a:ext cx="955800" cy="180600"/>
          </a:xfrm>
          <a:prstGeom prst="roundRect">
            <a:avLst>
              <a:gd fmla="val 5860" name="adj"/>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独自開発</a:t>
            </a:r>
            <a:endParaRPr b="1" sz="700">
              <a:solidFill>
                <a:srgbClr val="FFFFFF"/>
              </a:solidFill>
              <a:latin typeface="M PLUS 1p"/>
              <a:ea typeface="M PLUS 1p"/>
              <a:cs typeface="M PLUS 1p"/>
              <a:sym typeface="M PLUS 1p"/>
            </a:endParaRPr>
          </a:p>
        </p:txBody>
      </p:sp>
      <p:sp>
        <p:nvSpPr>
          <p:cNvPr id="982" name="Google Shape;982;p37"/>
          <p:cNvSpPr/>
          <p:nvPr/>
        </p:nvSpPr>
        <p:spPr>
          <a:xfrm>
            <a:off x="5077071" y="3311554"/>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983" name="Google Shape;983;p37"/>
          <p:cNvSpPr/>
          <p:nvPr/>
        </p:nvSpPr>
        <p:spPr>
          <a:xfrm>
            <a:off x="5077083" y="3520539"/>
            <a:ext cx="955800" cy="180600"/>
          </a:xfrm>
          <a:prstGeom prst="roundRect">
            <a:avLst>
              <a:gd fmla="val 5267"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Google Analytics</a:t>
            </a:r>
            <a:endParaRPr b="1" sz="800">
              <a:solidFill>
                <a:srgbClr val="FFFFFF"/>
              </a:solidFill>
              <a:latin typeface="M PLUS 1p"/>
              <a:ea typeface="M PLUS 1p"/>
              <a:cs typeface="M PLUS 1p"/>
              <a:sym typeface="M PLUS 1p"/>
            </a:endParaRPr>
          </a:p>
        </p:txBody>
      </p:sp>
      <p:sp>
        <p:nvSpPr>
          <p:cNvPr id="984" name="Google Shape;984;p37"/>
          <p:cNvSpPr/>
          <p:nvPr/>
        </p:nvSpPr>
        <p:spPr>
          <a:xfrm>
            <a:off x="5078246" y="3724862"/>
            <a:ext cx="955800" cy="180600"/>
          </a:xfrm>
          <a:prstGeom prst="roundRect">
            <a:avLst>
              <a:gd fmla="val 586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フォームツール</a:t>
            </a:r>
            <a:endParaRPr b="1" sz="700">
              <a:solidFill>
                <a:srgbClr val="FFFFFF"/>
              </a:solidFill>
              <a:latin typeface="M PLUS 1p"/>
              <a:ea typeface="M PLUS 1p"/>
              <a:cs typeface="M PLUS 1p"/>
              <a:sym typeface="M PLUS 1p"/>
            </a:endParaRPr>
          </a:p>
        </p:txBody>
      </p:sp>
      <p:sp>
        <p:nvSpPr>
          <p:cNvPr id="985" name="Google Shape;985;p37"/>
          <p:cNvSpPr/>
          <p:nvPr/>
        </p:nvSpPr>
        <p:spPr>
          <a:xfrm>
            <a:off x="5078246" y="3933847"/>
            <a:ext cx="955800" cy="180600"/>
          </a:xfrm>
          <a:prstGeom prst="roundRect">
            <a:avLst>
              <a:gd fmla="val 5860" name="adj"/>
            </a:avLst>
          </a:prstGeom>
          <a:solidFill>
            <a:srgbClr val="00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メールツール</a:t>
            </a:r>
            <a:endParaRPr b="1" sz="700">
              <a:solidFill>
                <a:srgbClr val="FFFFFF"/>
              </a:solidFill>
              <a:latin typeface="M PLUS 1p"/>
              <a:ea typeface="M PLUS 1p"/>
              <a:cs typeface="M PLUS 1p"/>
              <a:sym typeface="M PLUS 1p"/>
            </a:endParaRPr>
          </a:p>
        </p:txBody>
      </p:sp>
      <p:sp>
        <p:nvSpPr>
          <p:cNvPr id="986" name="Google Shape;986;p37"/>
          <p:cNvSpPr/>
          <p:nvPr/>
        </p:nvSpPr>
        <p:spPr>
          <a:xfrm>
            <a:off x="5077658" y="4142832"/>
            <a:ext cx="955800" cy="180600"/>
          </a:xfrm>
          <a:prstGeom prst="roundRect">
            <a:avLst>
              <a:gd fmla="val 5860" name="adj"/>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独自開発</a:t>
            </a:r>
            <a:endParaRPr b="1" sz="700">
              <a:solidFill>
                <a:srgbClr val="FFFFFF"/>
              </a:solidFill>
              <a:latin typeface="M PLUS 1p"/>
              <a:ea typeface="M PLUS 1p"/>
              <a:cs typeface="M PLUS 1p"/>
              <a:sym typeface="M PLUS 1p"/>
            </a:endParaRPr>
          </a:p>
        </p:txBody>
      </p:sp>
      <p:sp>
        <p:nvSpPr>
          <p:cNvPr id="987" name="Google Shape;987;p37"/>
          <p:cNvSpPr/>
          <p:nvPr/>
        </p:nvSpPr>
        <p:spPr>
          <a:xfrm>
            <a:off x="6415706" y="3311554"/>
            <a:ext cx="955800" cy="180600"/>
          </a:xfrm>
          <a:prstGeom prst="roundRect">
            <a:avLst>
              <a:gd fmla="val 5860"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988" name="Google Shape;988;p37"/>
          <p:cNvSpPr/>
          <p:nvPr/>
        </p:nvSpPr>
        <p:spPr>
          <a:xfrm>
            <a:off x="6416881" y="3515876"/>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チャット連携</a:t>
            </a:r>
            <a:endParaRPr b="1" sz="700">
              <a:solidFill>
                <a:srgbClr val="FFFFFF"/>
              </a:solidFill>
              <a:latin typeface="M PLUS 1p"/>
              <a:ea typeface="M PLUS 1p"/>
              <a:cs typeface="M PLUS 1p"/>
              <a:sym typeface="M PLUS 1p"/>
            </a:endParaRPr>
          </a:p>
        </p:txBody>
      </p:sp>
      <p:sp>
        <p:nvSpPr>
          <p:cNvPr id="989" name="Google Shape;989;p37"/>
          <p:cNvSpPr/>
          <p:nvPr/>
        </p:nvSpPr>
        <p:spPr>
          <a:xfrm>
            <a:off x="7787305" y="3311554"/>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CRMツール連携</a:t>
            </a:r>
            <a:endParaRPr b="1" sz="700">
              <a:solidFill>
                <a:srgbClr val="FFFFFF"/>
              </a:solidFill>
              <a:latin typeface="M PLUS 1p"/>
              <a:ea typeface="M PLUS 1p"/>
              <a:cs typeface="M PLUS 1p"/>
              <a:sym typeface="M PLUS 1p"/>
            </a:endParaRPr>
          </a:p>
        </p:txBody>
      </p:sp>
      <p:sp>
        <p:nvSpPr>
          <p:cNvPr id="990" name="Google Shape;990;p37"/>
          <p:cNvSpPr/>
          <p:nvPr/>
        </p:nvSpPr>
        <p:spPr>
          <a:xfrm>
            <a:off x="496050" y="855135"/>
            <a:ext cx="7976400" cy="5202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700">
                <a:solidFill>
                  <a:srgbClr val="2E3855"/>
                </a:solidFill>
                <a:latin typeface="M PLUS 1p ExtraBold"/>
                <a:ea typeface="M PLUS 1p ExtraBold"/>
                <a:cs typeface="M PLUS 1p ExtraBold"/>
                <a:sym typeface="M PLUS 1p ExtraBold"/>
              </a:rPr>
              <a:t>個々に運用した場合　</a:t>
            </a:r>
            <a:r>
              <a:rPr lang="ja" sz="2300">
                <a:solidFill>
                  <a:srgbClr val="F464A4"/>
                </a:solidFill>
                <a:latin typeface="M PLUS 1p ExtraBold"/>
                <a:ea typeface="M PLUS 1p ExtraBold"/>
                <a:cs typeface="M PLUS 1p ExtraBold"/>
                <a:sym typeface="M PLUS 1p ExtraBold"/>
              </a:rPr>
              <a:t>計</a:t>
            </a:r>
            <a:r>
              <a:rPr lang="ja" sz="3100">
                <a:solidFill>
                  <a:srgbClr val="F464A4"/>
                </a:solidFill>
                <a:latin typeface="M PLUS 1p ExtraBold"/>
                <a:ea typeface="M PLUS 1p ExtraBold"/>
                <a:cs typeface="M PLUS 1p ExtraBold"/>
                <a:sym typeface="M PLUS 1p ExtraBold"/>
              </a:rPr>
              <a:t>10</a:t>
            </a:r>
            <a:r>
              <a:rPr lang="ja" sz="2300">
                <a:solidFill>
                  <a:srgbClr val="F464A4"/>
                </a:solidFill>
                <a:latin typeface="M PLUS 1p ExtraBold"/>
                <a:ea typeface="M PLUS 1p ExtraBold"/>
                <a:cs typeface="M PLUS 1p ExtraBold"/>
                <a:sym typeface="M PLUS 1p ExtraBold"/>
              </a:rPr>
              <a:t>のツール</a:t>
            </a:r>
            <a:r>
              <a:rPr lang="ja" sz="1700">
                <a:solidFill>
                  <a:srgbClr val="F464A4"/>
                </a:solidFill>
                <a:latin typeface="M PLUS 1p ExtraBold"/>
                <a:ea typeface="M PLUS 1p ExtraBold"/>
                <a:cs typeface="M PLUS 1p ExtraBold"/>
                <a:sym typeface="M PLUS 1p ExtraBold"/>
              </a:rPr>
              <a:t>　</a:t>
            </a:r>
            <a:r>
              <a:rPr lang="ja" sz="1700">
                <a:solidFill>
                  <a:srgbClr val="2E3855"/>
                </a:solidFill>
                <a:latin typeface="M PLUS 1p ExtraBold"/>
                <a:ea typeface="M PLUS 1p ExtraBold"/>
                <a:cs typeface="M PLUS 1p ExtraBold"/>
                <a:sym typeface="M PLUS 1p ExtraBold"/>
              </a:rPr>
              <a:t>が必要</a:t>
            </a:r>
            <a:endParaRPr sz="1700">
              <a:solidFill>
                <a:srgbClr val="2E3855"/>
              </a:solidFill>
              <a:latin typeface="M PLUS 1p ExtraBold"/>
              <a:ea typeface="M PLUS 1p ExtraBold"/>
              <a:cs typeface="M PLUS 1p ExtraBold"/>
              <a:sym typeface="M PLUS 1p ExtraBold"/>
            </a:endParaRPr>
          </a:p>
        </p:txBody>
      </p:sp>
      <p:sp>
        <p:nvSpPr>
          <p:cNvPr id="991" name="Google Shape;991;p37"/>
          <p:cNvSpPr/>
          <p:nvPr/>
        </p:nvSpPr>
        <p:spPr>
          <a:xfrm>
            <a:off x="6420575" y="3724862"/>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CRMツール連携</a:t>
            </a:r>
            <a:endParaRPr b="1" sz="700">
              <a:solidFill>
                <a:srgbClr val="FFFFFF"/>
              </a:solidFill>
              <a:latin typeface="M PLUS 1p"/>
              <a:ea typeface="M PLUS 1p"/>
              <a:cs typeface="M PLUS 1p"/>
              <a:sym typeface="M PLUS 1p"/>
            </a:endParaRPr>
          </a:p>
        </p:txBody>
      </p:sp>
      <p:sp>
        <p:nvSpPr>
          <p:cNvPr id="992" name="Google Shape;992;p37"/>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BtoBマーケ 本来のツールの使い分け</a:t>
            </a:r>
            <a:endParaRPr>
              <a:latin typeface="M PLUS 1p"/>
              <a:ea typeface="M PLUS 1p"/>
              <a:cs typeface="M PLUS 1p"/>
              <a:sym typeface="M PLUS 1p"/>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pic>
        <p:nvPicPr>
          <p:cNvPr id="997" name="Google Shape;997;p38"/>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998" name="Google Shape;998;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999" name="Google Shape;999;p38"/>
          <p:cNvSpPr/>
          <p:nvPr/>
        </p:nvSpPr>
        <p:spPr>
          <a:xfrm>
            <a:off x="1021799" y="3213282"/>
            <a:ext cx="7931100" cy="1409100"/>
          </a:xfrm>
          <a:prstGeom prst="rect">
            <a:avLst/>
          </a:prstGeom>
          <a:solidFill>
            <a:srgbClr val="EAF0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 PLUS 1p"/>
              <a:ea typeface="M PLUS 1p"/>
              <a:cs typeface="M PLUS 1p"/>
              <a:sym typeface="M PLUS 1p"/>
            </a:endParaRPr>
          </a:p>
        </p:txBody>
      </p:sp>
      <p:sp>
        <p:nvSpPr>
          <p:cNvPr id="1000" name="Google Shape;1000;p38"/>
          <p:cNvSpPr/>
          <p:nvPr/>
        </p:nvSpPr>
        <p:spPr>
          <a:xfrm>
            <a:off x="339650" y="1969198"/>
            <a:ext cx="681900" cy="1244100"/>
          </a:xfrm>
          <a:prstGeom prst="rect">
            <a:avLst/>
          </a:prstGeom>
          <a:solidFill>
            <a:srgbClr val="EAF0F5"/>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9E9E9E"/>
                </a:solidFill>
                <a:latin typeface="M PLUS 1p"/>
                <a:ea typeface="M PLUS 1p"/>
                <a:cs typeface="M PLUS 1p"/>
                <a:sym typeface="M PLUS 1p"/>
              </a:rPr>
              <a:t>施策</a:t>
            </a:r>
            <a:endParaRPr b="1" sz="1300">
              <a:solidFill>
                <a:srgbClr val="9E9E9E"/>
              </a:solidFill>
              <a:latin typeface="M PLUS 1p"/>
              <a:ea typeface="M PLUS 1p"/>
              <a:cs typeface="M PLUS 1p"/>
              <a:sym typeface="M PLUS 1p"/>
            </a:endParaRPr>
          </a:p>
        </p:txBody>
      </p:sp>
      <p:cxnSp>
        <p:nvCxnSpPr>
          <p:cNvPr id="1001" name="Google Shape;1001;p38"/>
          <p:cNvCxnSpPr/>
          <p:nvPr/>
        </p:nvCxnSpPr>
        <p:spPr>
          <a:xfrm flipH="1" rot="10800000">
            <a:off x="1013074" y="1927620"/>
            <a:ext cx="7953900" cy="26700"/>
          </a:xfrm>
          <a:prstGeom prst="straightConnector1">
            <a:avLst/>
          </a:prstGeom>
          <a:noFill/>
          <a:ln cap="flat" cmpd="sng" w="9525">
            <a:solidFill>
              <a:srgbClr val="C9DAF8"/>
            </a:solidFill>
            <a:prstDash val="solid"/>
            <a:round/>
            <a:headEnd len="med" w="med" type="none"/>
            <a:tailEnd len="med" w="med" type="none"/>
          </a:ln>
        </p:spPr>
      </p:cxnSp>
      <p:sp>
        <p:nvSpPr>
          <p:cNvPr id="1002" name="Google Shape;1002;p38"/>
          <p:cNvSpPr/>
          <p:nvPr/>
        </p:nvSpPr>
        <p:spPr>
          <a:xfrm>
            <a:off x="339900" y="3208231"/>
            <a:ext cx="681900" cy="1409100"/>
          </a:xfrm>
          <a:prstGeom prst="rect">
            <a:avLst/>
          </a:prstGeom>
          <a:solidFill>
            <a:srgbClr val="EAF0F5"/>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300">
                <a:solidFill>
                  <a:srgbClr val="9E9E9E"/>
                </a:solidFill>
                <a:latin typeface="M PLUS 1p"/>
                <a:ea typeface="M PLUS 1p"/>
                <a:cs typeface="M PLUS 1p"/>
                <a:sym typeface="M PLUS 1p"/>
              </a:rPr>
              <a:t>ツール</a:t>
            </a:r>
            <a:endParaRPr b="1" sz="1300">
              <a:solidFill>
                <a:srgbClr val="9E9E9E"/>
              </a:solidFill>
              <a:latin typeface="M PLUS 1p"/>
              <a:ea typeface="M PLUS 1p"/>
              <a:cs typeface="M PLUS 1p"/>
              <a:sym typeface="M PLUS 1p"/>
            </a:endParaRPr>
          </a:p>
        </p:txBody>
      </p:sp>
      <p:cxnSp>
        <p:nvCxnSpPr>
          <p:cNvPr id="1003" name="Google Shape;1003;p38"/>
          <p:cNvCxnSpPr/>
          <p:nvPr/>
        </p:nvCxnSpPr>
        <p:spPr>
          <a:xfrm>
            <a:off x="2380073"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1004" name="Google Shape;1004;p38"/>
          <p:cNvCxnSpPr/>
          <p:nvPr/>
        </p:nvCxnSpPr>
        <p:spPr>
          <a:xfrm>
            <a:off x="3619251"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1005" name="Google Shape;1005;p38"/>
          <p:cNvCxnSpPr/>
          <p:nvPr/>
        </p:nvCxnSpPr>
        <p:spPr>
          <a:xfrm>
            <a:off x="4894669"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1006" name="Google Shape;1006;p38"/>
          <p:cNvCxnSpPr/>
          <p:nvPr/>
        </p:nvCxnSpPr>
        <p:spPr>
          <a:xfrm>
            <a:off x="6216706" y="1965519"/>
            <a:ext cx="13200" cy="2646000"/>
          </a:xfrm>
          <a:prstGeom prst="straightConnector1">
            <a:avLst/>
          </a:prstGeom>
          <a:noFill/>
          <a:ln cap="flat" cmpd="sng" w="9525">
            <a:solidFill>
              <a:srgbClr val="C9DAF8"/>
            </a:solidFill>
            <a:prstDash val="solid"/>
            <a:round/>
            <a:headEnd len="med" w="med" type="none"/>
            <a:tailEnd len="med" w="med" type="none"/>
          </a:ln>
        </p:spPr>
      </p:cxnSp>
      <p:cxnSp>
        <p:nvCxnSpPr>
          <p:cNvPr id="1007" name="Google Shape;1007;p38"/>
          <p:cNvCxnSpPr/>
          <p:nvPr/>
        </p:nvCxnSpPr>
        <p:spPr>
          <a:xfrm>
            <a:off x="7581643" y="1965519"/>
            <a:ext cx="13200" cy="2646000"/>
          </a:xfrm>
          <a:prstGeom prst="straightConnector1">
            <a:avLst/>
          </a:prstGeom>
          <a:noFill/>
          <a:ln cap="flat" cmpd="sng" w="9525">
            <a:solidFill>
              <a:srgbClr val="C9DAF8"/>
            </a:solidFill>
            <a:prstDash val="solid"/>
            <a:round/>
            <a:headEnd len="med" w="med" type="none"/>
            <a:tailEnd len="med" w="med" type="none"/>
          </a:ln>
        </p:spPr>
      </p:cxnSp>
      <p:sp>
        <p:nvSpPr>
          <p:cNvPr id="1008" name="Google Shape;1008;p38"/>
          <p:cNvSpPr/>
          <p:nvPr/>
        </p:nvSpPr>
        <p:spPr>
          <a:xfrm>
            <a:off x="1021799" y="3213282"/>
            <a:ext cx="7931100" cy="1409100"/>
          </a:xfrm>
          <a:prstGeom prst="rect">
            <a:avLst/>
          </a:prstGeom>
          <a:noFill/>
          <a:ln cap="flat" cmpd="sng" w="28575">
            <a:solidFill>
              <a:srgbClr val="F464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8"/>
          <p:cNvSpPr/>
          <p:nvPr/>
        </p:nvSpPr>
        <p:spPr>
          <a:xfrm>
            <a:off x="1041774" y="1588676"/>
            <a:ext cx="1377000" cy="310800"/>
          </a:xfrm>
          <a:prstGeom prst="homePlate">
            <a:avLst>
              <a:gd fmla="val 23120"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2C3753"/>
                </a:solidFill>
                <a:latin typeface="M PLUS 1p"/>
                <a:ea typeface="M PLUS 1p"/>
                <a:cs typeface="M PLUS 1p"/>
                <a:sym typeface="M PLUS 1p"/>
              </a:rPr>
              <a:t>認知</a:t>
            </a:r>
            <a:endParaRPr b="1" sz="1000">
              <a:solidFill>
                <a:srgbClr val="2C3753"/>
              </a:solidFill>
              <a:latin typeface="M PLUS 1p"/>
              <a:ea typeface="M PLUS 1p"/>
              <a:cs typeface="M PLUS 1p"/>
              <a:sym typeface="M PLUS 1p"/>
            </a:endParaRPr>
          </a:p>
        </p:txBody>
      </p:sp>
      <p:sp>
        <p:nvSpPr>
          <p:cNvPr id="1010" name="Google Shape;1010;p38"/>
          <p:cNvSpPr/>
          <p:nvPr/>
        </p:nvSpPr>
        <p:spPr>
          <a:xfrm>
            <a:off x="2456273" y="1588676"/>
            <a:ext cx="1148400" cy="310800"/>
          </a:xfrm>
          <a:prstGeom prst="homePlate">
            <a:avLst>
              <a:gd fmla="val 19772"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2C3753"/>
                </a:solidFill>
                <a:latin typeface="M PLUS 1p"/>
                <a:ea typeface="M PLUS 1p"/>
                <a:cs typeface="M PLUS 1p"/>
                <a:sym typeface="M PLUS 1p"/>
              </a:rPr>
              <a:t>検討</a:t>
            </a:r>
            <a:endParaRPr b="1" sz="1000">
              <a:solidFill>
                <a:srgbClr val="2C3753"/>
              </a:solidFill>
              <a:latin typeface="M PLUS 1p"/>
              <a:ea typeface="M PLUS 1p"/>
              <a:cs typeface="M PLUS 1p"/>
              <a:sym typeface="M PLUS 1p"/>
            </a:endParaRPr>
          </a:p>
        </p:txBody>
      </p:sp>
      <p:sp>
        <p:nvSpPr>
          <p:cNvPr id="1011" name="Google Shape;1011;p38"/>
          <p:cNvSpPr/>
          <p:nvPr/>
        </p:nvSpPr>
        <p:spPr>
          <a:xfrm>
            <a:off x="3647722" y="1588550"/>
            <a:ext cx="1224600" cy="310800"/>
          </a:xfrm>
          <a:prstGeom prst="homePlate">
            <a:avLst>
              <a:gd fmla="val 23146" name="adj"/>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獲得</a:t>
            </a:r>
            <a:endParaRPr b="1" sz="1000">
              <a:solidFill>
                <a:srgbClr val="FFFFFF"/>
              </a:solidFill>
              <a:latin typeface="M PLUS 1p"/>
              <a:ea typeface="M PLUS 1p"/>
              <a:cs typeface="M PLUS 1p"/>
              <a:sym typeface="M PLUS 1p"/>
            </a:endParaRPr>
          </a:p>
        </p:txBody>
      </p:sp>
      <p:sp>
        <p:nvSpPr>
          <p:cNvPr id="1012" name="Google Shape;1012;p38"/>
          <p:cNvSpPr/>
          <p:nvPr/>
        </p:nvSpPr>
        <p:spPr>
          <a:xfrm>
            <a:off x="4976908" y="1588550"/>
            <a:ext cx="1148400" cy="310800"/>
          </a:xfrm>
          <a:prstGeom prst="homePlate">
            <a:avLst>
              <a:gd fmla="val 25176"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追客</a:t>
            </a:r>
            <a:endParaRPr b="1" sz="1000">
              <a:solidFill>
                <a:srgbClr val="FFFFFF"/>
              </a:solidFill>
              <a:latin typeface="M PLUS 1p"/>
              <a:ea typeface="M PLUS 1p"/>
              <a:cs typeface="M PLUS 1p"/>
              <a:sym typeface="M PLUS 1p"/>
            </a:endParaRPr>
          </a:p>
        </p:txBody>
      </p:sp>
      <p:sp>
        <p:nvSpPr>
          <p:cNvPr id="1013" name="Google Shape;1013;p38"/>
          <p:cNvSpPr/>
          <p:nvPr/>
        </p:nvSpPr>
        <p:spPr>
          <a:xfrm>
            <a:off x="6229895" y="1588676"/>
            <a:ext cx="1337100" cy="310800"/>
          </a:xfrm>
          <a:prstGeom prst="homePlate">
            <a:avLst>
              <a:gd fmla="val 31242" name="adj"/>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商談</a:t>
            </a:r>
            <a:endParaRPr b="1" sz="1000">
              <a:solidFill>
                <a:srgbClr val="FFFFFF"/>
              </a:solidFill>
              <a:latin typeface="M PLUS 1p"/>
              <a:ea typeface="M PLUS 1p"/>
              <a:cs typeface="M PLUS 1p"/>
              <a:sym typeface="M PLUS 1p"/>
            </a:endParaRPr>
          </a:p>
        </p:txBody>
      </p:sp>
      <p:sp>
        <p:nvSpPr>
          <p:cNvPr id="1014" name="Google Shape;1014;p38"/>
          <p:cNvSpPr/>
          <p:nvPr/>
        </p:nvSpPr>
        <p:spPr>
          <a:xfrm>
            <a:off x="7580268" y="1588676"/>
            <a:ext cx="1337100" cy="310800"/>
          </a:xfrm>
          <a:prstGeom prst="homePlate">
            <a:avLst>
              <a:gd fmla="val 25196" name="adj"/>
            </a:avLst>
          </a:prstGeom>
          <a:solidFill>
            <a:srgbClr val="2C37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受注</a:t>
            </a:r>
            <a:endParaRPr b="1" sz="1000">
              <a:solidFill>
                <a:srgbClr val="FFFFFF"/>
              </a:solidFill>
              <a:latin typeface="M PLUS 1p"/>
              <a:ea typeface="M PLUS 1p"/>
              <a:cs typeface="M PLUS 1p"/>
              <a:sym typeface="M PLUS 1p"/>
            </a:endParaRPr>
          </a:p>
        </p:txBody>
      </p:sp>
      <p:sp>
        <p:nvSpPr>
          <p:cNvPr id="1015" name="Google Shape;1015;p38"/>
          <p:cNvSpPr/>
          <p:nvPr/>
        </p:nvSpPr>
        <p:spPr>
          <a:xfrm>
            <a:off x="1247637" y="2053259"/>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SEO</a:t>
            </a:r>
            <a:endParaRPr b="1" sz="700">
              <a:solidFill>
                <a:srgbClr val="FFFFFF"/>
              </a:solidFill>
              <a:latin typeface="M PLUS 1p"/>
              <a:ea typeface="M PLUS 1p"/>
              <a:cs typeface="M PLUS 1p"/>
              <a:sym typeface="M PLUS 1p"/>
            </a:endParaRPr>
          </a:p>
        </p:txBody>
      </p:sp>
      <p:sp>
        <p:nvSpPr>
          <p:cNvPr id="1016" name="Google Shape;1016;p38"/>
          <p:cNvSpPr/>
          <p:nvPr/>
        </p:nvSpPr>
        <p:spPr>
          <a:xfrm>
            <a:off x="1247649" y="2262244"/>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コンテンツマーケ</a:t>
            </a:r>
            <a:endParaRPr b="1" sz="700">
              <a:solidFill>
                <a:srgbClr val="FFFFFF"/>
              </a:solidFill>
              <a:latin typeface="M PLUS 1p"/>
              <a:ea typeface="M PLUS 1p"/>
              <a:cs typeface="M PLUS 1p"/>
              <a:sym typeface="M PLUS 1p"/>
            </a:endParaRPr>
          </a:p>
        </p:txBody>
      </p:sp>
      <p:sp>
        <p:nvSpPr>
          <p:cNvPr id="1017" name="Google Shape;1017;p38"/>
          <p:cNvSpPr/>
          <p:nvPr/>
        </p:nvSpPr>
        <p:spPr>
          <a:xfrm>
            <a:off x="1248812" y="2466567"/>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テーマ別LP</a:t>
            </a:r>
            <a:endParaRPr b="1" sz="700">
              <a:solidFill>
                <a:srgbClr val="FFFFFF"/>
              </a:solidFill>
              <a:latin typeface="M PLUS 1p"/>
              <a:ea typeface="M PLUS 1p"/>
              <a:cs typeface="M PLUS 1p"/>
              <a:sym typeface="M PLUS 1p"/>
            </a:endParaRPr>
          </a:p>
        </p:txBody>
      </p:sp>
      <p:sp>
        <p:nvSpPr>
          <p:cNvPr id="1018" name="Google Shape;1018;p38"/>
          <p:cNvSpPr/>
          <p:nvPr/>
        </p:nvSpPr>
        <p:spPr>
          <a:xfrm>
            <a:off x="1248812" y="267555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広告配信</a:t>
            </a:r>
            <a:endParaRPr b="1" sz="700">
              <a:solidFill>
                <a:srgbClr val="FFFFFF"/>
              </a:solidFill>
              <a:latin typeface="M PLUS 1p"/>
              <a:ea typeface="M PLUS 1p"/>
              <a:cs typeface="M PLUS 1p"/>
              <a:sym typeface="M PLUS 1p"/>
            </a:endParaRPr>
          </a:p>
        </p:txBody>
      </p:sp>
      <p:sp>
        <p:nvSpPr>
          <p:cNvPr id="1019" name="Google Shape;1019;p38"/>
          <p:cNvSpPr/>
          <p:nvPr/>
        </p:nvSpPr>
        <p:spPr>
          <a:xfrm>
            <a:off x="2516031" y="2056454"/>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ABテスト</a:t>
            </a:r>
            <a:endParaRPr b="1" sz="700">
              <a:solidFill>
                <a:srgbClr val="FFFFFF"/>
              </a:solidFill>
              <a:latin typeface="M PLUS 1p"/>
              <a:ea typeface="M PLUS 1p"/>
              <a:cs typeface="M PLUS 1p"/>
              <a:sym typeface="M PLUS 1p"/>
            </a:endParaRPr>
          </a:p>
        </p:txBody>
      </p:sp>
      <p:sp>
        <p:nvSpPr>
          <p:cNvPr id="1020" name="Google Shape;1020;p38"/>
          <p:cNvSpPr/>
          <p:nvPr/>
        </p:nvSpPr>
        <p:spPr>
          <a:xfrm>
            <a:off x="2516044" y="2265439"/>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a:t>
            </a:r>
            <a:endParaRPr b="1" sz="700">
              <a:solidFill>
                <a:srgbClr val="FFFFFF"/>
              </a:solidFill>
              <a:latin typeface="M PLUS 1p"/>
              <a:ea typeface="M PLUS 1p"/>
              <a:cs typeface="M PLUS 1p"/>
              <a:sym typeface="M PLUS 1p"/>
            </a:endParaRPr>
          </a:p>
        </p:txBody>
      </p:sp>
      <p:sp>
        <p:nvSpPr>
          <p:cNvPr id="1021" name="Google Shape;1021;p38"/>
          <p:cNvSpPr/>
          <p:nvPr/>
        </p:nvSpPr>
        <p:spPr>
          <a:xfrm>
            <a:off x="2517206" y="246976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流入・行動分析</a:t>
            </a:r>
            <a:endParaRPr b="1" sz="700">
              <a:solidFill>
                <a:srgbClr val="FFFFFF"/>
              </a:solidFill>
              <a:latin typeface="M PLUS 1p"/>
              <a:ea typeface="M PLUS 1p"/>
              <a:cs typeface="M PLUS 1p"/>
              <a:sym typeface="M PLUS 1p"/>
            </a:endParaRPr>
          </a:p>
        </p:txBody>
      </p:sp>
      <p:sp>
        <p:nvSpPr>
          <p:cNvPr id="1022" name="Google Shape;1022;p38"/>
          <p:cNvSpPr/>
          <p:nvPr/>
        </p:nvSpPr>
        <p:spPr>
          <a:xfrm>
            <a:off x="3780947" y="2056458"/>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広告効果測定</a:t>
            </a:r>
            <a:endParaRPr b="1" sz="700">
              <a:solidFill>
                <a:srgbClr val="FFFFFF"/>
              </a:solidFill>
              <a:latin typeface="M PLUS 1p"/>
              <a:ea typeface="M PLUS 1p"/>
              <a:cs typeface="M PLUS 1p"/>
              <a:sym typeface="M PLUS 1p"/>
            </a:endParaRPr>
          </a:p>
        </p:txBody>
      </p:sp>
      <p:sp>
        <p:nvSpPr>
          <p:cNvPr id="1023" name="Google Shape;1023;p38"/>
          <p:cNvSpPr/>
          <p:nvPr/>
        </p:nvSpPr>
        <p:spPr>
          <a:xfrm>
            <a:off x="3780959" y="2265443"/>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流入経路分析</a:t>
            </a:r>
            <a:endParaRPr b="1" sz="700">
              <a:solidFill>
                <a:srgbClr val="FFFFFF"/>
              </a:solidFill>
              <a:latin typeface="M PLUS 1p"/>
              <a:ea typeface="M PLUS 1p"/>
              <a:cs typeface="M PLUS 1p"/>
              <a:sym typeface="M PLUS 1p"/>
            </a:endParaRPr>
          </a:p>
        </p:txBody>
      </p:sp>
      <p:sp>
        <p:nvSpPr>
          <p:cNvPr id="1024" name="Google Shape;1024;p38"/>
          <p:cNvSpPr/>
          <p:nvPr/>
        </p:nvSpPr>
        <p:spPr>
          <a:xfrm>
            <a:off x="3782122" y="2469766"/>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キャンペーン管理</a:t>
            </a:r>
            <a:endParaRPr b="1" sz="700">
              <a:solidFill>
                <a:srgbClr val="FFFFFF"/>
              </a:solidFill>
              <a:latin typeface="M PLUS 1p"/>
              <a:ea typeface="M PLUS 1p"/>
              <a:cs typeface="M PLUS 1p"/>
              <a:sym typeface="M PLUS 1p"/>
            </a:endParaRPr>
          </a:p>
        </p:txBody>
      </p:sp>
      <p:sp>
        <p:nvSpPr>
          <p:cNvPr id="1025" name="Google Shape;1025;p38"/>
          <p:cNvSpPr/>
          <p:nvPr/>
        </p:nvSpPr>
        <p:spPr>
          <a:xfrm>
            <a:off x="3782122" y="2678751"/>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ABテスト</a:t>
            </a:r>
            <a:endParaRPr b="1" sz="700">
              <a:solidFill>
                <a:srgbClr val="FFFFFF"/>
              </a:solidFill>
              <a:latin typeface="M PLUS 1p"/>
              <a:ea typeface="M PLUS 1p"/>
              <a:cs typeface="M PLUS 1p"/>
              <a:sym typeface="M PLUS 1p"/>
            </a:endParaRPr>
          </a:p>
        </p:txBody>
      </p:sp>
      <p:sp>
        <p:nvSpPr>
          <p:cNvPr id="1026" name="Google Shape;1026;p38"/>
          <p:cNvSpPr/>
          <p:nvPr/>
        </p:nvSpPr>
        <p:spPr>
          <a:xfrm>
            <a:off x="3782122" y="2887737"/>
            <a:ext cx="4635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EFO</a:t>
            </a:r>
            <a:endParaRPr b="1" sz="700">
              <a:solidFill>
                <a:srgbClr val="FFFFFF"/>
              </a:solidFill>
              <a:latin typeface="M PLUS 1p"/>
              <a:ea typeface="M PLUS 1p"/>
              <a:cs typeface="M PLUS 1p"/>
              <a:sym typeface="M PLUS 1p"/>
            </a:endParaRPr>
          </a:p>
        </p:txBody>
      </p:sp>
      <p:sp>
        <p:nvSpPr>
          <p:cNvPr id="1027" name="Google Shape;1027;p38"/>
          <p:cNvSpPr/>
          <p:nvPr/>
        </p:nvSpPr>
        <p:spPr>
          <a:xfrm>
            <a:off x="4273246" y="2890662"/>
            <a:ext cx="4635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a:t>
            </a:r>
            <a:endParaRPr b="1" sz="700">
              <a:solidFill>
                <a:srgbClr val="FFFFFF"/>
              </a:solidFill>
              <a:latin typeface="M PLUS 1p"/>
              <a:ea typeface="M PLUS 1p"/>
              <a:cs typeface="M PLUS 1p"/>
              <a:sym typeface="M PLUS 1p"/>
            </a:endParaRPr>
          </a:p>
        </p:txBody>
      </p:sp>
      <p:sp>
        <p:nvSpPr>
          <p:cNvPr id="1028" name="Google Shape;1028;p38"/>
          <p:cNvSpPr/>
          <p:nvPr/>
        </p:nvSpPr>
        <p:spPr>
          <a:xfrm>
            <a:off x="5083796" y="206779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自社セミナー</a:t>
            </a:r>
            <a:endParaRPr b="1" sz="700">
              <a:solidFill>
                <a:srgbClr val="FFFFFF"/>
              </a:solidFill>
              <a:latin typeface="M PLUS 1p"/>
              <a:ea typeface="M PLUS 1p"/>
              <a:cs typeface="M PLUS 1p"/>
              <a:sym typeface="M PLUS 1p"/>
            </a:endParaRPr>
          </a:p>
        </p:txBody>
      </p:sp>
      <p:sp>
        <p:nvSpPr>
          <p:cNvPr id="1029" name="Google Shape;1029;p38"/>
          <p:cNvSpPr/>
          <p:nvPr/>
        </p:nvSpPr>
        <p:spPr>
          <a:xfrm>
            <a:off x="5083808" y="2276777"/>
            <a:ext cx="955800" cy="180600"/>
          </a:xfrm>
          <a:prstGeom prst="roundRect">
            <a:avLst>
              <a:gd fmla="val 5267"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EFO</a:t>
            </a:r>
            <a:endParaRPr b="1" sz="700">
              <a:solidFill>
                <a:srgbClr val="FFFFFF"/>
              </a:solidFill>
              <a:latin typeface="M PLUS 1p"/>
              <a:ea typeface="M PLUS 1p"/>
              <a:cs typeface="M PLUS 1p"/>
              <a:sym typeface="M PLUS 1p"/>
            </a:endParaRPr>
          </a:p>
        </p:txBody>
      </p:sp>
      <p:sp>
        <p:nvSpPr>
          <p:cNvPr id="1030" name="Google Shape;1030;p38"/>
          <p:cNvSpPr/>
          <p:nvPr/>
        </p:nvSpPr>
        <p:spPr>
          <a:xfrm>
            <a:off x="5084971" y="2481100"/>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a:t>
            </a:r>
            <a:endParaRPr b="1" sz="700">
              <a:solidFill>
                <a:srgbClr val="FFFFFF"/>
              </a:solidFill>
              <a:latin typeface="M PLUS 1p"/>
              <a:ea typeface="M PLUS 1p"/>
              <a:cs typeface="M PLUS 1p"/>
              <a:sym typeface="M PLUS 1p"/>
            </a:endParaRPr>
          </a:p>
        </p:txBody>
      </p:sp>
      <p:sp>
        <p:nvSpPr>
          <p:cNvPr id="1031" name="Google Shape;1031;p38"/>
          <p:cNvSpPr/>
          <p:nvPr/>
        </p:nvSpPr>
        <p:spPr>
          <a:xfrm>
            <a:off x="6427870" y="2067792"/>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流入経路分析</a:t>
            </a:r>
            <a:endParaRPr b="1" sz="700">
              <a:solidFill>
                <a:srgbClr val="FFFFFF"/>
              </a:solidFill>
              <a:latin typeface="M PLUS 1p"/>
              <a:ea typeface="M PLUS 1p"/>
              <a:cs typeface="M PLUS 1p"/>
              <a:sym typeface="M PLUS 1p"/>
            </a:endParaRPr>
          </a:p>
        </p:txBody>
      </p:sp>
      <p:sp>
        <p:nvSpPr>
          <p:cNvPr id="1032" name="Google Shape;1032;p38"/>
          <p:cNvSpPr/>
          <p:nvPr/>
        </p:nvSpPr>
        <p:spPr>
          <a:xfrm>
            <a:off x="7771943" y="2053256"/>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CRM連携管理</a:t>
            </a:r>
            <a:endParaRPr b="1" sz="700">
              <a:solidFill>
                <a:srgbClr val="FFFFFF"/>
              </a:solidFill>
              <a:latin typeface="M PLUS 1p"/>
              <a:ea typeface="M PLUS 1p"/>
              <a:cs typeface="M PLUS 1p"/>
              <a:sym typeface="M PLUS 1p"/>
            </a:endParaRPr>
          </a:p>
        </p:txBody>
      </p:sp>
      <p:sp>
        <p:nvSpPr>
          <p:cNvPr id="1033" name="Google Shape;1033;p38"/>
          <p:cNvSpPr/>
          <p:nvPr/>
        </p:nvSpPr>
        <p:spPr>
          <a:xfrm>
            <a:off x="5084383" y="2689673"/>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MA連携管理</a:t>
            </a:r>
            <a:endParaRPr b="1" sz="700">
              <a:solidFill>
                <a:srgbClr val="FFFFFF"/>
              </a:solidFill>
              <a:latin typeface="M PLUS 1p"/>
              <a:ea typeface="M PLUS 1p"/>
              <a:cs typeface="M PLUS 1p"/>
              <a:sym typeface="M PLUS 1p"/>
            </a:endParaRPr>
          </a:p>
        </p:txBody>
      </p:sp>
      <p:sp>
        <p:nvSpPr>
          <p:cNvPr id="1034" name="Google Shape;1034;p38"/>
          <p:cNvSpPr/>
          <p:nvPr/>
        </p:nvSpPr>
        <p:spPr>
          <a:xfrm>
            <a:off x="1222437" y="3310221"/>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1035" name="Google Shape;1035;p38"/>
          <p:cNvSpPr/>
          <p:nvPr/>
        </p:nvSpPr>
        <p:spPr>
          <a:xfrm>
            <a:off x="1222449" y="3519207"/>
            <a:ext cx="955800" cy="180600"/>
          </a:xfrm>
          <a:prstGeom prst="roundRect">
            <a:avLst>
              <a:gd fmla="val 5267" name="adj"/>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LP制作（外注）</a:t>
            </a:r>
            <a:endParaRPr b="1" sz="700">
              <a:solidFill>
                <a:srgbClr val="FFFFFF"/>
              </a:solidFill>
              <a:latin typeface="M PLUS 1p"/>
              <a:ea typeface="M PLUS 1p"/>
              <a:cs typeface="M PLUS 1p"/>
              <a:sym typeface="M PLUS 1p"/>
            </a:endParaRPr>
          </a:p>
        </p:txBody>
      </p:sp>
      <p:sp>
        <p:nvSpPr>
          <p:cNvPr id="1036" name="Google Shape;1036;p38"/>
          <p:cNvSpPr/>
          <p:nvPr/>
        </p:nvSpPr>
        <p:spPr>
          <a:xfrm>
            <a:off x="1223612" y="3723529"/>
            <a:ext cx="955800" cy="180600"/>
          </a:xfrm>
          <a:prstGeom prst="roundRect">
            <a:avLst>
              <a:gd fmla="val 5860" name="adj"/>
            </a:avLst>
          </a:prstGeom>
          <a:solidFill>
            <a:srgbClr val="00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メール配信ツール</a:t>
            </a:r>
            <a:endParaRPr b="1" sz="700">
              <a:solidFill>
                <a:srgbClr val="FFFFFF"/>
              </a:solidFill>
              <a:latin typeface="M PLUS 1p"/>
              <a:ea typeface="M PLUS 1p"/>
              <a:cs typeface="M PLUS 1p"/>
              <a:sym typeface="M PLUS 1p"/>
            </a:endParaRPr>
          </a:p>
        </p:txBody>
      </p:sp>
      <p:sp>
        <p:nvSpPr>
          <p:cNvPr id="1037" name="Google Shape;1037;p38"/>
          <p:cNvSpPr/>
          <p:nvPr/>
        </p:nvSpPr>
        <p:spPr>
          <a:xfrm>
            <a:off x="1223612" y="3932514"/>
            <a:ext cx="955800" cy="180600"/>
          </a:xfrm>
          <a:prstGeom prst="roundRect">
            <a:avLst>
              <a:gd fmla="val 5860" name="adj"/>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600">
                <a:solidFill>
                  <a:srgbClr val="FFFFFF"/>
                </a:solidFill>
                <a:latin typeface="M PLUS 1p"/>
                <a:ea typeface="M PLUS 1p"/>
                <a:cs typeface="M PLUS 1p"/>
                <a:sym typeface="M PLUS 1p"/>
              </a:rPr>
              <a:t>広告効果測定ツール</a:t>
            </a:r>
            <a:endParaRPr b="1" sz="600">
              <a:solidFill>
                <a:srgbClr val="FFFFFF"/>
              </a:solidFill>
              <a:latin typeface="M PLUS 1p"/>
              <a:ea typeface="M PLUS 1p"/>
              <a:cs typeface="M PLUS 1p"/>
              <a:sym typeface="M PLUS 1p"/>
            </a:endParaRPr>
          </a:p>
        </p:txBody>
      </p:sp>
      <p:sp>
        <p:nvSpPr>
          <p:cNvPr id="1038" name="Google Shape;1038;p38"/>
          <p:cNvSpPr/>
          <p:nvPr/>
        </p:nvSpPr>
        <p:spPr>
          <a:xfrm>
            <a:off x="1249270" y="2890076"/>
            <a:ext cx="955800" cy="180600"/>
          </a:xfrm>
          <a:prstGeom prst="roundRect">
            <a:avLst>
              <a:gd fmla="val 5860" name="adj"/>
            </a:avLst>
          </a:prstGeom>
          <a:solidFill>
            <a:srgbClr val="5B95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名刺情報メルマガ</a:t>
            </a:r>
            <a:endParaRPr b="1" sz="700">
              <a:solidFill>
                <a:srgbClr val="FFFFFF"/>
              </a:solidFill>
              <a:latin typeface="M PLUS 1p"/>
              <a:ea typeface="M PLUS 1p"/>
              <a:cs typeface="M PLUS 1p"/>
              <a:sym typeface="M PLUS 1p"/>
            </a:endParaRPr>
          </a:p>
        </p:txBody>
      </p:sp>
      <p:sp>
        <p:nvSpPr>
          <p:cNvPr id="1039" name="Google Shape;1039;p38"/>
          <p:cNvSpPr/>
          <p:nvPr/>
        </p:nvSpPr>
        <p:spPr>
          <a:xfrm>
            <a:off x="1223024" y="4141500"/>
            <a:ext cx="955800" cy="180600"/>
          </a:xfrm>
          <a:prstGeom prst="roundRect">
            <a:avLst>
              <a:gd fmla="val 586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1040" name="Google Shape;1040;p38"/>
          <p:cNvSpPr/>
          <p:nvPr/>
        </p:nvSpPr>
        <p:spPr>
          <a:xfrm>
            <a:off x="1223024" y="4350485"/>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rPr>
              <a:t>名刺管理ツール</a:t>
            </a:r>
            <a:endParaRPr b="1" sz="700">
              <a:solidFill>
                <a:srgbClr val="FFFFFF"/>
              </a:solidFill>
            </a:endParaRPr>
          </a:p>
        </p:txBody>
      </p:sp>
      <p:sp>
        <p:nvSpPr>
          <p:cNvPr id="1041" name="Google Shape;1041;p38"/>
          <p:cNvSpPr/>
          <p:nvPr/>
        </p:nvSpPr>
        <p:spPr>
          <a:xfrm>
            <a:off x="2524961" y="3304165"/>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1042" name="Google Shape;1042;p38"/>
          <p:cNvSpPr/>
          <p:nvPr/>
        </p:nvSpPr>
        <p:spPr>
          <a:xfrm>
            <a:off x="2524973" y="3513150"/>
            <a:ext cx="955800" cy="180600"/>
          </a:xfrm>
          <a:prstGeom prst="roundRect">
            <a:avLst>
              <a:gd fmla="val 5267"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1043" name="Google Shape;1043;p38"/>
          <p:cNvSpPr/>
          <p:nvPr/>
        </p:nvSpPr>
        <p:spPr>
          <a:xfrm>
            <a:off x="2528361" y="3722135"/>
            <a:ext cx="955800" cy="180600"/>
          </a:xfrm>
          <a:prstGeom prst="roundRect">
            <a:avLst>
              <a:gd fmla="val 5267"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LPOツール</a:t>
            </a:r>
            <a:endParaRPr b="1" sz="700">
              <a:solidFill>
                <a:srgbClr val="FFFFFF"/>
              </a:solidFill>
              <a:latin typeface="M PLUS 1p"/>
              <a:ea typeface="M PLUS 1p"/>
              <a:cs typeface="M PLUS 1p"/>
              <a:sym typeface="M PLUS 1p"/>
            </a:endParaRPr>
          </a:p>
        </p:txBody>
      </p:sp>
      <p:sp>
        <p:nvSpPr>
          <p:cNvPr id="1044" name="Google Shape;1044;p38"/>
          <p:cNvSpPr/>
          <p:nvPr/>
        </p:nvSpPr>
        <p:spPr>
          <a:xfrm>
            <a:off x="3785059" y="3305520"/>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1045" name="Google Shape;1045;p38"/>
          <p:cNvSpPr/>
          <p:nvPr/>
        </p:nvSpPr>
        <p:spPr>
          <a:xfrm>
            <a:off x="3785072" y="3514505"/>
            <a:ext cx="955800" cy="180600"/>
          </a:xfrm>
          <a:prstGeom prst="roundRect">
            <a:avLst>
              <a:gd fmla="val 5267" name="adj"/>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600">
                <a:solidFill>
                  <a:srgbClr val="FFFFFF"/>
                </a:solidFill>
                <a:latin typeface="M PLUS 1p"/>
                <a:ea typeface="M PLUS 1p"/>
                <a:cs typeface="M PLUS 1p"/>
                <a:sym typeface="M PLUS 1p"/>
              </a:rPr>
              <a:t>広告効果測定ツール</a:t>
            </a:r>
            <a:endParaRPr b="1" sz="700">
              <a:solidFill>
                <a:srgbClr val="FFFFFF"/>
              </a:solidFill>
              <a:latin typeface="M PLUS 1p"/>
              <a:ea typeface="M PLUS 1p"/>
              <a:cs typeface="M PLUS 1p"/>
              <a:sym typeface="M PLUS 1p"/>
            </a:endParaRPr>
          </a:p>
        </p:txBody>
      </p:sp>
      <p:sp>
        <p:nvSpPr>
          <p:cNvPr id="1046" name="Google Shape;1046;p38"/>
          <p:cNvSpPr/>
          <p:nvPr/>
        </p:nvSpPr>
        <p:spPr>
          <a:xfrm>
            <a:off x="3786234" y="3718828"/>
            <a:ext cx="955800" cy="180600"/>
          </a:xfrm>
          <a:prstGeom prst="roundRect">
            <a:avLst>
              <a:gd fmla="val 5860"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1047" name="Google Shape;1047;p38"/>
          <p:cNvSpPr/>
          <p:nvPr/>
        </p:nvSpPr>
        <p:spPr>
          <a:xfrm>
            <a:off x="3785647" y="3927813"/>
            <a:ext cx="955800" cy="180600"/>
          </a:xfrm>
          <a:prstGeom prst="roundRect">
            <a:avLst>
              <a:gd fmla="val 586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フォームツール</a:t>
            </a:r>
            <a:endParaRPr b="1" sz="700">
              <a:solidFill>
                <a:srgbClr val="FFFFFF"/>
              </a:solidFill>
              <a:latin typeface="M PLUS 1p"/>
              <a:ea typeface="M PLUS 1p"/>
              <a:cs typeface="M PLUS 1p"/>
              <a:sym typeface="M PLUS 1p"/>
            </a:endParaRPr>
          </a:p>
        </p:txBody>
      </p:sp>
      <p:sp>
        <p:nvSpPr>
          <p:cNvPr id="1048" name="Google Shape;1048;p38"/>
          <p:cNvSpPr/>
          <p:nvPr/>
        </p:nvSpPr>
        <p:spPr>
          <a:xfrm>
            <a:off x="3785647" y="4136798"/>
            <a:ext cx="955800" cy="180600"/>
          </a:xfrm>
          <a:prstGeom prst="roundRect">
            <a:avLst>
              <a:gd fmla="val 5860" name="adj"/>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独自開発</a:t>
            </a:r>
            <a:endParaRPr b="1" sz="700">
              <a:solidFill>
                <a:srgbClr val="FFFFFF"/>
              </a:solidFill>
              <a:latin typeface="M PLUS 1p"/>
              <a:ea typeface="M PLUS 1p"/>
              <a:cs typeface="M PLUS 1p"/>
              <a:sym typeface="M PLUS 1p"/>
            </a:endParaRPr>
          </a:p>
        </p:txBody>
      </p:sp>
      <p:sp>
        <p:nvSpPr>
          <p:cNvPr id="1049" name="Google Shape;1049;p38"/>
          <p:cNvSpPr/>
          <p:nvPr/>
        </p:nvSpPr>
        <p:spPr>
          <a:xfrm>
            <a:off x="5077071" y="3311554"/>
            <a:ext cx="955800" cy="180600"/>
          </a:xfrm>
          <a:prstGeom prst="roundRect">
            <a:avLst>
              <a:gd fmla="val 5860" name="adj"/>
            </a:avLst>
          </a:prstGeom>
          <a:solidFill>
            <a:srgbClr val="F464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WordPress</a:t>
            </a:r>
            <a:endParaRPr b="1" sz="700">
              <a:solidFill>
                <a:srgbClr val="FFFFFF"/>
              </a:solidFill>
              <a:latin typeface="M PLUS 1p"/>
              <a:ea typeface="M PLUS 1p"/>
              <a:cs typeface="M PLUS 1p"/>
              <a:sym typeface="M PLUS 1p"/>
            </a:endParaRPr>
          </a:p>
        </p:txBody>
      </p:sp>
      <p:sp>
        <p:nvSpPr>
          <p:cNvPr id="1050" name="Google Shape;1050;p38"/>
          <p:cNvSpPr/>
          <p:nvPr/>
        </p:nvSpPr>
        <p:spPr>
          <a:xfrm>
            <a:off x="5077083" y="3520539"/>
            <a:ext cx="955800" cy="180600"/>
          </a:xfrm>
          <a:prstGeom prst="roundRect">
            <a:avLst>
              <a:gd fmla="val 5267"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Google Analytics</a:t>
            </a:r>
            <a:endParaRPr b="1" sz="800">
              <a:solidFill>
                <a:srgbClr val="FFFFFF"/>
              </a:solidFill>
              <a:latin typeface="M PLUS 1p"/>
              <a:ea typeface="M PLUS 1p"/>
              <a:cs typeface="M PLUS 1p"/>
              <a:sym typeface="M PLUS 1p"/>
            </a:endParaRPr>
          </a:p>
        </p:txBody>
      </p:sp>
      <p:sp>
        <p:nvSpPr>
          <p:cNvPr id="1051" name="Google Shape;1051;p38"/>
          <p:cNvSpPr/>
          <p:nvPr/>
        </p:nvSpPr>
        <p:spPr>
          <a:xfrm>
            <a:off x="5078246" y="3724862"/>
            <a:ext cx="955800" cy="180600"/>
          </a:xfrm>
          <a:prstGeom prst="roundRect">
            <a:avLst>
              <a:gd fmla="val 5860"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フォームツール</a:t>
            </a:r>
            <a:endParaRPr b="1" sz="700">
              <a:solidFill>
                <a:srgbClr val="FFFFFF"/>
              </a:solidFill>
              <a:latin typeface="M PLUS 1p"/>
              <a:ea typeface="M PLUS 1p"/>
              <a:cs typeface="M PLUS 1p"/>
              <a:sym typeface="M PLUS 1p"/>
            </a:endParaRPr>
          </a:p>
        </p:txBody>
      </p:sp>
      <p:sp>
        <p:nvSpPr>
          <p:cNvPr id="1052" name="Google Shape;1052;p38"/>
          <p:cNvSpPr/>
          <p:nvPr/>
        </p:nvSpPr>
        <p:spPr>
          <a:xfrm>
            <a:off x="5078246" y="3933847"/>
            <a:ext cx="955800" cy="180600"/>
          </a:xfrm>
          <a:prstGeom prst="roundRect">
            <a:avLst>
              <a:gd fmla="val 5860" name="adj"/>
            </a:avLst>
          </a:prstGeom>
          <a:solidFill>
            <a:srgbClr val="00AC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メールツール</a:t>
            </a:r>
            <a:endParaRPr b="1" sz="700">
              <a:solidFill>
                <a:srgbClr val="FFFFFF"/>
              </a:solidFill>
              <a:latin typeface="M PLUS 1p"/>
              <a:ea typeface="M PLUS 1p"/>
              <a:cs typeface="M PLUS 1p"/>
              <a:sym typeface="M PLUS 1p"/>
            </a:endParaRPr>
          </a:p>
        </p:txBody>
      </p:sp>
      <p:sp>
        <p:nvSpPr>
          <p:cNvPr id="1053" name="Google Shape;1053;p38"/>
          <p:cNvSpPr/>
          <p:nvPr/>
        </p:nvSpPr>
        <p:spPr>
          <a:xfrm>
            <a:off x="5077658" y="4142832"/>
            <a:ext cx="955800" cy="180600"/>
          </a:xfrm>
          <a:prstGeom prst="roundRect">
            <a:avLst>
              <a:gd fmla="val 5860" name="adj"/>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独自開発</a:t>
            </a:r>
            <a:endParaRPr b="1" sz="700">
              <a:solidFill>
                <a:srgbClr val="FFFFFF"/>
              </a:solidFill>
              <a:latin typeface="M PLUS 1p"/>
              <a:ea typeface="M PLUS 1p"/>
              <a:cs typeface="M PLUS 1p"/>
              <a:sym typeface="M PLUS 1p"/>
            </a:endParaRPr>
          </a:p>
        </p:txBody>
      </p:sp>
      <p:sp>
        <p:nvSpPr>
          <p:cNvPr id="1054" name="Google Shape;1054;p38"/>
          <p:cNvSpPr/>
          <p:nvPr/>
        </p:nvSpPr>
        <p:spPr>
          <a:xfrm>
            <a:off x="6415706" y="3311554"/>
            <a:ext cx="955800" cy="180600"/>
          </a:xfrm>
          <a:prstGeom prst="roundRect">
            <a:avLst>
              <a:gd fmla="val 5860" name="adj"/>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700">
                <a:solidFill>
                  <a:srgbClr val="FFFFFF"/>
                </a:solidFill>
                <a:latin typeface="M PLUS 1p"/>
                <a:ea typeface="M PLUS 1p"/>
                <a:cs typeface="M PLUS 1p"/>
                <a:sym typeface="M PLUS 1p"/>
              </a:rPr>
              <a:t>Google Analytics</a:t>
            </a:r>
            <a:endParaRPr b="1" sz="700">
              <a:solidFill>
                <a:srgbClr val="FFFFFF"/>
              </a:solidFill>
              <a:latin typeface="M PLUS 1p"/>
              <a:ea typeface="M PLUS 1p"/>
              <a:cs typeface="M PLUS 1p"/>
              <a:sym typeface="M PLUS 1p"/>
            </a:endParaRPr>
          </a:p>
        </p:txBody>
      </p:sp>
      <p:sp>
        <p:nvSpPr>
          <p:cNvPr id="1055" name="Google Shape;1055;p38"/>
          <p:cNvSpPr/>
          <p:nvPr/>
        </p:nvSpPr>
        <p:spPr>
          <a:xfrm>
            <a:off x="6416881" y="3515876"/>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チャット連携</a:t>
            </a:r>
            <a:endParaRPr b="1" sz="700">
              <a:solidFill>
                <a:srgbClr val="FFFFFF"/>
              </a:solidFill>
              <a:latin typeface="M PLUS 1p"/>
              <a:ea typeface="M PLUS 1p"/>
              <a:cs typeface="M PLUS 1p"/>
              <a:sym typeface="M PLUS 1p"/>
            </a:endParaRPr>
          </a:p>
        </p:txBody>
      </p:sp>
      <p:sp>
        <p:nvSpPr>
          <p:cNvPr id="1056" name="Google Shape;1056;p38"/>
          <p:cNvSpPr/>
          <p:nvPr/>
        </p:nvSpPr>
        <p:spPr>
          <a:xfrm>
            <a:off x="7787305" y="3311554"/>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CRMツール連携</a:t>
            </a:r>
            <a:endParaRPr b="1" sz="700">
              <a:solidFill>
                <a:srgbClr val="FFFFFF"/>
              </a:solidFill>
              <a:latin typeface="M PLUS 1p"/>
              <a:ea typeface="M PLUS 1p"/>
              <a:cs typeface="M PLUS 1p"/>
              <a:sym typeface="M PLUS 1p"/>
            </a:endParaRPr>
          </a:p>
        </p:txBody>
      </p:sp>
      <p:sp>
        <p:nvSpPr>
          <p:cNvPr id="1057" name="Google Shape;1057;p38"/>
          <p:cNvSpPr/>
          <p:nvPr/>
        </p:nvSpPr>
        <p:spPr>
          <a:xfrm>
            <a:off x="6420575" y="3724862"/>
            <a:ext cx="955800" cy="180600"/>
          </a:xfrm>
          <a:prstGeom prst="roundRect">
            <a:avLst>
              <a:gd fmla="val 5860" name="adj"/>
            </a:avLst>
          </a:prstGeom>
          <a:solidFill>
            <a:srgbClr val="0043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FFFFFF"/>
                </a:solidFill>
                <a:latin typeface="M PLUS 1p"/>
                <a:ea typeface="M PLUS 1p"/>
                <a:cs typeface="M PLUS 1p"/>
                <a:sym typeface="M PLUS 1p"/>
              </a:rPr>
              <a:t>CRMツール連携</a:t>
            </a:r>
            <a:endParaRPr b="1" sz="700">
              <a:solidFill>
                <a:srgbClr val="FFFFFF"/>
              </a:solidFill>
              <a:latin typeface="M PLUS 1p"/>
              <a:ea typeface="M PLUS 1p"/>
              <a:cs typeface="M PLUS 1p"/>
              <a:sym typeface="M PLUS 1p"/>
            </a:endParaRPr>
          </a:p>
        </p:txBody>
      </p:sp>
      <p:sp>
        <p:nvSpPr>
          <p:cNvPr id="1058" name="Google Shape;1058;p38"/>
          <p:cNvSpPr/>
          <p:nvPr/>
        </p:nvSpPr>
        <p:spPr>
          <a:xfrm>
            <a:off x="1021800" y="3213375"/>
            <a:ext cx="7931100" cy="1409100"/>
          </a:xfrm>
          <a:prstGeom prst="rect">
            <a:avLst/>
          </a:prstGeom>
          <a:solidFill>
            <a:srgbClr val="EBC3E4">
              <a:alpha val="75160"/>
            </a:srgbClr>
          </a:solidFill>
          <a:ln cap="flat" cmpd="sng" w="28575">
            <a:solidFill>
              <a:srgbClr val="F464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9" name="Google Shape;1059;p38"/>
          <p:cNvPicPr preferRelativeResize="0"/>
          <p:nvPr/>
        </p:nvPicPr>
        <p:blipFill>
          <a:blip r:embed="rId4">
            <a:alphaModFix/>
          </a:blip>
          <a:stretch>
            <a:fillRect/>
          </a:stretch>
        </p:blipFill>
        <p:spPr>
          <a:xfrm>
            <a:off x="2939675" y="3311648"/>
            <a:ext cx="3810240" cy="1244001"/>
          </a:xfrm>
          <a:prstGeom prst="rect">
            <a:avLst/>
          </a:prstGeom>
          <a:noFill/>
          <a:ln>
            <a:noFill/>
          </a:ln>
        </p:spPr>
      </p:pic>
      <p:sp>
        <p:nvSpPr>
          <p:cNvPr id="1060" name="Google Shape;1060;p38"/>
          <p:cNvSpPr/>
          <p:nvPr/>
        </p:nvSpPr>
        <p:spPr>
          <a:xfrm>
            <a:off x="496050" y="855135"/>
            <a:ext cx="7976400" cy="5202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700">
                <a:solidFill>
                  <a:srgbClr val="2E3855"/>
                </a:solidFill>
                <a:latin typeface="M PLUS 1p ExtraBold"/>
                <a:ea typeface="M PLUS 1p ExtraBold"/>
                <a:cs typeface="M PLUS 1p ExtraBold"/>
                <a:sym typeface="M PLUS 1p ExtraBold"/>
              </a:rPr>
              <a:t>ferret Oneであれば　</a:t>
            </a:r>
            <a:r>
              <a:rPr lang="ja" sz="2200">
                <a:solidFill>
                  <a:srgbClr val="F464A4"/>
                </a:solidFill>
                <a:latin typeface="M PLUS 1p ExtraBold"/>
                <a:ea typeface="M PLUS 1p ExtraBold"/>
                <a:cs typeface="M PLUS 1p ExtraBold"/>
                <a:sym typeface="M PLUS 1p ExtraBold"/>
              </a:rPr>
              <a:t>一つの管理画面で施策を回す</a:t>
            </a:r>
            <a:r>
              <a:rPr lang="ja" sz="1700">
                <a:solidFill>
                  <a:srgbClr val="2E3855"/>
                </a:solidFill>
                <a:latin typeface="M PLUS 1p ExtraBold"/>
                <a:ea typeface="M PLUS 1p ExtraBold"/>
                <a:cs typeface="M PLUS 1p ExtraBold"/>
                <a:sym typeface="M PLUS 1p ExtraBold"/>
              </a:rPr>
              <a:t>ことができます！</a:t>
            </a:r>
            <a:endParaRPr sz="1700">
              <a:solidFill>
                <a:srgbClr val="2E3855"/>
              </a:solidFill>
              <a:latin typeface="M PLUS 1p ExtraBold"/>
              <a:ea typeface="M PLUS 1p ExtraBold"/>
              <a:cs typeface="M PLUS 1p ExtraBold"/>
              <a:sym typeface="M PLUS 1p ExtraBold"/>
            </a:endParaRPr>
          </a:p>
        </p:txBody>
      </p:sp>
      <p:sp>
        <p:nvSpPr>
          <p:cNvPr id="1061" name="Google Shape;1061;p38"/>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ferret Oneで一元管理</a:t>
            </a:r>
            <a:endParaRPr>
              <a:latin typeface="M PLUS 1p"/>
              <a:ea typeface="M PLUS 1p"/>
              <a:cs typeface="M PLUS 1p"/>
              <a:sym typeface="M PLUS 1p"/>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pic>
        <p:nvPicPr>
          <p:cNvPr id="1066" name="Google Shape;1066;p39"/>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067" name="Google Shape;1067;p39"/>
          <p:cNvSpPr txBox="1"/>
          <p:nvPr/>
        </p:nvSpPr>
        <p:spPr>
          <a:xfrm>
            <a:off x="311700" y="1127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200">
                <a:solidFill>
                  <a:srgbClr val="FFFFFF"/>
                </a:solidFill>
                <a:latin typeface="M PLUS 1p"/>
                <a:ea typeface="M PLUS 1p"/>
                <a:cs typeface="M PLUS 1p"/>
                <a:sym typeface="M PLUS 1p"/>
              </a:rPr>
              <a:t>外部ツールとの連携</a:t>
            </a:r>
            <a:endParaRPr b="1" sz="2200">
              <a:solidFill>
                <a:srgbClr val="FFFFFF"/>
              </a:solidFill>
              <a:latin typeface="M PLUS 1p"/>
              <a:ea typeface="M PLUS 1p"/>
              <a:cs typeface="M PLUS 1p"/>
              <a:sym typeface="M PLUS 1p"/>
            </a:endParaRPr>
          </a:p>
        </p:txBody>
      </p:sp>
      <p:sp>
        <p:nvSpPr>
          <p:cNvPr id="1068" name="Google Shape;1068;p39"/>
          <p:cNvSpPr txBox="1"/>
          <p:nvPr/>
        </p:nvSpPr>
        <p:spPr>
          <a:xfrm>
            <a:off x="5177548" y="2650650"/>
            <a:ext cx="3768300" cy="176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800">
                <a:solidFill>
                  <a:srgbClr val="073763"/>
                </a:solidFill>
                <a:latin typeface="M PLUS 1p ExtraBold"/>
                <a:ea typeface="M PLUS 1p ExtraBold"/>
                <a:cs typeface="M PLUS 1p ExtraBold"/>
                <a:sym typeface="M PLUS 1p ExtraBold"/>
              </a:rPr>
              <a:t>ferret Oneから他サービス</a:t>
            </a:r>
            <a:endParaRPr sz="18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1800">
                <a:solidFill>
                  <a:srgbClr val="073763"/>
                </a:solidFill>
                <a:latin typeface="M PLUS 1p ExtraBold"/>
                <a:ea typeface="M PLUS 1p ExtraBold"/>
                <a:cs typeface="M PLUS 1p ExtraBold"/>
                <a:sym typeface="M PLUS 1p ExtraBold"/>
              </a:rPr>
              <a:t>MAやSFA/CRMへ</a:t>
            </a:r>
            <a:endParaRPr sz="18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1800">
                <a:solidFill>
                  <a:srgbClr val="073763"/>
                </a:solidFill>
                <a:latin typeface="M PLUS 1p ExtraBold"/>
                <a:ea typeface="M PLUS 1p ExtraBold"/>
                <a:cs typeface="M PLUS 1p ExtraBold"/>
                <a:sym typeface="M PLUS 1p ExtraBold"/>
              </a:rPr>
              <a:t>API連携でリード情報を</a:t>
            </a:r>
            <a:endParaRPr sz="18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2600">
                <a:solidFill>
                  <a:srgbClr val="073763"/>
                </a:solidFill>
                <a:latin typeface="M PLUS 1p ExtraBold"/>
                <a:ea typeface="M PLUS 1p ExtraBold"/>
                <a:cs typeface="M PLUS 1p ExtraBold"/>
                <a:sym typeface="M PLUS 1p ExtraBold"/>
              </a:rPr>
              <a:t>受け渡す</a:t>
            </a:r>
            <a:r>
              <a:rPr lang="ja" sz="1800">
                <a:solidFill>
                  <a:srgbClr val="073763"/>
                </a:solidFill>
                <a:latin typeface="M PLUS 1p ExtraBold"/>
                <a:ea typeface="M PLUS 1p ExtraBold"/>
                <a:cs typeface="M PLUS 1p ExtraBold"/>
                <a:sym typeface="M PLUS 1p ExtraBold"/>
              </a:rPr>
              <a:t>ことが可能です</a:t>
            </a:r>
            <a:endParaRPr sz="1800">
              <a:solidFill>
                <a:srgbClr val="073763"/>
              </a:solidFill>
              <a:latin typeface="M PLUS 1p ExtraBold"/>
              <a:ea typeface="M PLUS 1p ExtraBold"/>
              <a:cs typeface="M PLUS 1p ExtraBold"/>
              <a:sym typeface="M PLUS 1p ExtraBold"/>
            </a:endParaRPr>
          </a:p>
        </p:txBody>
      </p:sp>
      <p:sp>
        <p:nvSpPr>
          <p:cNvPr id="1069" name="Google Shape;1069;p39"/>
          <p:cNvSpPr/>
          <p:nvPr/>
        </p:nvSpPr>
        <p:spPr>
          <a:xfrm>
            <a:off x="6525648" y="2202150"/>
            <a:ext cx="858000" cy="340500"/>
          </a:xfrm>
          <a:prstGeom prst="downArrow">
            <a:avLst>
              <a:gd fmla="val 50000" name="adj1"/>
              <a:gd fmla="val 50000" name="adj2"/>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9"/>
          <p:cNvSpPr txBox="1"/>
          <p:nvPr/>
        </p:nvSpPr>
        <p:spPr>
          <a:xfrm>
            <a:off x="5101350" y="1211800"/>
            <a:ext cx="3768300" cy="95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800">
                <a:solidFill>
                  <a:srgbClr val="073763"/>
                </a:solidFill>
                <a:latin typeface="M PLUS 1p"/>
                <a:ea typeface="M PLUS 1p"/>
                <a:cs typeface="M PLUS 1p"/>
                <a:sym typeface="M PLUS 1p"/>
              </a:rPr>
              <a:t>他のツールを既にご導入</a:t>
            </a:r>
            <a:endParaRPr b="1" sz="1800">
              <a:solidFill>
                <a:srgbClr val="073763"/>
              </a:solidFill>
              <a:latin typeface="M PLUS 1p"/>
              <a:ea typeface="M PLUS 1p"/>
              <a:cs typeface="M PLUS 1p"/>
              <a:sym typeface="M PLUS 1p"/>
            </a:endParaRPr>
          </a:p>
          <a:p>
            <a:pPr indent="0" lvl="0" marL="0" rtl="0" algn="ctr">
              <a:spcBef>
                <a:spcPts val="0"/>
              </a:spcBef>
              <a:spcAft>
                <a:spcPts val="0"/>
              </a:spcAft>
              <a:buNone/>
            </a:pPr>
            <a:r>
              <a:rPr b="1" lang="ja" sz="1800">
                <a:solidFill>
                  <a:srgbClr val="073763"/>
                </a:solidFill>
                <a:latin typeface="M PLUS 1p"/>
                <a:ea typeface="M PLUS 1p"/>
                <a:cs typeface="M PLUS 1p"/>
                <a:sym typeface="M PLUS 1p"/>
              </a:rPr>
              <a:t>頂いている場合</a:t>
            </a:r>
            <a:endParaRPr b="1" sz="1800">
              <a:solidFill>
                <a:srgbClr val="073763"/>
              </a:solidFill>
              <a:latin typeface="M PLUS 1p"/>
              <a:ea typeface="M PLUS 1p"/>
              <a:cs typeface="M PLUS 1p"/>
              <a:sym typeface="M PLUS 1p"/>
            </a:endParaRPr>
          </a:p>
        </p:txBody>
      </p:sp>
      <p:pic>
        <p:nvPicPr>
          <p:cNvPr id="1071" name="Google Shape;1071;p39"/>
          <p:cNvPicPr preferRelativeResize="0"/>
          <p:nvPr/>
        </p:nvPicPr>
        <p:blipFill>
          <a:blip r:embed="rId4">
            <a:alphaModFix/>
          </a:blip>
          <a:stretch>
            <a:fillRect/>
          </a:stretch>
        </p:blipFill>
        <p:spPr>
          <a:xfrm>
            <a:off x="2527454" y="947674"/>
            <a:ext cx="457208" cy="132853"/>
          </a:xfrm>
          <a:prstGeom prst="rect">
            <a:avLst/>
          </a:prstGeom>
          <a:noFill/>
          <a:ln>
            <a:noFill/>
          </a:ln>
        </p:spPr>
      </p:pic>
      <p:pic>
        <p:nvPicPr>
          <p:cNvPr id="1072" name="Google Shape;1072;p39"/>
          <p:cNvPicPr preferRelativeResize="0"/>
          <p:nvPr/>
        </p:nvPicPr>
        <p:blipFill>
          <a:blip r:embed="rId5">
            <a:alphaModFix/>
          </a:blip>
          <a:stretch>
            <a:fillRect/>
          </a:stretch>
        </p:blipFill>
        <p:spPr>
          <a:xfrm>
            <a:off x="4026363" y="950168"/>
            <a:ext cx="804834" cy="132843"/>
          </a:xfrm>
          <a:prstGeom prst="rect">
            <a:avLst/>
          </a:prstGeom>
          <a:noFill/>
          <a:ln>
            <a:noFill/>
          </a:ln>
        </p:spPr>
      </p:pic>
      <p:sp>
        <p:nvSpPr>
          <p:cNvPr id="1073" name="Google Shape;107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1074" name="Google Shape;1074;p39"/>
          <p:cNvPicPr preferRelativeResize="0"/>
          <p:nvPr/>
        </p:nvPicPr>
        <p:blipFill>
          <a:blip r:embed="rId4">
            <a:alphaModFix/>
          </a:blip>
          <a:stretch>
            <a:fillRect/>
          </a:stretch>
        </p:blipFill>
        <p:spPr>
          <a:xfrm>
            <a:off x="2478229" y="953843"/>
            <a:ext cx="457208" cy="139026"/>
          </a:xfrm>
          <a:prstGeom prst="rect">
            <a:avLst/>
          </a:prstGeom>
          <a:noFill/>
          <a:ln>
            <a:noFill/>
          </a:ln>
        </p:spPr>
      </p:pic>
      <p:pic>
        <p:nvPicPr>
          <p:cNvPr id="1075" name="Google Shape;1075;p39"/>
          <p:cNvPicPr preferRelativeResize="0"/>
          <p:nvPr/>
        </p:nvPicPr>
        <p:blipFill>
          <a:blip r:embed="rId5">
            <a:alphaModFix/>
          </a:blip>
          <a:stretch>
            <a:fillRect/>
          </a:stretch>
        </p:blipFill>
        <p:spPr>
          <a:xfrm>
            <a:off x="3977138" y="956453"/>
            <a:ext cx="804834" cy="139016"/>
          </a:xfrm>
          <a:prstGeom prst="rect">
            <a:avLst/>
          </a:prstGeom>
          <a:noFill/>
          <a:ln>
            <a:noFill/>
          </a:ln>
        </p:spPr>
      </p:pic>
      <p:grpSp>
        <p:nvGrpSpPr>
          <p:cNvPr id="1076" name="Google Shape;1076;p39"/>
          <p:cNvGrpSpPr/>
          <p:nvPr/>
        </p:nvGrpSpPr>
        <p:grpSpPr>
          <a:xfrm>
            <a:off x="157250" y="814064"/>
            <a:ext cx="5096631" cy="4029900"/>
            <a:chOff x="157250" y="814064"/>
            <a:chExt cx="5096631" cy="4029900"/>
          </a:xfrm>
        </p:grpSpPr>
        <p:sp>
          <p:nvSpPr>
            <p:cNvPr id="1077" name="Google Shape;1077;p39"/>
            <p:cNvSpPr/>
            <p:nvPr/>
          </p:nvSpPr>
          <p:spPr>
            <a:xfrm flipH="1" rot="-5400000">
              <a:off x="3735143" y="1991390"/>
              <a:ext cx="315300" cy="2238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8" name="Google Shape;1078;p39"/>
            <p:cNvSpPr/>
            <p:nvPr/>
          </p:nvSpPr>
          <p:spPr>
            <a:xfrm rot="5400000">
              <a:off x="-1448794" y="2540864"/>
              <a:ext cx="4029900" cy="576300"/>
            </a:xfrm>
            <a:prstGeom prst="homePlate">
              <a:avLst>
                <a:gd fmla="val 38475" name="adj"/>
              </a:avLst>
            </a:prstGeom>
            <a:solidFill>
              <a:srgbClr val="A4C2F4"/>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9" name="Google Shape;1079;p39"/>
            <p:cNvSpPr/>
            <p:nvPr/>
          </p:nvSpPr>
          <p:spPr>
            <a:xfrm rot="5400000">
              <a:off x="39206" y="1939578"/>
              <a:ext cx="1053900" cy="576300"/>
            </a:xfrm>
            <a:prstGeom prst="chevron">
              <a:avLst>
                <a:gd fmla="val 36214" name="adj"/>
              </a:avLst>
            </a:prstGeom>
            <a:solidFill>
              <a:srgbClr val="6D9EEB"/>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0" name="Google Shape;1080;p39"/>
            <p:cNvSpPr/>
            <p:nvPr/>
          </p:nvSpPr>
          <p:spPr>
            <a:xfrm rot="5400000">
              <a:off x="-258394" y="3032538"/>
              <a:ext cx="1649100" cy="576300"/>
            </a:xfrm>
            <a:prstGeom prst="chevron">
              <a:avLst>
                <a:gd fmla="val 36214" name="adj"/>
              </a:avLst>
            </a:prstGeom>
            <a:solidFill>
              <a:srgbClr val="A4C2F4"/>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1" name="Google Shape;1081;p39"/>
            <p:cNvSpPr/>
            <p:nvPr/>
          </p:nvSpPr>
          <p:spPr>
            <a:xfrm rot="5400000">
              <a:off x="305456" y="3935145"/>
              <a:ext cx="521400" cy="576300"/>
            </a:xfrm>
            <a:prstGeom prst="chevron">
              <a:avLst>
                <a:gd fmla="val 36214" name="adj"/>
              </a:avLst>
            </a:prstGeom>
            <a:solidFill>
              <a:srgbClr val="A4C2F4"/>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2" name="Google Shape;1082;p39"/>
            <p:cNvSpPr txBox="1"/>
            <p:nvPr/>
          </p:nvSpPr>
          <p:spPr>
            <a:xfrm>
              <a:off x="182729" y="966437"/>
              <a:ext cx="767100" cy="3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595959"/>
                  </a:solidFill>
                  <a:latin typeface="M PLUS 1p"/>
                  <a:ea typeface="M PLUS 1p"/>
                  <a:cs typeface="M PLUS 1p"/>
                  <a:sym typeface="M PLUS 1p"/>
                </a:rPr>
                <a:t>リーチ</a:t>
              </a:r>
              <a:endParaRPr b="1" sz="1000">
                <a:solidFill>
                  <a:srgbClr val="595959"/>
                </a:solidFill>
                <a:latin typeface="M PLUS 1p"/>
                <a:ea typeface="M PLUS 1p"/>
                <a:cs typeface="M PLUS 1p"/>
                <a:sym typeface="M PLUS 1p"/>
              </a:endParaRPr>
            </a:p>
          </p:txBody>
        </p:sp>
        <p:sp>
          <p:nvSpPr>
            <p:cNvPr id="1083" name="Google Shape;1083;p39"/>
            <p:cNvSpPr txBox="1"/>
            <p:nvPr/>
          </p:nvSpPr>
          <p:spPr>
            <a:xfrm>
              <a:off x="182615" y="1992471"/>
              <a:ext cx="767100" cy="3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595959"/>
                  </a:solidFill>
                  <a:latin typeface="M PLUS 1p"/>
                  <a:ea typeface="M PLUS 1p"/>
                  <a:cs typeface="M PLUS 1p"/>
                  <a:sym typeface="M PLUS 1p"/>
                </a:rPr>
                <a:t>リード</a:t>
              </a:r>
              <a:endParaRPr b="1" sz="1000">
                <a:solidFill>
                  <a:srgbClr val="595959"/>
                </a:solidFill>
                <a:latin typeface="M PLUS 1p"/>
                <a:ea typeface="M PLUS 1p"/>
                <a:cs typeface="M PLUS 1p"/>
                <a:sym typeface="M PLUS 1p"/>
              </a:endParaRPr>
            </a:p>
            <a:p>
              <a:pPr indent="0" lvl="0" marL="0" rtl="0" algn="ctr">
                <a:spcBef>
                  <a:spcPts val="0"/>
                </a:spcBef>
                <a:spcAft>
                  <a:spcPts val="0"/>
                </a:spcAft>
                <a:buNone/>
              </a:pPr>
              <a:r>
                <a:rPr b="1" lang="ja" sz="1000">
                  <a:solidFill>
                    <a:srgbClr val="595959"/>
                  </a:solidFill>
                  <a:latin typeface="M PLUS 1p"/>
                  <a:ea typeface="M PLUS 1p"/>
                  <a:cs typeface="M PLUS 1p"/>
                  <a:sym typeface="M PLUS 1p"/>
                </a:rPr>
                <a:t>獲得</a:t>
              </a:r>
              <a:endParaRPr b="1" sz="1000">
                <a:solidFill>
                  <a:srgbClr val="595959"/>
                </a:solidFill>
                <a:latin typeface="M PLUS 1p"/>
                <a:ea typeface="M PLUS 1p"/>
                <a:cs typeface="M PLUS 1p"/>
                <a:sym typeface="M PLUS 1p"/>
              </a:endParaRPr>
            </a:p>
          </p:txBody>
        </p:sp>
        <p:sp>
          <p:nvSpPr>
            <p:cNvPr id="1084" name="Google Shape;1084;p39"/>
            <p:cNvSpPr txBox="1"/>
            <p:nvPr/>
          </p:nvSpPr>
          <p:spPr>
            <a:xfrm>
              <a:off x="230443" y="3121679"/>
              <a:ext cx="671700" cy="3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595959"/>
                  </a:solidFill>
                  <a:latin typeface="M PLUS 1p"/>
                  <a:ea typeface="M PLUS 1p"/>
                  <a:cs typeface="M PLUS 1p"/>
                  <a:sym typeface="M PLUS 1p"/>
                </a:rPr>
                <a:t>リード</a:t>
              </a:r>
              <a:endParaRPr b="1" sz="1000">
                <a:solidFill>
                  <a:srgbClr val="595959"/>
                </a:solidFill>
                <a:latin typeface="M PLUS 1p"/>
                <a:ea typeface="M PLUS 1p"/>
                <a:cs typeface="M PLUS 1p"/>
                <a:sym typeface="M PLUS 1p"/>
              </a:endParaRPr>
            </a:p>
            <a:p>
              <a:pPr indent="0" lvl="0" marL="0" rtl="0" algn="ctr">
                <a:spcBef>
                  <a:spcPts val="0"/>
                </a:spcBef>
                <a:spcAft>
                  <a:spcPts val="0"/>
                </a:spcAft>
                <a:buNone/>
              </a:pPr>
              <a:r>
                <a:rPr b="1" lang="ja" sz="1000">
                  <a:solidFill>
                    <a:srgbClr val="595959"/>
                  </a:solidFill>
                  <a:latin typeface="M PLUS 1p"/>
                  <a:ea typeface="M PLUS 1p"/>
                  <a:cs typeface="M PLUS 1p"/>
                  <a:sym typeface="M PLUS 1p"/>
                </a:rPr>
                <a:t>育成</a:t>
              </a:r>
              <a:endParaRPr b="1" sz="1000">
                <a:solidFill>
                  <a:srgbClr val="595959"/>
                </a:solidFill>
                <a:latin typeface="M PLUS 1p"/>
                <a:ea typeface="M PLUS 1p"/>
                <a:cs typeface="M PLUS 1p"/>
                <a:sym typeface="M PLUS 1p"/>
              </a:endParaRPr>
            </a:p>
          </p:txBody>
        </p:sp>
        <p:sp>
          <p:nvSpPr>
            <p:cNvPr id="1085" name="Google Shape;1085;p39"/>
            <p:cNvSpPr txBox="1"/>
            <p:nvPr/>
          </p:nvSpPr>
          <p:spPr>
            <a:xfrm>
              <a:off x="182729" y="4076111"/>
              <a:ext cx="767100" cy="3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595959"/>
                  </a:solidFill>
                  <a:latin typeface="M PLUS 1p"/>
                  <a:ea typeface="M PLUS 1p"/>
                  <a:cs typeface="M PLUS 1p"/>
                  <a:sym typeface="M PLUS 1p"/>
                </a:rPr>
                <a:t>受注</a:t>
              </a:r>
              <a:endParaRPr b="1" sz="1000">
                <a:solidFill>
                  <a:srgbClr val="595959"/>
                </a:solidFill>
                <a:latin typeface="M PLUS 1p"/>
                <a:ea typeface="M PLUS 1p"/>
                <a:cs typeface="M PLUS 1p"/>
                <a:sym typeface="M PLUS 1p"/>
              </a:endParaRPr>
            </a:p>
          </p:txBody>
        </p:sp>
        <p:sp>
          <p:nvSpPr>
            <p:cNvPr id="1086" name="Google Shape;1086;p39"/>
            <p:cNvSpPr txBox="1"/>
            <p:nvPr/>
          </p:nvSpPr>
          <p:spPr>
            <a:xfrm>
              <a:off x="157250" y="4403301"/>
              <a:ext cx="817800" cy="3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595959"/>
                  </a:solidFill>
                  <a:latin typeface="M PLUS 1p"/>
                  <a:ea typeface="M PLUS 1p"/>
                  <a:cs typeface="M PLUS 1p"/>
                  <a:sym typeface="M PLUS 1p"/>
                </a:rPr>
                <a:t>リピート</a:t>
              </a:r>
              <a:endParaRPr b="1" sz="1000">
                <a:solidFill>
                  <a:srgbClr val="595959"/>
                </a:solidFill>
                <a:latin typeface="M PLUS 1p"/>
                <a:ea typeface="M PLUS 1p"/>
                <a:cs typeface="M PLUS 1p"/>
                <a:sym typeface="M PLUS 1p"/>
              </a:endParaRPr>
            </a:p>
          </p:txBody>
        </p:sp>
        <p:sp>
          <p:nvSpPr>
            <p:cNvPr id="1087" name="Google Shape;1087;p39"/>
            <p:cNvSpPr/>
            <p:nvPr/>
          </p:nvSpPr>
          <p:spPr>
            <a:xfrm>
              <a:off x="974961" y="841567"/>
              <a:ext cx="4257600" cy="7014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8" name="Google Shape;1088;p39"/>
            <p:cNvSpPr/>
            <p:nvPr/>
          </p:nvSpPr>
          <p:spPr>
            <a:xfrm>
              <a:off x="1050438" y="1172077"/>
              <a:ext cx="615300" cy="277800"/>
            </a:xfrm>
            <a:prstGeom prst="rect">
              <a:avLst/>
            </a:prstGeom>
            <a:solidFill>
              <a:srgbClr val="CCCCCC"/>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Organic</a:t>
              </a:r>
              <a:endParaRPr sz="800">
                <a:latin typeface="M PLUS 1p"/>
                <a:ea typeface="M PLUS 1p"/>
                <a:cs typeface="M PLUS 1p"/>
                <a:sym typeface="M PLUS 1p"/>
              </a:endParaRPr>
            </a:p>
          </p:txBody>
        </p:sp>
        <p:sp>
          <p:nvSpPr>
            <p:cNvPr id="1089" name="Google Shape;1089;p39"/>
            <p:cNvSpPr/>
            <p:nvPr/>
          </p:nvSpPr>
          <p:spPr>
            <a:xfrm>
              <a:off x="1700135" y="1172077"/>
              <a:ext cx="817800" cy="277800"/>
            </a:xfrm>
            <a:prstGeom prst="rect">
              <a:avLst/>
            </a:prstGeom>
            <a:solidFill>
              <a:srgbClr val="CCCCCC"/>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リスティング</a:t>
              </a:r>
              <a:endParaRPr sz="800">
                <a:latin typeface="M PLUS 1p"/>
                <a:ea typeface="M PLUS 1p"/>
                <a:cs typeface="M PLUS 1p"/>
                <a:sym typeface="M PLUS 1p"/>
              </a:endParaRPr>
            </a:p>
            <a:p>
              <a:pPr indent="0" lvl="0" marL="0" rtl="0" algn="ctr">
                <a:spcBef>
                  <a:spcPts val="0"/>
                </a:spcBef>
                <a:spcAft>
                  <a:spcPts val="0"/>
                </a:spcAft>
                <a:buNone/>
              </a:pPr>
              <a:r>
                <a:rPr lang="ja" sz="800">
                  <a:latin typeface="M PLUS 1p"/>
                  <a:ea typeface="M PLUS 1p"/>
                  <a:cs typeface="M PLUS 1p"/>
                  <a:sym typeface="M PLUS 1p"/>
                </a:rPr>
                <a:t>広告</a:t>
              </a:r>
              <a:endParaRPr sz="800">
                <a:latin typeface="M PLUS 1p"/>
                <a:ea typeface="M PLUS 1p"/>
                <a:cs typeface="M PLUS 1p"/>
                <a:sym typeface="M PLUS 1p"/>
              </a:endParaRPr>
            </a:p>
          </p:txBody>
        </p:sp>
        <p:sp>
          <p:nvSpPr>
            <p:cNvPr id="1090" name="Google Shape;1090;p39"/>
            <p:cNvSpPr/>
            <p:nvPr/>
          </p:nvSpPr>
          <p:spPr>
            <a:xfrm>
              <a:off x="2552223" y="1172077"/>
              <a:ext cx="432300" cy="277800"/>
            </a:xfrm>
            <a:prstGeom prst="rect">
              <a:avLst/>
            </a:prstGeom>
            <a:solidFill>
              <a:srgbClr val="CCCCCC"/>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SNS</a:t>
              </a:r>
              <a:endParaRPr sz="800">
                <a:latin typeface="M PLUS 1p"/>
                <a:ea typeface="M PLUS 1p"/>
                <a:cs typeface="M PLUS 1p"/>
                <a:sym typeface="M PLUS 1p"/>
              </a:endParaRPr>
            </a:p>
            <a:p>
              <a:pPr indent="0" lvl="0" marL="0" rtl="0" algn="ctr">
                <a:spcBef>
                  <a:spcPts val="0"/>
                </a:spcBef>
                <a:spcAft>
                  <a:spcPts val="0"/>
                </a:spcAft>
                <a:buNone/>
              </a:pPr>
              <a:r>
                <a:rPr lang="ja" sz="800">
                  <a:latin typeface="M PLUS 1p"/>
                  <a:ea typeface="M PLUS 1p"/>
                  <a:cs typeface="M PLUS 1p"/>
                  <a:sym typeface="M PLUS 1p"/>
                </a:rPr>
                <a:t>広告</a:t>
              </a:r>
              <a:endParaRPr sz="800">
                <a:latin typeface="M PLUS 1p"/>
                <a:ea typeface="M PLUS 1p"/>
                <a:cs typeface="M PLUS 1p"/>
                <a:sym typeface="M PLUS 1p"/>
              </a:endParaRPr>
            </a:p>
          </p:txBody>
        </p:sp>
        <p:sp>
          <p:nvSpPr>
            <p:cNvPr id="1091" name="Google Shape;1091;p39"/>
            <p:cNvSpPr/>
            <p:nvPr/>
          </p:nvSpPr>
          <p:spPr>
            <a:xfrm>
              <a:off x="3019030" y="1172077"/>
              <a:ext cx="615300" cy="277800"/>
            </a:xfrm>
            <a:prstGeom prst="rect">
              <a:avLst/>
            </a:prstGeom>
            <a:solidFill>
              <a:srgbClr val="CCCCCC"/>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メルマガ</a:t>
              </a:r>
              <a:endParaRPr sz="800">
                <a:latin typeface="M PLUS 1p"/>
                <a:ea typeface="M PLUS 1p"/>
                <a:cs typeface="M PLUS 1p"/>
                <a:sym typeface="M PLUS 1p"/>
              </a:endParaRPr>
            </a:p>
          </p:txBody>
        </p:sp>
        <p:sp>
          <p:nvSpPr>
            <p:cNvPr id="1092" name="Google Shape;1092;p39"/>
            <p:cNvSpPr/>
            <p:nvPr/>
          </p:nvSpPr>
          <p:spPr>
            <a:xfrm>
              <a:off x="3668744" y="1172077"/>
              <a:ext cx="534900" cy="277800"/>
            </a:xfrm>
            <a:prstGeom prst="rect">
              <a:avLst/>
            </a:prstGeom>
            <a:solidFill>
              <a:srgbClr val="CCCCCC"/>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Refaral</a:t>
              </a:r>
              <a:endParaRPr sz="800">
                <a:latin typeface="M PLUS 1p"/>
                <a:ea typeface="M PLUS 1p"/>
                <a:cs typeface="M PLUS 1p"/>
                <a:sym typeface="M PLUS 1p"/>
              </a:endParaRPr>
            </a:p>
          </p:txBody>
        </p:sp>
        <p:sp>
          <p:nvSpPr>
            <p:cNvPr id="1093" name="Google Shape;1093;p39"/>
            <p:cNvSpPr/>
            <p:nvPr/>
          </p:nvSpPr>
          <p:spPr>
            <a:xfrm>
              <a:off x="4238101" y="1172077"/>
              <a:ext cx="671700" cy="277800"/>
            </a:xfrm>
            <a:prstGeom prst="rect">
              <a:avLst/>
            </a:prstGeom>
            <a:solidFill>
              <a:srgbClr val="CCCCCC"/>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セミナー</a:t>
              </a:r>
              <a:endParaRPr sz="800">
                <a:latin typeface="M PLUS 1p"/>
                <a:ea typeface="M PLUS 1p"/>
                <a:cs typeface="M PLUS 1p"/>
                <a:sym typeface="M PLUS 1p"/>
              </a:endParaRPr>
            </a:p>
            <a:p>
              <a:pPr indent="0" lvl="0" marL="0" rtl="0" algn="ctr">
                <a:spcBef>
                  <a:spcPts val="0"/>
                </a:spcBef>
                <a:spcAft>
                  <a:spcPts val="0"/>
                </a:spcAft>
                <a:buNone/>
              </a:pPr>
              <a:r>
                <a:rPr lang="ja" sz="800">
                  <a:latin typeface="M PLUS 1p"/>
                  <a:ea typeface="M PLUS 1p"/>
                  <a:cs typeface="M PLUS 1p"/>
                  <a:sym typeface="M PLUS 1p"/>
                </a:rPr>
                <a:t>イベント</a:t>
              </a:r>
              <a:endParaRPr sz="800">
                <a:latin typeface="M PLUS 1p"/>
                <a:ea typeface="M PLUS 1p"/>
                <a:cs typeface="M PLUS 1p"/>
                <a:sym typeface="M PLUS 1p"/>
              </a:endParaRPr>
            </a:p>
          </p:txBody>
        </p:sp>
        <p:sp>
          <p:nvSpPr>
            <p:cNvPr id="1094" name="Google Shape;1094;p39"/>
            <p:cNvSpPr txBox="1"/>
            <p:nvPr/>
          </p:nvSpPr>
          <p:spPr>
            <a:xfrm>
              <a:off x="4854630" y="1230788"/>
              <a:ext cx="256800" cy="27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000"/>
                <a:t>他</a:t>
              </a:r>
              <a:endParaRPr sz="1000">
                <a:latin typeface="M PLUS 1p"/>
                <a:ea typeface="M PLUS 1p"/>
                <a:cs typeface="M PLUS 1p"/>
                <a:sym typeface="M PLUS 1p"/>
              </a:endParaRPr>
            </a:p>
          </p:txBody>
        </p:sp>
        <p:sp>
          <p:nvSpPr>
            <p:cNvPr id="1095" name="Google Shape;1095;p39"/>
            <p:cNvSpPr/>
            <p:nvPr/>
          </p:nvSpPr>
          <p:spPr>
            <a:xfrm>
              <a:off x="1050438" y="915012"/>
              <a:ext cx="1376400" cy="198000"/>
            </a:xfrm>
            <a:prstGeom prst="roundRect">
              <a:avLst>
                <a:gd fmla="val 50000"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リーチ / チャンネル</a:t>
              </a:r>
              <a:endParaRPr b="1" sz="900">
                <a:solidFill>
                  <a:srgbClr val="FFFFFF"/>
                </a:solidFill>
                <a:latin typeface="M PLUS 1p"/>
                <a:ea typeface="M PLUS 1p"/>
                <a:cs typeface="M PLUS 1p"/>
                <a:sym typeface="M PLUS 1p"/>
              </a:endParaRPr>
            </a:p>
          </p:txBody>
        </p:sp>
        <p:sp>
          <p:nvSpPr>
            <p:cNvPr id="1096" name="Google Shape;1096;p39"/>
            <p:cNvSpPr/>
            <p:nvPr/>
          </p:nvSpPr>
          <p:spPr>
            <a:xfrm>
              <a:off x="1186586" y="1542941"/>
              <a:ext cx="355800" cy="1980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7" name="Google Shape;1097;p39"/>
            <p:cNvSpPr/>
            <p:nvPr/>
          </p:nvSpPr>
          <p:spPr>
            <a:xfrm>
              <a:off x="1888532" y="1542941"/>
              <a:ext cx="355800" cy="1980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8" name="Google Shape;1098;p39"/>
            <p:cNvSpPr/>
            <p:nvPr/>
          </p:nvSpPr>
          <p:spPr>
            <a:xfrm>
              <a:off x="2590478" y="1541464"/>
              <a:ext cx="355800" cy="1980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9" name="Google Shape;1099;p39"/>
            <p:cNvSpPr/>
            <p:nvPr/>
          </p:nvSpPr>
          <p:spPr>
            <a:xfrm>
              <a:off x="3292424" y="1541464"/>
              <a:ext cx="355800" cy="1980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0" name="Google Shape;1100;p39"/>
            <p:cNvSpPr/>
            <p:nvPr/>
          </p:nvSpPr>
          <p:spPr>
            <a:xfrm>
              <a:off x="3994370" y="1739636"/>
              <a:ext cx="1252200" cy="7551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1" name="Google Shape;1101;p39"/>
            <p:cNvSpPr/>
            <p:nvPr/>
          </p:nvSpPr>
          <p:spPr>
            <a:xfrm>
              <a:off x="4211549" y="1797739"/>
              <a:ext cx="817800" cy="147900"/>
            </a:xfrm>
            <a:prstGeom prst="roundRect">
              <a:avLst>
                <a:gd fmla="val 50000"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通知</a:t>
              </a:r>
              <a:endParaRPr b="1" sz="800">
                <a:solidFill>
                  <a:srgbClr val="FFFFFF"/>
                </a:solidFill>
                <a:latin typeface="M PLUS 1p"/>
                <a:ea typeface="M PLUS 1p"/>
                <a:cs typeface="M PLUS 1p"/>
                <a:sym typeface="M PLUS 1p"/>
              </a:endParaRPr>
            </a:p>
          </p:txBody>
        </p:sp>
        <p:pic>
          <p:nvPicPr>
            <p:cNvPr id="1102" name="Google Shape;1102;p39"/>
            <p:cNvPicPr preferRelativeResize="0"/>
            <p:nvPr/>
          </p:nvPicPr>
          <p:blipFill rotWithShape="1">
            <a:blip r:embed="rId6">
              <a:alphaModFix/>
            </a:blip>
            <a:srcRect b="7489" l="0" r="0" t="21178"/>
            <a:stretch/>
          </p:blipFill>
          <p:spPr>
            <a:xfrm>
              <a:off x="4312734" y="1958886"/>
              <a:ext cx="615340" cy="181583"/>
            </a:xfrm>
            <a:prstGeom prst="rect">
              <a:avLst/>
            </a:prstGeom>
            <a:noFill/>
            <a:ln>
              <a:noFill/>
            </a:ln>
          </p:spPr>
        </p:pic>
        <p:pic>
          <p:nvPicPr>
            <p:cNvPr id="1103" name="Google Shape;1103;p39"/>
            <p:cNvPicPr preferRelativeResize="0"/>
            <p:nvPr/>
          </p:nvPicPr>
          <p:blipFill rotWithShape="1">
            <a:blip r:embed="rId7">
              <a:alphaModFix/>
            </a:blip>
            <a:srcRect b="14693" l="0" r="0" t="20778"/>
            <a:stretch/>
          </p:blipFill>
          <p:spPr>
            <a:xfrm>
              <a:off x="4211549" y="2132195"/>
              <a:ext cx="817710" cy="147901"/>
            </a:xfrm>
            <a:prstGeom prst="rect">
              <a:avLst/>
            </a:prstGeom>
            <a:noFill/>
            <a:ln>
              <a:noFill/>
            </a:ln>
          </p:spPr>
        </p:pic>
        <p:sp>
          <p:nvSpPr>
            <p:cNvPr id="1104" name="Google Shape;1104;p39"/>
            <p:cNvSpPr/>
            <p:nvPr/>
          </p:nvSpPr>
          <p:spPr>
            <a:xfrm>
              <a:off x="1000394" y="2657537"/>
              <a:ext cx="1334100" cy="13053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5" name="Google Shape;1105;p39"/>
            <p:cNvSpPr/>
            <p:nvPr/>
          </p:nvSpPr>
          <p:spPr>
            <a:xfrm>
              <a:off x="1011843" y="1741113"/>
              <a:ext cx="2777700" cy="755100"/>
            </a:xfrm>
            <a:prstGeom prst="rect">
              <a:avLst/>
            </a:prstGeom>
            <a:solidFill>
              <a:srgbClr val="CFE2F3"/>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6" name="Google Shape;1106;p39"/>
            <p:cNvSpPr/>
            <p:nvPr/>
          </p:nvSpPr>
          <p:spPr>
            <a:xfrm>
              <a:off x="1084807" y="1797739"/>
              <a:ext cx="615300" cy="277800"/>
            </a:xfrm>
            <a:prstGeom prst="rect">
              <a:avLst/>
            </a:prstGeom>
            <a:solidFill>
              <a:srgbClr val="9FC5E8"/>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サービスサイト</a:t>
              </a:r>
              <a:endParaRPr sz="800">
                <a:latin typeface="M PLUS 1p"/>
                <a:ea typeface="M PLUS 1p"/>
                <a:cs typeface="M PLUS 1p"/>
                <a:sym typeface="M PLUS 1p"/>
              </a:endParaRPr>
            </a:p>
          </p:txBody>
        </p:sp>
        <p:sp>
          <p:nvSpPr>
            <p:cNvPr id="1107" name="Google Shape;1107;p39"/>
            <p:cNvSpPr/>
            <p:nvPr/>
          </p:nvSpPr>
          <p:spPr>
            <a:xfrm>
              <a:off x="1758828" y="1797739"/>
              <a:ext cx="615300" cy="277800"/>
            </a:xfrm>
            <a:prstGeom prst="rect">
              <a:avLst/>
            </a:prstGeom>
            <a:solidFill>
              <a:srgbClr val="9FC5E8"/>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フォーム</a:t>
              </a:r>
              <a:endParaRPr sz="800">
                <a:latin typeface="M PLUS 1p"/>
                <a:ea typeface="M PLUS 1p"/>
                <a:cs typeface="M PLUS 1p"/>
                <a:sym typeface="M PLUS 1p"/>
              </a:endParaRPr>
            </a:p>
          </p:txBody>
        </p:sp>
        <p:sp>
          <p:nvSpPr>
            <p:cNvPr id="1108" name="Google Shape;1108;p39"/>
            <p:cNvSpPr/>
            <p:nvPr/>
          </p:nvSpPr>
          <p:spPr>
            <a:xfrm>
              <a:off x="2432850" y="1797739"/>
              <a:ext cx="615300" cy="277800"/>
            </a:xfrm>
            <a:prstGeom prst="rect">
              <a:avLst/>
            </a:prstGeom>
            <a:solidFill>
              <a:srgbClr val="9FC5E8"/>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LP</a:t>
              </a:r>
              <a:endParaRPr sz="800">
                <a:latin typeface="M PLUS 1p"/>
                <a:ea typeface="M PLUS 1p"/>
                <a:cs typeface="M PLUS 1p"/>
                <a:sym typeface="M PLUS 1p"/>
              </a:endParaRPr>
            </a:p>
          </p:txBody>
        </p:sp>
        <p:sp>
          <p:nvSpPr>
            <p:cNvPr id="1109" name="Google Shape;1109;p39"/>
            <p:cNvSpPr/>
            <p:nvPr/>
          </p:nvSpPr>
          <p:spPr>
            <a:xfrm>
              <a:off x="3106872" y="1797739"/>
              <a:ext cx="615300" cy="277800"/>
            </a:xfrm>
            <a:prstGeom prst="rect">
              <a:avLst/>
            </a:prstGeom>
            <a:solidFill>
              <a:srgbClr val="9FC5E8"/>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800">
                  <a:latin typeface="M PLUS 1p"/>
                  <a:ea typeface="M PLUS 1p"/>
                  <a:cs typeface="M PLUS 1p"/>
                  <a:sym typeface="M PLUS 1p"/>
                </a:rPr>
                <a:t>ブログ / </a:t>
              </a:r>
              <a:endParaRPr sz="800">
                <a:latin typeface="M PLUS 1p"/>
                <a:ea typeface="M PLUS 1p"/>
                <a:cs typeface="M PLUS 1p"/>
                <a:sym typeface="M PLUS 1p"/>
              </a:endParaRPr>
            </a:p>
            <a:p>
              <a:pPr indent="0" lvl="0" marL="0" rtl="0" algn="ctr">
                <a:spcBef>
                  <a:spcPts val="0"/>
                </a:spcBef>
                <a:spcAft>
                  <a:spcPts val="0"/>
                </a:spcAft>
                <a:buNone/>
              </a:pPr>
              <a:r>
                <a:rPr lang="ja" sz="800">
                  <a:latin typeface="M PLUS 1p"/>
                  <a:ea typeface="M PLUS 1p"/>
                  <a:cs typeface="M PLUS 1p"/>
                  <a:sym typeface="M PLUS 1p"/>
                </a:rPr>
                <a:t>コラム</a:t>
              </a:r>
              <a:endParaRPr sz="800">
                <a:latin typeface="M PLUS 1p"/>
                <a:ea typeface="M PLUS 1p"/>
                <a:cs typeface="M PLUS 1p"/>
                <a:sym typeface="M PLUS 1p"/>
              </a:endParaRPr>
            </a:p>
          </p:txBody>
        </p:sp>
        <p:sp>
          <p:nvSpPr>
            <p:cNvPr id="1110" name="Google Shape;1110;p39"/>
            <p:cNvSpPr/>
            <p:nvPr/>
          </p:nvSpPr>
          <p:spPr>
            <a:xfrm>
              <a:off x="1050438" y="2132195"/>
              <a:ext cx="1467300" cy="198000"/>
            </a:xfrm>
            <a:prstGeom prst="roundRect">
              <a:avLst>
                <a:gd fmla="val 50000" name="adj"/>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情報発信 / リード獲得</a:t>
              </a:r>
              <a:endParaRPr b="1" sz="900">
                <a:solidFill>
                  <a:srgbClr val="FFFFFF"/>
                </a:solidFill>
                <a:latin typeface="M PLUS 1p"/>
                <a:ea typeface="M PLUS 1p"/>
                <a:cs typeface="M PLUS 1p"/>
                <a:sym typeface="M PLUS 1p"/>
              </a:endParaRPr>
            </a:p>
          </p:txBody>
        </p:sp>
        <p:sp>
          <p:nvSpPr>
            <p:cNvPr id="1111" name="Google Shape;1111;p39"/>
            <p:cNvSpPr txBox="1"/>
            <p:nvPr/>
          </p:nvSpPr>
          <p:spPr>
            <a:xfrm>
              <a:off x="1112548" y="2312254"/>
              <a:ext cx="1252200" cy="19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900">
                  <a:solidFill>
                    <a:srgbClr val="3C78D8"/>
                  </a:solidFill>
                  <a:latin typeface="M PLUS 1p Medium"/>
                  <a:ea typeface="M PLUS 1p Medium"/>
                  <a:cs typeface="M PLUS 1p Medium"/>
                  <a:sym typeface="M PLUS 1p Medium"/>
                </a:rPr>
                <a:t>（アクイジション）</a:t>
              </a:r>
              <a:endParaRPr sz="900">
                <a:solidFill>
                  <a:srgbClr val="3C78D8"/>
                </a:solidFill>
                <a:latin typeface="M PLUS 1p Medium"/>
                <a:ea typeface="M PLUS 1p Medium"/>
                <a:cs typeface="M PLUS 1p Medium"/>
                <a:sym typeface="M PLUS 1p Medium"/>
              </a:endParaRPr>
            </a:p>
          </p:txBody>
        </p:sp>
        <p:pic>
          <p:nvPicPr>
            <p:cNvPr id="1112" name="Google Shape;1112;p39"/>
            <p:cNvPicPr preferRelativeResize="0"/>
            <p:nvPr/>
          </p:nvPicPr>
          <p:blipFill>
            <a:blip r:embed="rId8">
              <a:alphaModFix/>
            </a:blip>
            <a:stretch>
              <a:fillRect/>
            </a:stretch>
          </p:blipFill>
          <p:spPr>
            <a:xfrm>
              <a:off x="2432850" y="2075569"/>
              <a:ext cx="1334058" cy="421966"/>
            </a:xfrm>
            <a:prstGeom prst="rect">
              <a:avLst/>
            </a:prstGeom>
            <a:noFill/>
            <a:ln>
              <a:noFill/>
            </a:ln>
          </p:spPr>
        </p:pic>
        <p:sp>
          <p:nvSpPr>
            <p:cNvPr id="1113" name="Google Shape;1113;p39"/>
            <p:cNvSpPr/>
            <p:nvPr/>
          </p:nvSpPr>
          <p:spPr>
            <a:xfrm>
              <a:off x="1514274" y="2510426"/>
              <a:ext cx="355800" cy="1326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4" name="Google Shape;1114;p39"/>
            <p:cNvSpPr/>
            <p:nvPr/>
          </p:nvSpPr>
          <p:spPr>
            <a:xfrm>
              <a:off x="2483740" y="2510426"/>
              <a:ext cx="355800" cy="1326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5" name="Google Shape;1115;p39"/>
            <p:cNvSpPr/>
            <p:nvPr/>
          </p:nvSpPr>
          <p:spPr>
            <a:xfrm>
              <a:off x="3453206" y="2510426"/>
              <a:ext cx="355800" cy="1326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6" name="Google Shape;1116;p39"/>
            <p:cNvSpPr/>
            <p:nvPr/>
          </p:nvSpPr>
          <p:spPr>
            <a:xfrm>
              <a:off x="2432850" y="2656161"/>
              <a:ext cx="1376400" cy="13053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7" name="Google Shape;1117;p39"/>
            <p:cNvSpPr/>
            <p:nvPr/>
          </p:nvSpPr>
          <p:spPr>
            <a:xfrm>
              <a:off x="3907535" y="2660371"/>
              <a:ext cx="1334100" cy="13053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18" name="Google Shape;1118;p39"/>
            <p:cNvPicPr preferRelativeResize="0"/>
            <p:nvPr/>
          </p:nvPicPr>
          <p:blipFill>
            <a:blip r:embed="rId9">
              <a:alphaModFix/>
            </a:blip>
            <a:stretch>
              <a:fillRect/>
            </a:stretch>
          </p:blipFill>
          <p:spPr>
            <a:xfrm>
              <a:off x="1055831" y="2737743"/>
              <a:ext cx="1223190" cy="132843"/>
            </a:xfrm>
            <a:prstGeom prst="rect">
              <a:avLst/>
            </a:prstGeom>
            <a:noFill/>
            <a:ln>
              <a:noFill/>
            </a:ln>
          </p:spPr>
        </p:pic>
        <p:pic>
          <p:nvPicPr>
            <p:cNvPr id="1119" name="Google Shape;1119;p39"/>
            <p:cNvPicPr preferRelativeResize="0"/>
            <p:nvPr/>
          </p:nvPicPr>
          <p:blipFill>
            <a:blip r:embed="rId10">
              <a:alphaModFix/>
            </a:blip>
            <a:stretch>
              <a:fillRect/>
            </a:stretch>
          </p:blipFill>
          <p:spPr>
            <a:xfrm>
              <a:off x="1082379" y="2839023"/>
              <a:ext cx="1252068" cy="153674"/>
            </a:xfrm>
            <a:prstGeom prst="rect">
              <a:avLst/>
            </a:prstGeom>
            <a:noFill/>
            <a:ln>
              <a:noFill/>
            </a:ln>
          </p:spPr>
        </p:pic>
        <p:pic>
          <p:nvPicPr>
            <p:cNvPr id="1120" name="Google Shape;1120;p39"/>
            <p:cNvPicPr preferRelativeResize="0"/>
            <p:nvPr/>
          </p:nvPicPr>
          <p:blipFill>
            <a:blip r:embed="rId11">
              <a:alphaModFix/>
            </a:blip>
            <a:stretch>
              <a:fillRect/>
            </a:stretch>
          </p:blipFill>
          <p:spPr>
            <a:xfrm>
              <a:off x="1563119" y="3290286"/>
              <a:ext cx="615337" cy="158608"/>
            </a:xfrm>
            <a:prstGeom prst="rect">
              <a:avLst/>
            </a:prstGeom>
            <a:noFill/>
            <a:ln>
              <a:noFill/>
            </a:ln>
          </p:spPr>
        </p:pic>
        <p:pic>
          <p:nvPicPr>
            <p:cNvPr id="1121" name="Google Shape;1121;p39"/>
            <p:cNvPicPr preferRelativeResize="0"/>
            <p:nvPr/>
          </p:nvPicPr>
          <p:blipFill>
            <a:blip r:embed="rId12">
              <a:alphaModFix/>
            </a:blip>
            <a:stretch>
              <a:fillRect/>
            </a:stretch>
          </p:blipFill>
          <p:spPr>
            <a:xfrm>
              <a:off x="1186575" y="3081567"/>
              <a:ext cx="297776" cy="421958"/>
            </a:xfrm>
            <a:prstGeom prst="rect">
              <a:avLst/>
            </a:prstGeom>
            <a:noFill/>
            <a:ln>
              <a:noFill/>
            </a:ln>
          </p:spPr>
        </p:pic>
        <p:sp>
          <p:nvSpPr>
            <p:cNvPr id="1122" name="Google Shape;1122;p39"/>
            <p:cNvSpPr/>
            <p:nvPr/>
          </p:nvSpPr>
          <p:spPr>
            <a:xfrm>
              <a:off x="1112548" y="3600615"/>
              <a:ext cx="1101600" cy="173100"/>
            </a:xfrm>
            <a:prstGeom prst="roundRect">
              <a:avLst>
                <a:gd fmla="val 50000"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MAツール</a:t>
              </a:r>
              <a:endParaRPr b="1" sz="800">
                <a:solidFill>
                  <a:srgbClr val="FFFFFF"/>
                </a:solidFill>
                <a:latin typeface="M PLUS 1p"/>
                <a:ea typeface="M PLUS 1p"/>
                <a:cs typeface="M PLUS 1p"/>
                <a:sym typeface="M PLUS 1p"/>
              </a:endParaRPr>
            </a:p>
          </p:txBody>
        </p:sp>
        <p:sp>
          <p:nvSpPr>
            <p:cNvPr id="1123" name="Google Shape;1123;p39"/>
            <p:cNvSpPr txBox="1"/>
            <p:nvPr/>
          </p:nvSpPr>
          <p:spPr>
            <a:xfrm>
              <a:off x="1195910" y="3746492"/>
              <a:ext cx="992700" cy="19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800">
                  <a:solidFill>
                    <a:srgbClr val="666666"/>
                  </a:solidFill>
                  <a:latin typeface="M PLUS 1p Medium"/>
                  <a:ea typeface="M PLUS 1p Medium"/>
                  <a:cs typeface="M PLUS 1p Medium"/>
                  <a:sym typeface="M PLUS 1p Medium"/>
                </a:rPr>
                <a:t>(ナーチャリング)</a:t>
              </a:r>
              <a:endParaRPr sz="800">
                <a:solidFill>
                  <a:srgbClr val="666666"/>
                </a:solidFill>
                <a:latin typeface="M PLUS 1p Medium"/>
                <a:ea typeface="M PLUS 1p Medium"/>
                <a:cs typeface="M PLUS 1p Medium"/>
                <a:sym typeface="M PLUS 1p Medium"/>
              </a:endParaRPr>
            </a:p>
          </p:txBody>
        </p:sp>
        <p:pic>
          <p:nvPicPr>
            <p:cNvPr id="1124" name="Google Shape;1124;p39"/>
            <p:cNvPicPr preferRelativeResize="0"/>
            <p:nvPr/>
          </p:nvPicPr>
          <p:blipFill rotWithShape="1">
            <a:blip r:embed="rId13">
              <a:alphaModFix/>
            </a:blip>
            <a:srcRect b="11878" l="11390" r="6487" t="0"/>
            <a:stretch/>
          </p:blipFill>
          <p:spPr>
            <a:xfrm>
              <a:off x="1512049" y="3065282"/>
              <a:ext cx="766976" cy="197698"/>
            </a:xfrm>
            <a:prstGeom prst="rect">
              <a:avLst/>
            </a:prstGeom>
            <a:noFill/>
            <a:ln>
              <a:noFill/>
            </a:ln>
          </p:spPr>
        </p:pic>
        <p:pic>
          <p:nvPicPr>
            <p:cNvPr id="1125" name="Google Shape;1125;p39"/>
            <p:cNvPicPr preferRelativeResize="0"/>
            <p:nvPr/>
          </p:nvPicPr>
          <p:blipFill rotWithShape="1">
            <a:blip r:embed="rId14">
              <a:alphaModFix/>
            </a:blip>
            <a:srcRect b="22809" l="0" r="0" t="16429"/>
            <a:stretch/>
          </p:blipFill>
          <p:spPr>
            <a:xfrm>
              <a:off x="2484000" y="3115125"/>
              <a:ext cx="615350" cy="244688"/>
            </a:xfrm>
            <a:prstGeom prst="rect">
              <a:avLst/>
            </a:prstGeom>
            <a:noFill/>
            <a:ln>
              <a:noFill/>
            </a:ln>
          </p:spPr>
        </p:pic>
        <p:pic>
          <p:nvPicPr>
            <p:cNvPr id="1126" name="Google Shape;1126;p39"/>
            <p:cNvPicPr preferRelativeResize="0"/>
            <p:nvPr/>
          </p:nvPicPr>
          <p:blipFill>
            <a:blip r:embed="rId15">
              <a:alphaModFix/>
            </a:blip>
            <a:stretch>
              <a:fillRect/>
            </a:stretch>
          </p:blipFill>
          <p:spPr>
            <a:xfrm>
              <a:off x="2712138" y="2674962"/>
              <a:ext cx="817712" cy="239355"/>
            </a:xfrm>
            <a:prstGeom prst="rect">
              <a:avLst/>
            </a:prstGeom>
            <a:noFill/>
            <a:ln>
              <a:noFill/>
            </a:ln>
          </p:spPr>
        </p:pic>
        <p:pic>
          <p:nvPicPr>
            <p:cNvPr id="1127" name="Google Shape;1127;p39"/>
            <p:cNvPicPr preferRelativeResize="0"/>
            <p:nvPr/>
          </p:nvPicPr>
          <p:blipFill>
            <a:blip r:embed="rId16">
              <a:alphaModFix/>
            </a:blip>
            <a:stretch>
              <a:fillRect/>
            </a:stretch>
          </p:blipFill>
          <p:spPr>
            <a:xfrm>
              <a:off x="3126327" y="3163479"/>
              <a:ext cx="576399" cy="187970"/>
            </a:xfrm>
            <a:prstGeom prst="rect">
              <a:avLst/>
            </a:prstGeom>
            <a:noFill/>
            <a:ln>
              <a:noFill/>
            </a:ln>
          </p:spPr>
        </p:pic>
        <p:pic>
          <p:nvPicPr>
            <p:cNvPr id="1128" name="Google Shape;1128;p39"/>
            <p:cNvPicPr preferRelativeResize="0"/>
            <p:nvPr/>
          </p:nvPicPr>
          <p:blipFill>
            <a:blip r:embed="rId17">
              <a:alphaModFix/>
            </a:blip>
            <a:stretch>
              <a:fillRect/>
            </a:stretch>
          </p:blipFill>
          <p:spPr>
            <a:xfrm>
              <a:off x="2519598" y="2913858"/>
              <a:ext cx="992660" cy="151011"/>
            </a:xfrm>
            <a:prstGeom prst="rect">
              <a:avLst/>
            </a:prstGeom>
            <a:noFill/>
            <a:ln>
              <a:noFill/>
            </a:ln>
          </p:spPr>
        </p:pic>
        <p:sp>
          <p:nvSpPr>
            <p:cNvPr id="1129" name="Google Shape;1129;p39"/>
            <p:cNvSpPr/>
            <p:nvPr/>
          </p:nvSpPr>
          <p:spPr>
            <a:xfrm>
              <a:off x="2570232" y="3600615"/>
              <a:ext cx="1101600" cy="173100"/>
            </a:xfrm>
            <a:prstGeom prst="roundRect">
              <a:avLst>
                <a:gd fmla="val 50000"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SFA / CRM</a:t>
              </a:r>
              <a:endParaRPr b="1" sz="800">
                <a:solidFill>
                  <a:srgbClr val="FFFFFF"/>
                </a:solidFill>
                <a:latin typeface="M PLUS 1p"/>
                <a:ea typeface="M PLUS 1p"/>
                <a:cs typeface="M PLUS 1p"/>
                <a:sym typeface="M PLUS 1p"/>
              </a:endParaRPr>
            </a:p>
          </p:txBody>
        </p:sp>
        <p:sp>
          <p:nvSpPr>
            <p:cNvPr id="1130" name="Google Shape;1130;p39"/>
            <p:cNvSpPr txBox="1"/>
            <p:nvPr/>
          </p:nvSpPr>
          <p:spPr>
            <a:xfrm>
              <a:off x="2586685" y="3746492"/>
              <a:ext cx="1068600" cy="19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800">
                  <a:solidFill>
                    <a:srgbClr val="666666"/>
                  </a:solidFill>
                  <a:latin typeface="M PLUS 1p Medium"/>
                  <a:ea typeface="M PLUS 1p Medium"/>
                  <a:cs typeface="M PLUS 1p Medium"/>
                  <a:sym typeface="M PLUS 1p Medium"/>
                </a:rPr>
                <a:t>(顧客 / 営業管理)</a:t>
              </a:r>
              <a:endParaRPr sz="800">
                <a:solidFill>
                  <a:srgbClr val="666666"/>
                </a:solidFill>
                <a:latin typeface="M PLUS 1p Medium"/>
                <a:ea typeface="M PLUS 1p Medium"/>
                <a:cs typeface="M PLUS 1p Medium"/>
                <a:sym typeface="M PLUS 1p Medium"/>
              </a:endParaRPr>
            </a:p>
          </p:txBody>
        </p:sp>
        <p:pic>
          <p:nvPicPr>
            <p:cNvPr id="1131" name="Google Shape;1131;p39"/>
            <p:cNvPicPr preferRelativeResize="0"/>
            <p:nvPr/>
          </p:nvPicPr>
          <p:blipFill>
            <a:blip r:embed="rId18">
              <a:alphaModFix/>
            </a:blip>
            <a:stretch>
              <a:fillRect/>
            </a:stretch>
          </p:blipFill>
          <p:spPr>
            <a:xfrm>
              <a:off x="4236913" y="2234762"/>
              <a:ext cx="766980" cy="250082"/>
            </a:xfrm>
            <a:prstGeom prst="rect">
              <a:avLst/>
            </a:prstGeom>
            <a:noFill/>
            <a:ln>
              <a:noFill/>
            </a:ln>
          </p:spPr>
        </p:pic>
        <p:pic>
          <p:nvPicPr>
            <p:cNvPr id="1132" name="Google Shape;1132;p39"/>
            <p:cNvPicPr preferRelativeResize="0"/>
            <p:nvPr/>
          </p:nvPicPr>
          <p:blipFill>
            <a:blip r:embed="rId19">
              <a:alphaModFix/>
            </a:blip>
            <a:stretch>
              <a:fillRect/>
            </a:stretch>
          </p:blipFill>
          <p:spPr>
            <a:xfrm>
              <a:off x="4078234" y="2962384"/>
              <a:ext cx="992660" cy="143015"/>
            </a:xfrm>
            <a:prstGeom prst="rect">
              <a:avLst/>
            </a:prstGeom>
            <a:noFill/>
            <a:ln>
              <a:noFill/>
            </a:ln>
          </p:spPr>
        </p:pic>
        <p:sp>
          <p:nvSpPr>
            <p:cNvPr id="1133" name="Google Shape;1133;p39"/>
            <p:cNvSpPr/>
            <p:nvPr/>
          </p:nvSpPr>
          <p:spPr>
            <a:xfrm>
              <a:off x="4023734" y="3600615"/>
              <a:ext cx="1101600" cy="173100"/>
            </a:xfrm>
            <a:prstGeom prst="roundRect">
              <a:avLst>
                <a:gd fmla="val 50000"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その他</a:t>
              </a:r>
              <a:endParaRPr b="1" sz="800">
                <a:solidFill>
                  <a:srgbClr val="FFFFFF"/>
                </a:solidFill>
                <a:latin typeface="M PLUS 1p"/>
                <a:ea typeface="M PLUS 1p"/>
                <a:cs typeface="M PLUS 1p"/>
                <a:sym typeface="M PLUS 1p"/>
              </a:endParaRPr>
            </a:p>
          </p:txBody>
        </p:sp>
        <p:sp>
          <p:nvSpPr>
            <p:cNvPr id="1134" name="Google Shape;1134;p39"/>
            <p:cNvSpPr/>
            <p:nvPr/>
          </p:nvSpPr>
          <p:spPr>
            <a:xfrm rot="5400000">
              <a:off x="2246973" y="2980625"/>
              <a:ext cx="267900" cy="269700"/>
            </a:xfrm>
            <a:prstGeom prst="downArrow">
              <a:avLst>
                <a:gd fmla="val 38457" name="adj1"/>
                <a:gd fmla="val 48153"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5" name="Google Shape;1135;p39"/>
            <p:cNvSpPr/>
            <p:nvPr/>
          </p:nvSpPr>
          <p:spPr>
            <a:xfrm flipH="1" rot="-5400000">
              <a:off x="2258248" y="3359629"/>
              <a:ext cx="267900" cy="269700"/>
            </a:xfrm>
            <a:prstGeom prst="downArrow">
              <a:avLst>
                <a:gd fmla="val 38457" name="adj1"/>
                <a:gd fmla="val 48153"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6" name="Google Shape;1136;p39"/>
            <p:cNvSpPr/>
            <p:nvPr/>
          </p:nvSpPr>
          <p:spPr>
            <a:xfrm>
              <a:off x="1561850" y="3974171"/>
              <a:ext cx="355800" cy="1326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7" name="Google Shape;1137;p39"/>
            <p:cNvSpPr/>
            <p:nvPr/>
          </p:nvSpPr>
          <p:spPr>
            <a:xfrm>
              <a:off x="2915309" y="3973483"/>
              <a:ext cx="355800" cy="1326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8" name="Google Shape;1138;p39"/>
            <p:cNvSpPr/>
            <p:nvPr/>
          </p:nvSpPr>
          <p:spPr>
            <a:xfrm>
              <a:off x="996281" y="4118530"/>
              <a:ext cx="4257600" cy="2190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latin typeface="M PLUS 1p"/>
                  <a:ea typeface="M PLUS 1p"/>
                  <a:cs typeface="M PLUS 1p"/>
                  <a:sym typeface="M PLUS 1p"/>
                </a:rPr>
                <a:t>受注 / 契約</a:t>
              </a:r>
              <a:endParaRPr b="1" sz="1200">
                <a:latin typeface="M PLUS 1p"/>
                <a:ea typeface="M PLUS 1p"/>
                <a:cs typeface="M PLUS 1p"/>
                <a:sym typeface="M PLUS 1p"/>
              </a:endParaRPr>
            </a:p>
          </p:txBody>
        </p:sp>
        <p:sp>
          <p:nvSpPr>
            <p:cNvPr id="1139" name="Google Shape;1139;p39"/>
            <p:cNvSpPr/>
            <p:nvPr/>
          </p:nvSpPr>
          <p:spPr>
            <a:xfrm>
              <a:off x="2921913" y="4343437"/>
              <a:ext cx="355800" cy="132600"/>
            </a:xfrm>
            <a:prstGeom prst="downArrow">
              <a:avLst>
                <a:gd fmla="val 50000" name="adj1"/>
                <a:gd fmla="val 50000" name="adj2"/>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0" name="Google Shape;1140;p39"/>
            <p:cNvSpPr/>
            <p:nvPr/>
          </p:nvSpPr>
          <p:spPr>
            <a:xfrm>
              <a:off x="996281" y="4482129"/>
              <a:ext cx="4257600" cy="219000"/>
            </a:xfrm>
            <a:prstGeom prst="rect">
              <a:avLst/>
            </a:prstGeom>
            <a:solidFill>
              <a:srgbClr val="EEEEEE"/>
            </a:solid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latin typeface="M PLUS 1p"/>
                  <a:ea typeface="M PLUS 1p"/>
                  <a:cs typeface="M PLUS 1p"/>
                  <a:sym typeface="M PLUS 1p"/>
                </a:rPr>
                <a:t>顧客サポート / 契約継続</a:t>
              </a:r>
              <a:endParaRPr b="1" sz="1200">
                <a:latin typeface="M PLUS 1p"/>
                <a:ea typeface="M PLUS 1p"/>
                <a:cs typeface="M PLUS 1p"/>
                <a:sym typeface="M PLUS 1p"/>
              </a:endParaRPr>
            </a:p>
          </p:txBody>
        </p:sp>
        <p:pic>
          <p:nvPicPr>
            <p:cNvPr id="1141" name="Google Shape;1141;p39"/>
            <p:cNvPicPr preferRelativeResize="0"/>
            <p:nvPr/>
          </p:nvPicPr>
          <p:blipFill>
            <a:blip r:embed="rId20">
              <a:alphaModFix/>
            </a:blip>
            <a:stretch>
              <a:fillRect/>
            </a:stretch>
          </p:blipFill>
          <p:spPr>
            <a:xfrm>
              <a:off x="3729875" y="922978"/>
              <a:ext cx="201001" cy="196306"/>
            </a:xfrm>
            <a:prstGeom prst="rect">
              <a:avLst/>
            </a:prstGeom>
            <a:noFill/>
            <a:ln>
              <a:noFill/>
            </a:ln>
          </p:spPr>
        </p:pic>
        <p:pic>
          <p:nvPicPr>
            <p:cNvPr id="1142" name="Google Shape;1142;p39"/>
            <p:cNvPicPr preferRelativeResize="0"/>
            <p:nvPr/>
          </p:nvPicPr>
          <p:blipFill>
            <a:blip r:embed="rId21">
              <a:alphaModFix/>
            </a:blip>
            <a:stretch>
              <a:fillRect/>
            </a:stretch>
          </p:blipFill>
          <p:spPr>
            <a:xfrm>
              <a:off x="3019031" y="865408"/>
              <a:ext cx="615338" cy="297380"/>
            </a:xfrm>
            <a:prstGeom prst="rect">
              <a:avLst/>
            </a:prstGeom>
            <a:noFill/>
            <a:ln>
              <a:noFill/>
            </a:ln>
          </p:spPr>
        </p:pic>
      </p:grpSp>
      <p:pic>
        <p:nvPicPr>
          <p:cNvPr id="1143" name="Google Shape;1143;p39"/>
          <p:cNvPicPr preferRelativeResize="0"/>
          <p:nvPr/>
        </p:nvPicPr>
        <p:blipFill>
          <a:blip r:embed="rId4">
            <a:alphaModFix/>
          </a:blip>
          <a:stretch>
            <a:fillRect/>
          </a:stretch>
        </p:blipFill>
        <p:spPr>
          <a:xfrm>
            <a:off x="2527454" y="953843"/>
            <a:ext cx="457208" cy="139026"/>
          </a:xfrm>
          <a:prstGeom prst="rect">
            <a:avLst/>
          </a:prstGeom>
          <a:noFill/>
          <a:ln>
            <a:noFill/>
          </a:ln>
        </p:spPr>
      </p:pic>
      <p:pic>
        <p:nvPicPr>
          <p:cNvPr id="1144" name="Google Shape;1144;p39"/>
          <p:cNvPicPr preferRelativeResize="0"/>
          <p:nvPr/>
        </p:nvPicPr>
        <p:blipFill>
          <a:blip r:embed="rId5">
            <a:alphaModFix/>
          </a:blip>
          <a:stretch>
            <a:fillRect/>
          </a:stretch>
        </p:blipFill>
        <p:spPr>
          <a:xfrm>
            <a:off x="4026363" y="956453"/>
            <a:ext cx="804834" cy="1390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40"/>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150" name="Google Shape;1150;p40"/>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CMS機能</a:t>
            </a:r>
            <a:endParaRPr>
              <a:latin typeface="M PLUS 1p"/>
              <a:ea typeface="M PLUS 1p"/>
              <a:cs typeface="M PLUS 1p"/>
              <a:sym typeface="M PLUS 1p"/>
            </a:endParaRPr>
          </a:p>
        </p:txBody>
      </p:sp>
      <p:sp>
        <p:nvSpPr>
          <p:cNvPr id="1151" name="Google Shape;1151;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152" name="Google Shape;1152;p40"/>
          <p:cNvSpPr txBox="1"/>
          <p:nvPr/>
        </p:nvSpPr>
        <p:spPr>
          <a:xfrm>
            <a:off x="5151675" y="1722000"/>
            <a:ext cx="3708600" cy="297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ferret One CMSは他CMSツールよりも、圧倒的な</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使い心地の良さで選ばれています</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まるでパワーポイントを触るかのような感覚で</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ページを制作することができ、見出し、ボタン、</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テキスト、画像等で簡単組み合わせ、背景画像や</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背景色の設定、余白調整、カラム調整、フォーム作成も直感的操作にて行っていただけます</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レスポンシブ対応をしているので制作したWebサイトが閲覧するデバイスに合わせて自動的に変換されます</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また、スマホ表示のみの調整も可能です</a:t>
            </a:r>
            <a:endParaRPr sz="1100">
              <a:solidFill>
                <a:srgbClr val="073763"/>
              </a:solidFill>
              <a:latin typeface="M PLUS 1p"/>
              <a:ea typeface="M PLUS 1p"/>
              <a:cs typeface="M PLUS 1p"/>
              <a:sym typeface="M PLUS 1p"/>
            </a:endParaRPr>
          </a:p>
        </p:txBody>
      </p:sp>
      <p:sp>
        <p:nvSpPr>
          <p:cNvPr id="1153" name="Google Shape;1153;p40"/>
          <p:cNvSpPr txBox="1"/>
          <p:nvPr/>
        </p:nvSpPr>
        <p:spPr>
          <a:xfrm>
            <a:off x="376575" y="919375"/>
            <a:ext cx="8483700" cy="654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ja" sz="2300">
                <a:solidFill>
                  <a:srgbClr val="073763"/>
                </a:solidFill>
                <a:latin typeface="M PLUS 1p ExtraBold"/>
                <a:ea typeface="M PLUS 1p ExtraBold"/>
                <a:cs typeface="M PLUS 1p ExtraBold"/>
                <a:sym typeface="M PLUS 1p ExtraBold"/>
              </a:rPr>
              <a:t>学習コスト</a:t>
            </a:r>
            <a:r>
              <a:rPr lang="ja" sz="1500">
                <a:solidFill>
                  <a:srgbClr val="073763"/>
                </a:solidFill>
                <a:latin typeface="M PLUS 1p ExtraBold"/>
                <a:ea typeface="M PLUS 1p ExtraBold"/>
                <a:cs typeface="M PLUS 1p ExtraBold"/>
                <a:sym typeface="M PLUS 1p ExtraBold"/>
              </a:rPr>
              <a:t>と</a:t>
            </a:r>
            <a:r>
              <a:rPr lang="ja" sz="2300">
                <a:solidFill>
                  <a:srgbClr val="073763"/>
                </a:solidFill>
                <a:latin typeface="M PLUS 1p ExtraBold"/>
                <a:ea typeface="M PLUS 1p ExtraBold"/>
                <a:cs typeface="M PLUS 1p ExtraBold"/>
                <a:sym typeface="M PLUS 1p ExtraBold"/>
              </a:rPr>
              <a:t>業務負荷</a:t>
            </a:r>
            <a:r>
              <a:rPr lang="ja" sz="1500">
                <a:solidFill>
                  <a:srgbClr val="073763"/>
                </a:solidFill>
                <a:latin typeface="M PLUS 1p ExtraBold"/>
                <a:ea typeface="M PLUS 1p ExtraBold"/>
                <a:cs typeface="M PLUS 1p ExtraBold"/>
                <a:sym typeface="M PLUS 1p ExtraBold"/>
              </a:rPr>
              <a:t>が</a:t>
            </a:r>
            <a:r>
              <a:rPr lang="ja" sz="2300">
                <a:solidFill>
                  <a:srgbClr val="073763"/>
                </a:solidFill>
                <a:latin typeface="M PLUS 1p ExtraBold"/>
                <a:ea typeface="M PLUS 1p ExtraBold"/>
                <a:cs typeface="M PLUS 1p ExtraBold"/>
                <a:sym typeface="M PLUS 1p ExtraBold"/>
              </a:rPr>
              <a:t>低い、</a:t>
            </a:r>
            <a:r>
              <a:rPr i="0" lang="ja" sz="2300" u="none" cap="none" strike="noStrike">
                <a:solidFill>
                  <a:srgbClr val="073763"/>
                </a:solidFill>
                <a:latin typeface="M PLUS 1p ExtraBold"/>
                <a:ea typeface="M PLUS 1p ExtraBold"/>
                <a:cs typeface="M PLUS 1p ExtraBold"/>
                <a:sym typeface="M PLUS 1p ExtraBold"/>
              </a:rPr>
              <a:t>見たまま編集</a:t>
            </a:r>
            <a:r>
              <a:rPr i="0" lang="ja" sz="1500" u="none" cap="none" strike="noStrike">
                <a:solidFill>
                  <a:srgbClr val="073763"/>
                </a:solidFill>
                <a:latin typeface="M PLUS 1p ExtraBold"/>
                <a:ea typeface="M PLUS 1p ExtraBold"/>
                <a:cs typeface="M PLUS 1p ExtraBold"/>
                <a:sym typeface="M PLUS 1p ExtraBold"/>
              </a:rPr>
              <a:t>の</a:t>
            </a:r>
            <a:r>
              <a:rPr i="0" lang="ja" sz="2300" u="none" cap="none" strike="noStrike">
                <a:solidFill>
                  <a:srgbClr val="073763"/>
                </a:solidFill>
                <a:latin typeface="M PLUS 1p ExtraBold"/>
                <a:ea typeface="M PLUS 1p ExtraBold"/>
                <a:cs typeface="M PLUS 1p ExtraBold"/>
                <a:sym typeface="M PLUS 1p ExtraBold"/>
              </a:rPr>
              <a:t>ノーコード</a:t>
            </a:r>
            <a:r>
              <a:rPr lang="ja" sz="2300">
                <a:solidFill>
                  <a:srgbClr val="073763"/>
                </a:solidFill>
                <a:latin typeface="M PLUS 1p ExtraBold"/>
                <a:ea typeface="M PLUS 1p ExtraBold"/>
                <a:cs typeface="M PLUS 1p ExtraBold"/>
                <a:sym typeface="M PLUS 1p ExtraBold"/>
              </a:rPr>
              <a:t>ツール</a:t>
            </a:r>
            <a:endParaRPr i="0" sz="2300" u="none" cap="none" strike="noStrike">
              <a:solidFill>
                <a:srgbClr val="073763"/>
              </a:solidFill>
              <a:latin typeface="M PLUS 1p ExtraBold"/>
              <a:ea typeface="M PLUS 1p ExtraBold"/>
              <a:cs typeface="M PLUS 1p ExtraBold"/>
              <a:sym typeface="M PLUS 1p ExtraBold"/>
            </a:endParaRPr>
          </a:p>
        </p:txBody>
      </p:sp>
      <p:pic>
        <p:nvPicPr>
          <p:cNvPr id="1154" name="Google Shape;1154;p40">
            <a:hlinkClick r:id="rId4"/>
          </p:cNvPr>
          <p:cNvPicPr preferRelativeResize="0"/>
          <p:nvPr/>
        </p:nvPicPr>
        <p:blipFill>
          <a:blip r:embed="rId5">
            <a:alphaModFix/>
          </a:blip>
          <a:stretch>
            <a:fillRect/>
          </a:stretch>
        </p:blipFill>
        <p:spPr>
          <a:xfrm>
            <a:off x="311700" y="1724625"/>
            <a:ext cx="4800776" cy="2780450"/>
          </a:xfrm>
          <a:prstGeom prst="rect">
            <a:avLst/>
          </a:prstGeom>
          <a:noFill/>
          <a:ln>
            <a:noFill/>
          </a:ln>
        </p:spPr>
      </p:pic>
      <p:pic>
        <p:nvPicPr>
          <p:cNvPr descr="BtoBマーケティングに特化したCMS「ferret One」がリニューアルされ、新たなパーツでさらに使いやすくなりました！&#10;&#10;ferret One CMSの資料はこちらから！&#10;https://ferret-one.com/pamphlet-cms?fm_cp=642566d70fc3ed075ad1ba56&amp;fm_mu=642566ee8f1ca00e413e2af4&amp;utm_campaign=ferretOnenewcms&amp;utm_medium=else&amp;utm_source=YouTube" id="1155" name="Google Shape;1155;p40" title="BtoBマーケティングに特化したCMS「ferret One」がリニューアルされました！">
            <a:hlinkClick r:id="rId6"/>
          </p:cNvPr>
          <p:cNvPicPr preferRelativeResize="0"/>
          <p:nvPr/>
        </p:nvPicPr>
        <p:blipFill>
          <a:blip r:embed="rId7">
            <a:alphaModFix/>
          </a:blip>
          <a:stretch>
            <a:fillRect/>
          </a:stretch>
        </p:blipFill>
        <p:spPr>
          <a:xfrm>
            <a:off x="857763" y="1807650"/>
            <a:ext cx="3708650" cy="2397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18" name="Google Shape;118;p14"/>
          <p:cNvSpPr txBox="1"/>
          <p:nvPr>
            <p:ph type="ctrTitle"/>
          </p:nvPr>
        </p:nvSpPr>
        <p:spPr>
          <a:xfrm>
            <a:off x="503461" y="744575"/>
            <a:ext cx="48573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ja" sz="3600">
                <a:latin typeface="M PLUS 1p"/>
                <a:ea typeface="M PLUS 1p"/>
                <a:cs typeface="M PLUS 1p"/>
                <a:sym typeface="M PLUS 1p"/>
              </a:rPr>
              <a:t>サービスの</a:t>
            </a:r>
            <a:r>
              <a:rPr b="1" lang="ja" sz="3600">
                <a:latin typeface="M PLUS 1p"/>
                <a:ea typeface="M PLUS 1p"/>
                <a:cs typeface="M PLUS 1p"/>
                <a:sym typeface="M PLUS 1p"/>
              </a:rPr>
              <a:t>全体像</a:t>
            </a:r>
            <a:endParaRPr b="1" sz="3000">
              <a:latin typeface="M PLUS 1p"/>
              <a:ea typeface="M PLUS 1p"/>
              <a:cs typeface="M PLUS 1p"/>
              <a:sym typeface="M PLUS 1p"/>
            </a:endParaRPr>
          </a:p>
        </p:txBody>
      </p:sp>
      <p:pic>
        <p:nvPicPr>
          <p:cNvPr id="119" name="Google Shape;119;p14"/>
          <p:cNvPicPr preferRelativeResize="0"/>
          <p:nvPr/>
        </p:nvPicPr>
        <p:blipFill>
          <a:blip r:embed="rId3">
            <a:alphaModFix/>
          </a:blip>
          <a:stretch>
            <a:fillRect/>
          </a:stretch>
        </p:blipFill>
        <p:spPr>
          <a:xfrm>
            <a:off x="7835875" y="4446374"/>
            <a:ext cx="949351" cy="325500"/>
          </a:xfrm>
          <a:prstGeom prst="rect">
            <a:avLst/>
          </a:prstGeom>
          <a:noFill/>
          <a:ln>
            <a:noFill/>
          </a:ln>
        </p:spPr>
      </p:pic>
      <p:sp>
        <p:nvSpPr>
          <p:cNvPr id="120" name="Google Shape;120;p14"/>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pic>
        <p:nvPicPr>
          <p:cNvPr id="1160" name="Google Shape;1160;p41"/>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161" name="Google Shape;1161;p41"/>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ferret One CMSの特徴と導入メリット</a:t>
            </a:r>
            <a:endParaRPr>
              <a:latin typeface="M PLUS 1p"/>
              <a:ea typeface="M PLUS 1p"/>
              <a:cs typeface="M PLUS 1p"/>
              <a:sym typeface="M PLUS 1p"/>
            </a:endParaRPr>
          </a:p>
        </p:txBody>
      </p:sp>
      <p:cxnSp>
        <p:nvCxnSpPr>
          <p:cNvPr id="1162" name="Google Shape;1162;p41"/>
          <p:cNvCxnSpPr/>
          <p:nvPr/>
        </p:nvCxnSpPr>
        <p:spPr>
          <a:xfrm>
            <a:off x="4572000" y="1248800"/>
            <a:ext cx="0" cy="3028200"/>
          </a:xfrm>
          <a:prstGeom prst="straightConnector1">
            <a:avLst/>
          </a:prstGeom>
          <a:noFill/>
          <a:ln cap="flat" cmpd="sng" w="9525">
            <a:solidFill>
              <a:schemeClr val="dk2"/>
            </a:solidFill>
            <a:prstDash val="dot"/>
            <a:round/>
            <a:headEnd len="med" w="med" type="none"/>
            <a:tailEnd len="med" w="med" type="none"/>
          </a:ln>
        </p:spPr>
      </p:cxnSp>
      <p:sp>
        <p:nvSpPr>
          <p:cNvPr id="1163" name="Google Shape;1163;p41"/>
          <p:cNvSpPr/>
          <p:nvPr/>
        </p:nvSpPr>
        <p:spPr>
          <a:xfrm>
            <a:off x="357550" y="1007050"/>
            <a:ext cx="4114800" cy="3465300"/>
          </a:xfrm>
          <a:prstGeom prst="roundRect">
            <a:avLst>
              <a:gd fmla="val 1272" name="adj"/>
            </a:avLst>
          </a:prstGeom>
          <a:solidFill>
            <a:srgbClr val="CFE2F3">
              <a:alpha val="6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1"/>
          <p:cNvSpPr/>
          <p:nvPr/>
        </p:nvSpPr>
        <p:spPr>
          <a:xfrm>
            <a:off x="4671650" y="1010850"/>
            <a:ext cx="4114800" cy="3465300"/>
          </a:xfrm>
          <a:prstGeom prst="roundRect">
            <a:avLst>
              <a:gd fmla="val 1272" name="adj"/>
            </a:avLst>
          </a:prstGeom>
          <a:solidFill>
            <a:srgbClr val="EBC3E4">
              <a:alpha val="21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 PLUS 1p"/>
              <a:ea typeface="M PLUS 1p"/>
              <a:cs typeface="M PLUS 1p"/>
              <a:sym typeface="M PLUS 1p"/>
            </a:endParaRPr>
          </a:p>
        </p:txBody>
      </p:sp>
      <p:pic>
        <p:nvPicPr>
          <p:cNvPr id="1165" name="Google Shape;1165;p41"/>
          <p:cNvPicPr preferRelativeResize="0"/>
          <p:nvPr/>
        </p:nvPicPr>
        <p:blipFill rotWithShape="1">
          <a:blip r:embed="rId4">
            <a:alphaModFix/>
          </a:blip>
          <a:srcRect b="11512" l="0" r="0" t="0"/>
          <a:stretch/>
        </p:blipFill>
        <p:spPr>
          <a:xfrm>
            <a:off x="7584540" y="3291700"/>
            <a:ext cx="1307260" cy="1448650"/>
          </a:xfrm>
          <a:prstGeom prst="rect">
            <a:avLst/>
          </a:prstGeom>
          <a:noFill/>
          <a:ln>
            <a:noFill/>
          </a:ln>
        </p:spPr>
      </p:pic>
      <p:sp>
        <p:nvSpPr>
          <p:cNvPr id="1166" name="Google Shape;1166;p41"/>
          <p:cNvSpPr txBox="1"/>
          <p:nvPr/>
        </p:nvSpPr>
        <p:spPr>
          <a:xfrm>
            <a:off x="758650" y="1588765"/>
            <a:ext cx="376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2C3853"/>
                </a:solidFill>
                <a:latin typeface="M PLUS 1p ExtraBold"/>
                <a:ea typeface="M PLUS 1p ExtraBold"/>
                <a:cs typeface="M PLUS 1p ExtraBold"/>
                <a:sym typeface="M PLUS 1p ExtraBold"/>
              </a:rPr>
              <a:t>簡単CMSで</a:t>
            </a:r>
            <a:endParaRPr sz="900">
              <a:solidFill>
                <a:srgbClr val="2C3853"/>
              </a:solidFill>
              <a:latin typeface="M PLUS 1p ExtraBold"/>
              <a:ea typeface="M PLUS 1p ExtraBold"/>
              <a:cs typeface="M PLUS 1p ExtraBold"/>
              <a:sym typeface="M PLUS 1p ExtraBold"/>
            </a:endParaRPr>
          </a:p>
          <a:p>
            <a:pPr indent="0" lvl="0" marL="0" rtl="0" algn="l">
              <a:spcBef>
                <a:spcPts val="0"/>
              </a:spcBef>
              <a:spcAft>
                <a:spcPts val="0"/>
              </a:spcAft>
              <a:buNone/>
            </a:pPr>
            <a:r>
              <a:rPr lang="ja" sz="1300">
                <a:solidFill>
                  <a:srgbClr val="2C3853"/>
                </a:solidFill>
                <a:latin typeface="M PLUS 1p ExtraBold"/>
                <a:ea typeface="M PLUS 1p ExtraBold"/>
                <a:cs typeface="M PLUS 1p ExtraBold"/>
                <a:sym typeface="M PLUS 1p ExtraBold"/>
              </a:rPr>
              <a:t>BtoBサイト・LPに必要な表現、レイアウト</a:t>
            </a:r>
            <a:endParaRPr sz="1300">
              <a:solidFill>
                <a:srgbClr val="2C3853"/>
              </a:solidFill>
              <a:latin typeface="M PLUS 1p ExtraBold"/>
              <a:ea typeface="M PLUS 1p ExtraBold"/>
              <a:cs typeface="M PLUS 1p ExtraBold"/>
              <a:sym typeface="M PLUS 1p ExtraBold"/>
            </a:endParaRPr>
          </a:p>
        </p:txBody>
      </p:sp>
      <p:sp>
        <p:nvSpPr>
          <p:cNvPr id="1167" name="Google Shape;1167;p41"/>
          <p:cNvSpPr/>
          <p:nvPr/>
        </p:nvSpPr>
        <p:spPr>
          <a:xfrm>
            <a:off x="4411200" y="1644275"/>
            <a:ext cx="321600" cy="394800"/>
          </a:xfrm>
          <a:prstGeom prst="rightArrow">
            <a:avLst>
              <a:gd fmla="val 50000" name="adj1"/>
              <a:gd fmla="val 50000" name="adj2"/>
            </a:avLst>
          </a:prstGeom>
          <a:solidFill>
            <a:srgbClr val="CFE2F3">
              <a:alpha val="6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1"/>
          <p:cNvSpPr txBox="1"/>
          <p:nvPr/>
        </p:nvSpPr>
        <p:spPr>
          <a:xfrm>
            <a:off x="4844150" y="1620010"/>
            <a:ext cx="37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solidFill>
                  <a:srgbClr val="FF0080"/>
                </a:solidFill>
                <a:latin typeface="M PLUS 1p ExtraBold"/>
                <a:ea typeface="M PLUS 1p ExtraBold"/>
                <a:cs typeface="M PLUS 1p ExtraBold"/>
                <a:sym typeface="M PLUS 1p ExtraBold"/>
              </a:rPr>
              <a:t>属人化せず </a:t>
            </a:r>
            <a:r>
              <a:rPr lang="ja" sz="1300">
                <a:solidFill>
                  <a:srgbClr val="2C3853"/>
                </a:solidFill>
                <a:latin typeface="M PLUS 1p ExtraBold"/>
                <a:ea typeface="M PLUS 1p ExtraBold"/>
                <a:cs typeface="M PLUS 1p ExtraBold"/>
                <a:sym typeface="M PLUS 1p ExtraBold"/>
              </a:rPr>
              <a:t>に誰でも作ることができます</a:t>
            </a:r>
            <a:endParaRPr sz="1300">
              <a:solidFill>
                <a:srgbClr val="2C3853"/>
              </a:solidFill>
              <a:latin typeface="M PLUS 1p ExtraBold"/>
              <a:ea typeface="M PLUS 1p ExtraBold"/>
              <a:cs typeface="M PLUS 1p ExtraBold"/>
              <a:sym typeface="M PLUS 1p ExtraBold"/>
            </a:endParaRPr>
          </a:p>
        </p:txBody>
      </p:sp>
      <p:sp>
        <p:nvSpPr>
          <p:cNvPr id="1169" name="Google Shape;1169;p41"/>
          <p:cNvSpPr txBox="1"/>
          <p:nvPr/>
        </p:nvSpPr>
        <p:spPr>
          <a:xfrm>
            <a:off x="758650" y="2221900"/>
            <a:ext cx="376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300">
                <a:solidFill>
                  <a:srgbClr val="2C3853"/>
                </a:solidFill>
                <a:latin typeface="M PLUS 1p ExtraBold"/>
                <a:ea typeface="M PLUS 1p ExtraBold"/>
                <a:cs typeface="M PLUS 1p ExtraBold"/>
                <a:sym typeface="M PLUS 1p ExtraBold"/>
              </a:rPr>
              <a:t>直感的に使えて学習コストが低い</a:t>
            </a:r>
            <a:endParaRPr sz="1300">
              <a:solidFill>
                <a:srgbClr val="2C3853"/>
              </a:solidFill>
              <a:latin typeface="M PLUS 1p ExtraBold"/>
              <a:ea typeface="M PLUS 1p ExtraBold"/>
              <a:cs typeface="M PLUS 1p ExtraBold"/>
              <a:sym typeface="M PLUS 1p ExtraBold"/>
            </a:endParaRPr>
          </a:p>
        </p:txBody>
      </p:sp>
      <p:sp>
        <p:nvSpPr>
          <p:cNvPr id="1170" name="Google Shape;1170;p41"/>
          <p:cNvSpPr/>
          <p:nvPr/>
        </p:nvSpPr>
        <p:spPr>
          <a:xfrm>
            <a:off x="4411200" y="2177675"/>
            <a:ext cx="321600" cy="394800"/>
          </a:xfrm>
          <a:prstGeom prst="rightArrow">
            <a:avLst>
              <a:gd fmla="val 50000" name="adj1"/>
              <a:gd fmla="val 50000" name="adj2"/>
            </a:avLst>
          </a:prstGeom>
          <a:solidFill>
            <a:srgbClr val="CFE2F3">
              <a:alpha val="6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1"/>
          <p:cNvSpPr txBox="1"/>
          <p:nvPr/>
        </p:nvSpPr>
        <p:spPr>
          <a:xfrm>
            <a:off x="4844150" y="2174975"/>
            <a:ext cx="37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solidFill>
                  <a:srgbClr val="FF0080"/>
                </a:solidFill>
                <a:latin typeface="M PLUS 1p ExtraBold"/>
                <a:ea typeface="M PLUS 1p ExtraBold"/>
                <a:cs typeface="M PLUS 1p ExtraBold"/>
                <a:sym typeface="M PLUS 1p ExtraBold"/>
              </a:rPr>
              <a:t>正社員以外の方でも </a:t>
            </a:r>
            <a:r>
              <a:rPr lang="ja" sz="1300">
                <a:solidFill>
                  <a:srgbClr val="2C3853"/>
                </a:solidFill>
                <a:latin typeface="M PLUS 1p ExtraBold"/>
                <a:ea typeface="M PLUS 1p ExtraBold"/>
                <a:cs typeface="M PLUS 1p ExtraBold"/>
                <a:sym typeface="M PLUS 1p ExtraBold"/>
              </a:rPr>
              <a:t>運用可能です</a:t>
            </a:r>
            <a:endParaRPr sz="1300">
              <a:solidFill>
                <a:srgbClr val="2C3853"/>
              </a:solidFill>
              <a:latin typeface="M PLUS 1p ExtraBold"/>
              <a:ea typeface="M PLUS 1p ExtraBold"/>
              <a:cs typeface="M PLUS 1p ExtraBold"/>
              <a:sym typeface="M PLUS 1p ExtraBold"/>
            </a:endParaRPr>
          </a:p>
        </p:txBody>
      </p:sp>
      <p:sp>
        <p:nvSpPr>
          <p:cNvPr id="1172" name="Google Shape;1172;p41"/>
          <p:cNvSpPr txBox="1"/>
          <p:nvPr/>
        </p:nvSpPr>
        <p:spPr>
          <a:xfrm>
            <a:off x="758650" y="2755300"/>
            <a:ext cx="3769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300">
                <a:solidFill>
                  <a:srgbClr val="2C3853"/>
                </a:solidFill>
                <a:latin typeface="M PLUS 1p ExtraBold"/>
                <a:ea typeface="M PLUS 1p ExtraBold"/>
                <a:cs typeface="M PLUS 1p ExtraBold"/>
                <a:sym typeface="M PLUS 1p ExtraBold"/>
              </a:rPr>
              <a:t>制作コストの圧縮、更新スピードの向上</a:t>
            </a:r>
            <a:endParaRPr sz="1300">
              <a:solidFill>
                <a:srgbClr val="2C3853"/>
              </a:solidFill>
              <a:latin typeface="M PLUS 1p ExtraBold"/>
              <a:ea typeface="M PLUS 1p ExtraBold"/>
              <a:cs typeface="M PLUS 1p ExtraBold"/>
              <a:sym typeface="M PLUS 1p ExtraBold"/>
            </a:endParaRPr>
          </a:p>
        </p:txBody>
      </p:sp>
      <p:sp>
        <p:nvSpPr>
          <p:cNvPr id="1173" name="Google Shape;1173;p41"/>
          <p:cNvSpPr/>
          <p:nvPr/>
        </p:nvSpPr>
        <p:spPr>
          <a:xfrm>
            <a:off x="4411200" y="2711075"/>
            <a:ext cx="321600" cy="394800"/>
          </a:xfrm>
          <a:prstGeom prst="rightArrow">
            <a:avLst>
              <a:gd fmla="val 50000" name="adj1"/>
              <a:gd fmla="val 50000" name="adj2"/>
            </a:avLst>
          </a:prstGeom>
          <a:solidFill>
            <a:srgbClr val="CFE2F3">
              <a:alpha val="6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1"/>
          <p:cNvSpPr txBox="1"/>
          <p:nvPr/>
        </p:nvSpPr>
        <p:spPr>
          <a:xfrm>
            <a:off x="4844150" y="2708375"/>
            <a:ext cx="37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solidFill>
                  <a:srgbClr val="FF0080"/>
                </a:solidFill>
                <a:latin typeface="M PLUS 1p ExtraBold"/>
                <a:ea typeface="M PLUS 1p ExtraBold"/>
                <a:cs typeface="M PLUS 1p ExtraBold"/>
                <a:sym typeface="M PLUS 1p ExtraBold"/>
              </a:rPr>
              <a:t>圧倒的に高い費用対効果 </a:t>
            </a:r>
            <a:r>
              <a:rPr lang="ja" sz="1300">
                <a:solidFill>
                  <a:srgbClr val="2C3853"/>
                </a:solidFill>
                <a:latin typeface="M PLUS 1p ExtraBold"/>
                <a:ea typeface="M PLUS 1p ExtraBold"/>
                <a:cs typeface="M PLUS 1p ExtraBold"/>
                <a:sym typeface="M PLUS 1p ExtraBold"/>
              </a:rPr>
              <a:t>が得られます</a:t>
            </a:r>
            <a:endParaRPr sz="1300">
              <a:solidFill>
                <a:srgbClr val="2C3853"/>
              </a:solidFill>
              <a:latin typeface="M PLUS 1p ExtraBold"/>
              <a:ea typeface="M PLUS 1p ExtraBold"/>
              <a:cs typeface="M PLUS 1p ExtraBold"/>
              <a:sym typeface="M PLUS 1p ExtraBold"/>
            </a:endParaRPr>
          </a:p>
        </p:txBody>
      </p:sp>
      <p:sp>
        <p:nvSpPr>
          <p:cNvPr id="1175" name="Google Shape;1175;p41"/>
          <p:cNvSpPr txBox="1"/>
          <p:nvPr/>
        </p:nvSpPr>
        <p:spPr>
          <a:xfrm>
            <a:off x="758650" y="3136300"/>
            <a:ext cx="3769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2C3853"/>
                </a:solidFill>
                <a:latin typeface="M PLUS 1p ExtraBold"/>
                <a:ea typeface="M PLUS 1p ExtraBold"/>
                <a:cs typeface="M PLUS 1p ExtraBold"/>
                <a:sym typeface="M PLUS 1p ExtraBold"/>
              </a:rPr>
              <a:t>その他</a:t>
            </a:r>
            <a:endParaRPr sz="900">
              <a:solidFill>
                <a:srgbClr val="2C3853"/>
              </a:solidFill>
              <a:latin typeface="M PLUS 1p ExtraBold"/>
              <a:ea typeface="M PLUS 1p ExtraBold"/>
              <a:cs typeface="M PLUS 1p ExtraBold"/>
              <a:sym typeface="M PLUS 1p ExtraBold"/>
            </a:endParaRPr>
          </a:p>
          <a:p>
            <a:pPr indent="0" lvl="0" marL="0" rtl="0" algn="l">
              <a:spcBef>
                <a:spcPts val="0"/>
              </a:spcBef>
              <a:spcAft>
                <a:spcPts val="0"/>
              </a:spcAft>
              <a:buNone/>
            </a:pPr>
            <a:r>
              <a:rPr lang="ja" sz="1300">
                <a:solidFill>
                  <a:srgbClr val="2C3853"/>
                </a:solidFill>
                <a:latin typeface="M PLUS 1p ExtraBold"/>
                <a:ea typeface="M PLUS 1p ExtraBold"/>
                <a:cs typeface="M PLUS 1p ExtraBold"/>
                <a:sym typeface="M PLUS 1p ExtraBold"/>
              </a:rPr>
              <a:t>HOTリード・メール・顧客管理等必要機能</a:t>
            </a:r>
            <a:endParaRPr sz="1300">
              <a:solidFill>
                <a:srgbClr val="2C3853"/>
              </a:solidFill>
              <a:latin typeface="M PLUS 1p ExtraBold"/>
              <a:ea typeface="M PLUS 1p ExtraBold"/>
              <a:cs typeface="M PLUS 1p ExtraBold"/>
              <a:sym typeface="M PLUS 1p ExtraBold"/>
            </a:endParaRPr>
          </a:p>
        </p:txBody>
      </p:sp>
      <p:sp>
        <p:nvSpPr>
          <p:cNvPr id="1176" name="Google Shape;1176;p41"/>
          <p:cNvSpPr/>
          <p:nvPr/>
        </p:nvSpPr>
        <p:spPr>
          <a:xfrm>
            <a:off x="4411200" y="3244475"/>
            <a:ext cx="321600" cy="394800"/>
          </a:xfrm>
          <a:prstGeom prst="rightArrow">
            <a:avLst>
              <a:gd fmla="val 50000" name="adj1"/>
              <a:gd fmla="val 50000" name="adj2"/>
            </a:avLst>
          </a:prstGeom>
          <a:solidFill>
            <a:srgbClr val="CFE2F3">
              <a:alpha val="6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1"/>
          <p:cNvSpPr txBox="1"/>
          <p:nvPr/>
        </p:nvSpPr>
        <p:spPr>
          <a:xfrm>
            <a:off x="4844150" y="3241775"/>
            <a:ext cx="37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solidFill>
                  <a:srgbClr val="FF0080"/>
                </a:solidFill>
                <a:latin typeface="M PLUS 1p ExtraBold"/>
                <a:ea typeface="M PLUS 1p ExtraBold"/>
                <a:cs typeface="M PLUS 1p ExtraBold"/>
                <a:sym typeface="M PLUS 1p ExtraBold"/>
              </a:rPr>
              <a:t>機能拡張 </a:t>
            </a:r>
            <a:r>
              <a:rPr lang="ja" sz="1300">
                <a:solidFill>
                  <a:srgbClr val="2C3853"/>
                </a:solidFill>
                <a:latin typeface="M PLUS 1p ExtraBold"/>
                <a:ea typeface="M PLUS 1p ExtraBold"/>
                <a:cs typeface="M PLUS 1p ExtraBold"/>
                <a:sym typeface="M PLUS 1p ExtraBold"/>
              </a:rPr>
              <a:t>することができます</a:t>
            </a:r>
            <a:endParaRPr sz="1300">
              <a:solidFill>
                <a:srgbClr val="2C3853"/>
              </a:solidFill>
              <a:latin typeface="M PLUS 1p ExtraBold"/>
              <a:ea typeface="M PLUS 1p ExtraBold"/>
              <a:cs typeface="M PLUS 1p ExtraBold"/>
              <a:sym typeface="M PLUS 1p ExtraBold"/>
            </a:endParaRPr>
          </a:p>
        </p:txBody>
      </p:sp>
      <p:sp>
        <p:nvSpPr>
          <p:cNvPr id="1178" name="Google Shape;1178;p41"/>
          <p:cNvSpPr txBox="1"/>
          <p:nvPr/>
        </p:nvSpPr>
        <p:spPr>
          <a:xfrm>
            <a:off x="758650" y="3593500"/>
            <a:ext cx="376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900">
                <a:solidFill>
                  <a:srgbClr val="2C3853"/>
                </a:solidFill>
                <a:latin typeface="M PLUS 1p ExtraBold"/>
                <a:ea typeface="M PLUS 1p ExtraBold"/>
                <a:cs typeface="M PLUS 1p ExtraBold"/>
                <a:sym typeface="M PLUS 1p ExtraBold"/>
              </a:rPr>
              <a:t>契約者様限定の</a:t>
            </a:r>
            <a:endParaRPr sz="900">
              <a:solidFill>
                <a:srgbClr val="2C3853"/>
              </a:solidFill>
              <a:latin typeface="M PLUS 1p ExtraBold"/>
              <a:ea typeface="M PLUS 1p ExtraBold"/>
              <a:cs typeface="M PLUS 1p ExtraBold"/>
              <a:sym typeface="M PLUS 1p ExtraBold"/>
            </a:endParaRPr>
          </a:p>
          <a:p>
            <a:pPr indent="0" lvl="0" marL="0" rtl="0" algn="l">
              <a:spcBef>
                <a:spcPts val="0"/>
              </a:spcBef>
              <a:spcAft>
                <a:spcPts val="0"/>
              </a:spcAft>
              <a:buNone/>
            </a:pPr>
            <a:r>
              <a:rPr lang="ja" sz="1300">
                <a:solidFill>
                  <a:srgbClr val="2C3853"/>
                </a:solidFill>
                <a:latin typeface="M PLUS 1p ExtraBold"/>
                <a:ea typeface="M PLUS 1p ExtraBold"/>
                <a:cs typeface="M PLUS 1p ExtraBold"/>
                <a:sym typeface="M PLUS 1p ExtraBold"/>
              </a:rPr>
              <a:t>テクニカルサポートの手厚いサポートが付帯</a:t>
            </a:r>
            <a:endParaRPr sz="1300">
              <a:solidFill>
                <a:srgbClr val="2C3853"/>
              </a:solidFill>
              <a:latin typeface="M PLUS 1p ExtraBold"/>
              <a:ea typeface="M PLUS 1p ExtraBold"/>
              <a:cs typeface="M PLUS 1p ExtraBold"/>
              <a:sym typeface="M PLUS 1p ExtraBold"/>
            </a:endParaRPr>
          </a:p>
          <a:p>
            <a:pPr indent="0" lvl="0" marL="0" rtl="0" algn="l">
              <a:spcBef>
                <a:spcPts val="0"/>
              </a:spcBef>
              <a:spcAft>
                <a:spcPts val="0"/>
              </a:spcAft>
              <a:buClr>
                <a:schemeClr val="dk1"/>
              </a:buClr>
              <a:buSzPts val="1100"/>
              <a:buFont typeface="Arial"/>
              <a:buNone/>
            </a:pPr>
            <a:r>
              <a:rPr lang="ja" sz="1300">
                <a:solidFill>
                  <a:srgbClr val="2C3853"/>
                </a:solidFill>
                <a:latin typeface="M PLUS 1p ExtraBold"/>
                <a:ea typeface="M PLUS 1p ExtraBold"/>
                <a:cs typeface="M PLUS 1p ExtraBold"/>
                <a:sym typeface="M PLUS 1p ExtraBold"/>
              </a:rPr>
              <a:t>リード獲得・顧客育成に向けたウェビナー等</a:t>
            </a:r>
            <a:endParaRPr sz="1300">
              <a:solidFill>
                <a:srgbClr val="2C3853"/>
              </a:solidFill>
              <a:latin typeface="M PLUS 1p ExtraBold"/>
              <a:ea typeface="M PLUS 1p ExtraBold"/>
              <a:cs typeface="M PLUS 1p ExtraBold"/>
              <a:sym typeface="M PLUS 1p ExtraBold"/>
            </a:endParaRPr>
          </a:p>
          <a:p>
            <a:pPr indent="0" lvl="0" marL="0" rtl="0" algn="l">
              <a:spcBef>
                <a:spcPts val="0"/>
              </a:spcBef>
              <a:spcAft>
                <a:spcPts val="0"/>
              </a:spcAft>
              <a:buNone/>
            </a:pPr>
            <a:r>
              <a:t/>
            </a:r>
            <a:endParaRPr sz="1300">
              <a:solidFill>
                <a:srgbClr val="2C3853"/>
              </a:solidFill>
              <a:latin typeface="M PLUS 1p ExtraBold"/>
              <a:ea typeface="M PLUS 1p ExtraBold"/>
              <a:cs typeface="M PLUS 1p ExtraBold"/>
              <a:sym typeface="M PLUS 1p ExtraBold"/>
            </a:endParaRPr>
          </a:p>
        </p:txBody>
      </p:sp>
      <p:sp>
        <p:nvSpPr>
          <p:cNvPr id="1179" name="Google Shape;1179;p41"/>
          <p:cNvSpPr/>
          <p:nvPr/>
        </p:nvSpPr>
        <p:spPr>
          <a:xfrm>
            <a:off x="4411200" y="3792938"/>
            <a:ext cx="321600" cy="394800"/>
          </a:xfrm>
          <a:prstGeom prst="rightArrow">
            <a:avLst>
              <a:gd fmla="val 50000" name="adj1"/>
              <a:gd fmla="val 50000" name="adj2"/>
            </a:avLst>
          </a:prstGeom>
          <a:solidFill>
            <a:srgbClr val="CFE2F3">
              <a:alpha val="6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1"/>
          <p:cNvSpPr txBox="1"/>
          <p:nvPr/>
        </p:nvSpPr>
        <p:spPr>
          <a:xfrm>
            <a:off x="4844150" y="3790238"/>
            <a:ext cx="37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600">
                <a:solidFill>
                  <a:srgbClr val="FF0080"/>
                </a:solidFill>
                <a:latin typeface="M PLUS 1p ExtraBold"/>
                <a:ea typeface="M PLUS 1p ExtraBold"/>
                <a:cs typeface="M PLUS 1p ExtraBold"/>
                <a:sym typeface="M PLUS 1p ExtraBold"/>
              </a:rPr>
              <a:t>施策を前に進める </a:t>
            </a:r>
            <a:r>
              <a:rPr lang="ja" sz="1300">
                <a:solidFill>
                  <a:srgbClr val="2C3853"/>
                </a:solidFill>
                <a:latin typeface="M PLUS 1p ExtraBold"/>
                <a:ea typeface="M PLUS 1p ExtraBold"/>
                <a:cs typeface="M PLUS 1p ExtraBold"/>
                <a:sym typeface="M PLUS 1p ExtraBold"/>
              </a:rPr>
              <a:t>ことができます</a:t>
            </a:r>
            <a:endParaRPr sz="1300">
              <a:solidFill>
                <a:srgbClr val="2C3853"/>
              </a:solidFill>
              <a:latin typeface="M PLUS 1p ExtraBold"/>
              <a:ea typeface="M PLUS 1p ExtraBold"/>
              <a:cs typeface="M PLUS 1p ExtraBold"/>
              <a:sym typeface="M PLUS 1p ExtraBold"/>
            </a:endParaRPr>
          </a:p>
        </p:txBody>
      </p:sp>
      <p:sp>
        <p:nvSpPr>
          <p:cNvPr id="1181" name="Google Shape;1181;p41"/>
          <p:cNvSpPr txBox="1"/>
          <p:nvPr/>
        </p:nvSpPr>
        <p:spPr>
          <a:xfrm>
            <a:off x="395920" y="1620000"/>
            <a:ext cx="37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800">
                <a:solidFill>
                  <a:srgbClr val="2C3853"/>
                </a:solidFill>
                <a:latin typeface="M PLUS 1p ExtraBold"/>
                <a:ea typeface="M PLUS 1p ExtraBold"/>
                <a:cs typeface="M PLUS 1p ExtraBold"/>
                <a:sym typeface="M PLUS 1p ExtraBold"/>
              </a:rPr>
              <a:t>❶</a:t>
            </a:r>
            <a:endParaRPr sz="2200">
              <a:solidFill>
                <a:srgbClr val="2C3853"/>
              </a:solidFill>
              <a:latin typeface="M PLUS 1p ExtraBold"/>
              <a:ea typeface="M PLUS 1p ExtraBold"/>
              <a:cs typeface="M PLUS 1p ExtraBold"/>
              <a:sym typeface="M PLUS 1p ExtraBold"/>
            </a:endParaRPr>
          </a:p>
        </p:txBody>
      </p:sp>
      <p:sp>
        <p:nvSpPr>
          <p:cNvPr id="1182" name="Google Shape;1182;p41"/>
          <p:cNvSpPr txBox="1"/>
          <p:nvPr/>
        </p:nvSpPr>
        <p:spPr>
          <a:xfrm>
            <a:off x="395920" y="2184620"/>
            <a:ext cx="37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800">
                <a:solidFill>
                  <a:srgbClr val="2C3853"/>
                </a:solidFill>
                <a:latin typeface="M PLUS 1p ExtraBold"/>
                <a:ea typeface="M PLUS 1p ExtraBold"/>
                <a:cs typeface="M PLUS 1p ExtraBold"/>
                <a:sym typeface="M PLUS 1p ExtraBold"/>
              </a:rPr>
              <a:t>❷</a:t>
            </a:r>
            <a:endParaRPr sz="2200">
              <a:solidFill>
                <a:srgbClr val="2C3853"/>
              </a:solidFill>
              <a:latin typeface="M PLUS 1p ExtraBold"/>
              <a:ea typeface="M PLUS 1p ExtraBold"/>
              <a:cs typeface="M PLUS 1p ExtraBold"/>
              <a:sym typeface="M PLUS 1p ExtraBold"/>
            </a:endParaRPr>
          </a:p>
        </p:txBody>
      </p:sp>
      <p:sp>
        <p:nvSpPr>
          <p:cNvPr id="1183" name="Google Shape;1183;p41"/>
          <p:cNvSpPr txBox="1"/>
          <p:nvPr/>
        </p:nvSpPr>
        <p:spPr>
          <a:xfrm>
            <a:off x="395920" y="2718020"/>
            <a:ext cx="37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800">
                <a:solidFill>
                  <a:srgbClr val="2C3853"/>
                </a:solidFill>
                <a:latin typeface="M PLUS 1p ExtraBold"/>
                <a:ea typeface="M PLUS 1p ExtraBold"/>
                <a:cs typeface="M PLUS 1p ExtraBold"/>
                <a:sym typeface="M PLUS 1p ExtraBold"/>
              </a:rPr>
              <a:t>❸</a:t>
            </a:r>
            <a:endParaRPr sz="2200">
              <a:solidFill>
                <a:srgbClr val="2C3853"/>
              </a:solidFill>
              <a:latin typeface="M PLUS 1p ExtraBold"/>
              <a:ea typeface="M PLUS 1p ExtraBold"/>
              <a:cs typeface="M PLUS 1p ExtraBold"/>
              <a:sym typeface="M PLUS 1p ExtraBold"/>
            </a:endParaRPr>
          </a:p>
        </p:txBody>
      </p:sp>
      <p:sp>
        <p:nvSpPr>
          <p:cNvPr id="1184" name="Google Shape;1184;p41"/>
          <p:cNvSpPr txBox="1"/>
          <p:nvPr/>
        </p:nvSpPr>
        <p:spPr>
          <a:xfrm>
            <a:off x="395920" y="3175220"/>
            <a:ext cx="37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800">
                <a:solidFill>
                  <a:srgbClr val="2C3853"/>
                </a:solidFill>
                <a:latin typeface="M PLUS 1p ExtraBold"/>
                <a:ea typeface="M PLUS 1p ExtraBold"/>
                <a:cs typeface="M PLUS 1p ExtraBold"/>
                <a:sym typeface="M PLUS 1p ExtraBold"/>
              </a:rPr>
              <a:t>❹</a:t>
            </a:r>
            <a:endParaRPr sz="2200">
              <a:solidFill>
                <a:srgbClr val="2C3853"/>
              </a:solidFill>
              <a:latin typeface="M PLUS 1p ExtraBold"/>
              <a:ea typeface="M PLUS 1p ExtraBold"/>
              <a:cs typeface="M PLUS 1p ExtraBold"/>
              <a:sym typeface="M PLUS 1p ExtraBold"/>
            </a:endParaRPr>
          </a:p>
        </p:txBody>
      </p:sp>
      <p:sp>
        <p:nvSpPr>
          <p:cNvPr id="1185" name="Google Shape;1185;p41"/>
          <p:cNvSpPr txBox="1"/>
          <p:nvPr/>
        </p:nvSpPr>
        <p:spPr>
          <a:xfrm>
            <a:off x="395920" y="3708620"/>
            <a:ext cx="375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800">
                <a:solidFill>
                  <a:srgbClr val="2C3853"/>
                </a:solidFill>
                <a:latin typeface="M PLUS 1p ExtraBold"/>
                <a:ea typeface="M PLUS 1p ExtraBold"/>
                <a:cs typeface="M PLUS 1p ExtraBold"/>
                <a:sym typeface="M PLUS 1p ExtraBold"/>
              </a:rPr>
              <a:t>❺</a:t>
            </a:r>
            <a:endParaRPr sz="2200">
              <a:solidFill>
                <a:srgbClr val="2C3853"/>
              </a:solidFill>
              <a:latin typeface="M PLUS 1p ExtraBold"/>
              <a:ea typeface="M PLUS 1p ExtraBold"/>
              <a:cs typeface="M PLUS 1p ExtraBold"/>
              <a:sym typeface="M PLUS 1p ExtraBold"/>
            </a:endParaRPr>
          </a:p>
        </p:txBody>
      </p:sp>
      <p:sp>
        <p:nvSpPr>
          <p:cNvPr id="1186" name="Google Shape;1186;p41"/>
          <p:cNvSpPr txBox="1"/>
          <p:nvPr/>
        </p:nvSpPr>
        <p:spPr>
          <a:xfrm>
            <a:off x="4941800" y="1154375"/>
            <a:ext cx="1349700" cy="347700"/>
          </a:xfrm>
          <a:prstGeom prst="rect">
            <a:avLst/>
          </a:prstGeom>
          <a:noFill/>
          <a:ln cap="flat" cmpd="sng" w="9525">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2C3853"/>
                </a:solidFill>
                <a:latin typeface="M PLUS 1p ExtraBold"/>
                <a:ea typeface="M PLUS 1p ExtraBold"/>
                <a:cs typeface="M PLUS 1p ExtraBold"/>
                <a:sym typeface="M PLUS 1p ExtraBold"/>
              </a:rPr>
              <a:t>導入メリット</a:t>
            </a:r>
            <a:endParaRPr sz="1700">
              <a:solidFill>
                <a:srgbClr val="2C3853"/>
              </a:solidFill>
              <a:latin typeface="M PLUS 1p ExtraBold"/>
              <a:ea typeface="M PLUS 1p ExtraBold"/>
              <a:cs typeface="M PLUS 1p ExtraBold"/>
              <a:sym typeface="M PLUS 1p ExtraBold"/>
            </a:endParaRPr>
          </a:p>
        </p:txBody>
      </p:sp>
      <p:sp>
        <p:nvSpPr>
          <p:cNvPr id="1187" name="Google Shape;1187;p41"/>
          <p:cNvSpPr txBox="1"/>
          <p:nvPr/>
        </p:nvSpPr>
        <p:spPr>
          <a:xfrm>
            <a:off x="496625" y="1131225"/>
            <a:ext cx="1817100" cy="347700"/>
          </a:xfrm>
          <a:prstGeom prst="rect">
            <a:avLst/>
          </a:prstGeom>
          <a:noFill/>
          <a:ln cap="flat" cmpd="sng" w="9525">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300">
                <a:solidFill>
                  <a:srgbClr val="2C3853"/>
                </a:solidFill>
                <a:latin typeface="M PLUS 1p ExtraBold"/>
                <a:ea typeface="M PLUS 1p ExtraBold"/>
                <a:cs typeface="M PLUS 1p ExtraBold"/>
                <a:sym typeface="M PLUS 1p ExtraBold"/>
              </a:rPr>
              <a:t>ferret Oneの特徴</a:t>
            </a:r>
            <a:endParaRPr sz="1700">
              <a:solidFill>
                <a:srgbClr val="2C3853"/>
              </a:solidFill>
              <a:latin typeface="M PLUS 1p ExtraBold"/>
              <a:ea typeface="M PLUS 1p ExtraBold"/>
              <a:cs typeface="M PLUS 1p ExtraBold"/>
              <a:sym typeface="M PLUS 1p ExtraBold"/>
            </a:endParaRPr>
          </a:p>
        </p:txBody>
      </p:sp>
      <p:sp>
        <p:nvSpPr>
          <p:cNvPr id="1188" name="Google Shape;1188;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id="1193" name="Google Shape;1193;p42"/>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194" name="Google Shape;1194;p42"/>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高い費用対効果</a:t>
            </a:r>
            <a:endParaRPr>
              <a:latin typeface="M PLUS 1p"/>
              <a:ea typeface="M PLUS 1p"/>
              <a:cs typeface="M PLUS 1p"/>
              <a:sym typeface="M PLUS 1p"/>
            </a:endParaRPr>
          </a:p>
        </p:txBody>
      </p:sp>
      <p:cxnSp>
        <p:nvCxnSpPr>
          <p:cNvPr id="1195" name="Google Shape;1195;p42"/>
          <p:cNvCxnSpPr/>
          <p:nvPr/>
        </p:nvCxnSpPr>
        <p:spPr>
          <a:xfrm>
            <a:off x="764675" y="4113931"/>
            <a:ext cx="7923600" cy="0"/>
          </a:xfrm>
          <a:prstGeom prst="straightConnector1">
            <a:avLst/>
          </a:prstGeom>
          <a:noFill/>
          <a:ln cap="flat" cmpd="sng" w="9525">
            <a:solidFill>
              <a:schemeClr val="dk2"/>
            </a:solidFill>
            <a:prstDash val="solid"/>
            <a:round/>
            <a:headEnd len="med" w="med" type="none"/>
            <a:tailEnd len="med" w="med" type="none"/>
          </a:ln>
        </p:spPr>
      </p:cxnSp>
      <p:sp>
        <p:nvSpPr>
          <p:cNvPr id="1196" name="Google Shape;1196;p42"/>
          <p:cNvSpPr/>
          <p:nvPr/>
        </p:nvSpPr>
        <p:spPr>
          <a:xfrm>
            <a:off x="1834898" y="3179933"/>
            <a:ext cx="551100" cy="9342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2"/>
          <p:cNvSpPr/>
          <p:nvPr/>
        </p:nvSpPr>
        <p:spPr>
          <a:xfrm>
            <a:off x="1834898" y="2944926"/>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2"/>
          <p:cNvSpPr/>
          <p:nvPr/>
        </p:nvSpPr>
        <p:spPr>
          <a:xfrm>
            <a:off x="1834898" y="2474944"/>
            <a:ext cx="551100" cy="4641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2"/>
          <p:cNvSpPr/>
          <p:nvPr/>
        </p:nvSpPr>
        <p:spPr>
          <a:xfrm>
            <a:off x="1834898" y="2239937"/>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2"/>
          <p:cNvSpPr/>
          <p:nvPr/>
        </p:nvSpPr>
        <p:spPr>
          <a:xfrm flipH="1" rot="10800000">
            <a:off x="1834898" y="2945049"/>
            <a:ext cx="551100" cy="228900"/>
          </a:xfrm>
          <a:prstGeom prst="rtTriangl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2"/>
          <p:cNvSpPr/>
          <p:nvPr/>
        </p:nvSpPr>
        <p:spPr>
          <a:xfrm>
            <a:off x="1834898" y="2005832"/>
            <a:ext cx="551100" cy="2289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2"/>
          <p:cNvSpPr/>
          <p:nvPr/>
        </p:nvSpPr>
        <p:spPr>
          <a:xfrm>
            <a:off x="1834898" y="1771728"/>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2"/>
          <p:cNvSpPr txBox="1"/>
          <p:nvPr/>
        </p:nvSpPr>
        <p:spPr>
          <a:xfrm>
            <a:off x="3048241" y="2994032"/>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会議</a:t>
            </a:r>
            <a:endParaRPr sz="800">
              <a:solidFill>
                <a:srgbClr val="2C3853"/>
              </a:solidFill>
              <a:latin typeface="M PLUS 1p Black"/>
              <a:ea typeface="M PLUS 1p Black"/>
              <a:cs typeface="M PLUS 1p Black"/>
              <a:sym typeface="M PLUS 1p Black"/>
            </a:endParaRPr>
          </a:p>
        </p:txBody>
      </p:sp>
      <p:cxnSp>
        <p:nvCxnSpPr>
          <p:cNvPr id="1204" name="Google Shape;1204;p42"/>
          <p:cNvCxnSpPr/>
          <p:nvPr/>
        </p:nvCxnSpPr>
        <p:spPr>
          <a:xfrm>
            <a:off x="2474491" y="3081028"/>
            <a:ext cx="217200" cy="0"/>
          </a:xfrm>
          <a:prstGeom prst="straightConnector1">
            <a:avLst/>
          </a:prstGeom>
          <a:noFill/>
          <a:ln cap="flat" cmpd="sng" w="9525">
            <a:solidFill>
              <a:srgbClr val="B7B7B7"/>
            </a:solidFill>
            <a:prstDash val="solid"/>
            <a:round/>
            <a:headEnd len="med" w="med" type="none"/>
            <a:tailEnd len="med" w="med" type="none"/>
          </a:ln>
        </p:spPr>
      </p:cxnSp>
      <p:pic>
        <p:nvPicPr>
          <p:cNvPr id="1205" name="Google Shape;1205;p42"/>
          <p:cNvPicPr preferRelativeResize="0"/>
          <p:nvPr/>
        </p:nvPicPr>
        <p:blipFill>
          <a:blip r:embed="rId4">
            <a:alphaModFix/>
          </a:blip>
          <a:stretch>
            <a:fillRect/>
          </a:stretch>
        </p:blipFill>
        <p:spPr>
          <a:xfrm>
            <a:off x="2763912" y="2987500"/>
            <a:ext cx="285983" cy="195395"/>
          </a:xfrm>
          <a:prstGeom prst="rect">
            <a:avLst/>
          </a:prstGeom>
          <a:noFill/>
          <a:ln>
            <a:noFill/>
          </a:ln>
        </p:spPr>
      </p:pic>
      <p:cxnSp>
        <p:nvCxnSpPr>
          <p:cNvPr id="1206" name="Google Shape;1206;p42"/>
          <p:cNvCxnSpPr/>
          <p:nvPr/>
        </p:nvCxnSpPr>
        <p:spPr>
          <a:xfrm>
            <a:off x="2474491" y="3723420"/>
            <a:ext cx="217200" cy="0"/>
          </a:xfrm>
          <a:prstGeom prst="straightConnector1">
            <a:avLst/>
          </a:prstGeom>
          <a:noFill/>
          <a:ln cap="flat" cmpd="sng" w="9525">
            <a:solidFill>
              <a:srgbClr val="B7B7B7"/>
            </a:solidFill>
            <a:prstDash val="solid"/>
            <a:round/>
            <a:headEnd len="med" w="med" type="none"/>
            <a:tailEnd len="med" w="med" type="none"/>
          </a:ln>
        </p:spPr>
      </p:cxnSp>
      <p:sp>
        <p:nvSpPr>
          <p:cNvPr id="1207" name="Google Shape;1207;p42"/>
          <p:cNvSpPr txBox="1"/>
          <p:nvPr/>
        </p:nvSpPr>
        <p:spPr>
          <a:xfrm>
            <a:off x="3047763" y="3628157"/>
            <a:ext cx="678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指示書作成</a:t>
            </a:r>
            <a:endParaRPr sz="800">
              <a:solidFill>
                <a:srgbClr val="2C3853"/>
              </a:solidFill>
              <a:latin typeface="M PLUS 1p Black"/>
              <a:ea typeface="M PLUS 1p Black"/>
              <a:cs typeface="M PLUS 1p Black"/>
              <a:sym typeface="M PLUS 1p Black"/>
            </a:endParaRPr>
          </a:p>
        </p:txBody>
      </p:sp>
      <p:pic>
        <p:nvPicPr>
          <p:cNvPr id="1208" name="Google Shape;1208;p42"/>
          <p:cNvPicPr preferRelativeResize="0"/>
          <p:nvPr/>
        </p:nvPicPr>
        <p:blipFill>
          <a:blip r:embed="rId5">
            <a:alphaModFix/>
          </a:blip>
          <a:stretch>
            <a:fillRect/>
          </a:stretch>
        </p:blipFill>
        <p:spPr>
          <a:xfrm>
            <a:off x="2796742" y="2591677"/>
            <a:ext cx="202362" cy="195389"/>
          </a:xfrm>
          <a:prstGeom prst="rect">
            <a:avLst/>
          </a:prstGeom>
          <a:noFill/>
          <a:ln>
            <a:noFill/>
          </a:ln>
        </p:spPr>
      </p:pic>
      <p:cxnSp>
        <p:nvCxnSpPr>
          <p:cNvPr id="1209" name="Google Shape;1209;p42"/>
          <p:cNvCxnSpPr/>
          <p:nvPr/>
        </p:nvCxnSpPr>
        <p:spPr>
          <a:xfrm>
            <a:off x="2474491" y="2675601"/>
            <a:ext cx="217200" cy="0"/>
          </a:xfrm>
          <a:prstGeom prst="straightConnector1">
            <a:avLst/>
          </a:prstGeom>
          <a:noFill/>
          <a:ln cap="flat" cmpd="sng" w="9525">
            <a:solidFill>
              <a:srgbClr val="B7B7B7"/>
            </a:solidFill>
            <a:prstDash val="solid"/>
            <a:round/>
            <a:headEnd len="med" w="med" type="none"/>
            <a:tailEnd len="med" w="med" type="none"/>
          </a:ln>
        </p:spPr>
      </p:cxnSp>
      <p:sp>
        <p:nvSpPr>
          <p:cNvPr id="1210" name="Google Shape;1210;p42"/>
          <p:cNvSpPr txBox="1"/>
          <p:nvPr/>
        </p:nvSpPr>
        <p:spPr>
          <a:xfrm>
            <a:off x="3073470" y="2590780"/>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実装</a:t>
            </a:r>
            <a:endParaRPr sz="800">
              <a:solidFill>
                <a:srgbClr val="2C3853"/>
              </a:solidFill>
              <a:latin typeface="M PLUS 1p Black"/>
              <a:ea typeface="M PLUS 1p Black"/>
              <a:cs typeface="M PLUS 1p Black"/>
              <a:sym typeface="M PLUS 1p Black"/>
            </a:endParaRPr>
          </a:p>
        </p:txBody>
      </p:sp>
      <p:pic>
        <p:nvPicPr>
          <p:cNvPr id="1211" name="Google Shape;1211;p42"/>
          <p:cNvPicPr preferRelativeResize="0"/>
          <p:nvPr/>
        </p:nvPicPr>
        <p:blipFill>
          <a:blip r:embed="rId6">
            <a:alphaModFix/>
          </a:blip>
          <a:stretch>
            <a:fillRect/>
          </a:stretch>
        </p:blipFill>
        <p:spPr>
          <a:xfrm>
            <a:off x="2789260" y="2264693"/>
            <a:ext cx="217315" cy="195389"/>
          </a:xfrm>
          <a:prstGeom prst="rect">
            <a:avLst/>
          </a:prstGeom>
          <a:noFill/>
          <a:ln>
            <a:noFill/>
          </a:ln>
        </p:spPr>
      </p:pic>
      <p:pic>
        <p:nvPicPr>
          <p:cNvPr id="1212" name="Google Shape;1212;p42"/>
          <p:cNvPicPr preferRelativeResize="0"/>
          <p:nvPr/>
        </p:nvPicPr>
        <p:blipFill>
          <a:blip r:embed="rId6">
            <a:alphaModFix/>
          </a:blip>
          <a:stretch>
            <a:fillRect/>
          </a:stretch>
        </p:blipFill>
        <p:spPr>
          <a:xfrm>
            <a:off x="2804791" y="3623290"/>
            <a:ext cx="217315" cy="195389"/>
          </a:xfrm>
          <a:prstGeom prst="rect">
            <a:avLst/>
          </a:prstGeom>
          <a:noFill/>
          <a:ln>
            <a:noFill/>
          </a:ln>
        </p:spPr>
      </p:pic>
      <p:cxnSp>
        <p:nvCxnSpPr>
          <p:cNvPr id="1213" name="Google Shape;1213;p42"/>
          <p:cNvCxnSpPr/>
          <p:nvPr/>
        </p:nvCxnSpPr>
        <p:spPr>
          <a:xfrm>
            <a:off x="2474491" y="2352037"/>
            <a:ext cx="217200" cy="0"/>
          </a:xfrm>
          <a:prstGeom prst="straightConnector1">
            <a:avLst/>
          </a:prstGeom>
          <a:noFill/>
          <a:ln cap="flat" cmpd="sng" w="9525">
            <a:solidFill>
              <a:srgbClr val="B7B7B7"/>
            </a:solidFill>
            <a:prstDash val="solid"/>
            <a:round/>
            <a:headEnd len="med" w="med" type="none"/>
            <a:tailEnd len="med" w="med" type="none"/>
          </a:ln>
        </p:spPr>
      </p:cxnSp>
      <p:pic>
        <p:nvPicPr>
          <p:cNvPr id="1214" name="Google Shape;1214;p42"/>
          <p:cNvPicPr preferRelativeResize="0"/>
          <p:nvPr/>
        </p:nvPicPr>
        <p:blipFill>
          <a:blip r:embed="rId5">
            <a:alphaModFix/>
          </a:blip>
          <a:stretch>
            <a:fillRect/>
          </a:stretch>
        </p:blipFill>
        <p:spPr>
          <a:xfrm>
            <a:off x="2796742" y="2030835"/>
            <a:ext cx="202362" cy="195389"/>
          </a:xfrm>
          <a:prstGeom prst="rect">
            <a:avLst/>
          </a:prstGeom>
          <a:noFill/>
          <a:ln>
            <a:noFill/>
          </a:ln>
        </p:spPr>
      </p:pic>
      <p:cxnSp>
        <p:nvCxnSpPr>
          <p:cNvPr id="1215" name="Google Shape;1215;p42"/>
          <p:cNvCxnSpPr/>
          <p:nvPr/>
        </p:nvCxnSpPr>
        <p:spPr>
          <a:xfrm>
            <a:off x="2474491" y="2119808"/>
            <a:ext cx="217200" cy="0"/>
          </a:xfrm>
          <a:prstGeom prst="straightConnector1">
            <a:avLst/>
          </a:prstGeom>
          <a:noFill/>
          <a:ln cap="flat" cmpd="sng" w="9525">
            <a:solidFill>
              <a:srgbClr val="B7B7B7"/>
            </a:solidFill>
            <a:prstDash val="solid"/>
            <a:round/>
            <a:headEnd len="med" w="med" type="none"/>
            <a:tailEnd len="med" w="med" type="none"/>
          </a:ln>
        </p:spPr>
      </p:cxnSp>
      <p:pic>
        <p:nvPicPr>
          <p:cNvPr id="1216" name="Google Shape;1216;p42"/>
          <p:cNvPicPr preferRelativeResize="0"/>
          <p:nvPr/>
        </p:nvPicPr>
        <p:blipFill>
          <a:blip r:embed="rId6">
            <a:alphaModFix/>
          </a:blip>
          <a:stretch>
            <a:fillRect/>
          </a:stretch>
        </p:blipFill>
        <p:spPr>
          <a:xfrm>
            <a:off x="2789260" y="1788905"/>
            <a:ext cx="217315" cy="195389"/>
          </a:xfrm>
          <a:prstGeom prst="rect">
            <a:avLst/>
          </a:prstGeom>
          <a:noFill/>
          <a:ln>
            <a:noFill/>
          </a:ln>
        </p:spPr>
      </p:pic>
      <p:cxnSp>
        <p:nvCxnSpPr>
          <p:cNvPr id="1217" name="Google Shape;1217;p42"/>
          <p:cNvCxnSpPr/>
          <p:nvPr/>
        </p:nvCxnSpPr>
        <p:spPr>
          <a:xfrm>
            <a:off x="2474491" y="1882844"/>
            <a:ext cx="217200" cy="0"/>
          </a:xfrm>
          <a:prstGeom prst="straightConnector1">
            <a:avLst/>
          </a:prstGeom>
          <a:noFill/>
          <a:ln cap="flat" cmpd="sng" w="9525">
            <a:solidFill>
              <a:srgbClr val="B7B7B7"/>
            </a:solidFill>
            <a:prstDash val="solid"/>
            <a:round/>
            <a:headEnd len="med" w="med" type="none"/>
            <a:tailEnd len="med" w="med" type="none"/>
          </a:ln>
        </p:spPr>
      </p:cxnSp>
      <p:pic>
        <p:nvPicPr>
          <p:cNvPr id="1218" name="Google Shape;1218;p42"/>
          <p:cNvPicPr preferRelativeResize="0"/>
          <p:nvPr/>
        </p:nvPicPr>
        <p:blipFill>
          <a:blip r:embed="rId6">
            <a:alphaModFix/>
          </a:blip>
          <a:stretch>
            <a:fillRect/>
          </a:stretch>
        </p:blipFill>
        <p:spPr>
          <a:xfrm>
            <a:off x="2255265" y="4195311"/>
            <a:ext cx="340617" cy="306253"/>
          </a:xfrm>
          <a:prstGeom prst="rect">
            <a:avLst/>
          </a:prstGeom>
          <a:noFill/>
          <a:ln>
            <a:noFill/>
          </a:ln>
        </p:spPr>
      </p:pic>
      <p:sp>
        <p:nvSpPr>
          <p:cNvPr id="1219" name="Google Shape;1219;p42"/>
          <p:cNvSpPr txBox="1"/>
          <p:nvPr/>
        </p:nvSpPr>
        <p:spPr>
          <a:xfrm>
            <a:off x="2150078" y="4501575"/>
            <a:ext cx="678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4A90E2"/>
                </a:solidFill>
                <a:latin typeface="M PLUS 1p Black"/>
                <a:ea typeface="M PLUS 1p Black"/>
                <a:cs typeface="M PLUS 1p Black"/>
                <a:sym typeface="M PLUS 1p Black"/>
              </a:rPr>
              <a:t>マーケター</a:t>
            </a:r>
            <a:endParaRPr sz="600">
              <a:solidFill>
                <a:srgbClr val="4A90E2"/>
              </a:solidFill>
              <a:latin typeface="M PLUS 1p Black"/>
              <a:ea typeface="M PLUS 1p Black"/>
              <a:cs typeface="M PLUS 1p Black"/>
              <a:sym typeface="M PLUS 1p Black"/>
            </a:endParaRPr>
          </a:p>
        </p:txBody>
      </p:sp>
      <p:sp>
        <p:nvSpPr>
          <p:cNvPr id="1220" name="Google Shape;1220;p42"/>
          <p:cNvSpPr txBox="1"/>
          <p:nvPr/>
        </p:nvSpPr>
        <p:spPr>
          <a:xfrm>
            <a:off x="1775733" y="4669916"/>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＠3,500円 × 20時間</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 </a:t>
            </a:r>
            <a:r>
              <a:rPr lang="ja" sz="800">
                <a:solidFill>
                  <a:srgbClr val="4A90E2"/>
                </a:solidFill>
                <a:latin typeface="M PLUS 1p Black"/>
                <a:ea typeface="M PLUS 1p Black"/>
                <a:cs typeface="M PLUS 1p Black"/>
                <a:sym typeface="M PLUS 1p Black"/>
              </a:rPr>
              <a:t>70,000</a:t>
            </a:r>
            <a:r>
              <a:rPr lang="ja" sz="600">
                <a:solidFill>
                  <a:srgbClr val="4A90E2"/>
                </a:solidFill>
                <a:latin typeface="M PLUS 1p Black"/>
                <a:ea typeface="M PLUS 1p Black"/>
                <a:cs typeface="M PLUS 1p Black"/>
                <a:sym typeface="M PLUS 1p Black"/>
              </a:rPr>
              <a:t>円</a:t>
            </a:r>
            <a:endParaRPr sz="600">
              <a:solidFill>
                <a:srgbClr val="4A90E2"/>
              </a:solidFill>
              <a:latin typeface="M PLUS 1p Black"/>
              <a:ea typeface="M PLUS 1p Black"/>
              <a:cs typeface="M PLUS 1p Black"/>
              <a:sym typeface="M PLUS 1p Black"/>
            </a:endParaRPr>
          </a:p>
        </p:txBody>
      </p:sp>
      <p:sp>
        <p:nvSpPr>
          <p:cNvPr id="1221" name="Google Shape;1221;p42"/>
          <p:cNvSpPr txBox="1"/>
          <p:nvPr/>
        </p:nvSpPr>
        <p:spPr>
          <a:xfrm>
            <a:off x="1361101" y="4505125"/>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E06666"/>
                </a:solidFill>
                <a:latin typeface="M PLUS 1p Black"/>
                <a:ea typeface="M PLUS 1p Black"/>
                <a:cs typeface="M PLUS 1p Black"/>
                <a:sym typeface="M PLUS 1p Black"/>
              </a:rPr>
              <a:t>エンジニア</a:t>
            </a:r>
            <a:endParaRPr sz="600">
              <a:solidFill>
                <a:srgbClr val="E06666"/>
              </a:solidFill>
              <a:latin typeface="M PLUS 1p Black"/>
              <a:ea typeface="M PLUS 1p Black"/>
              <a:cs typeface="M PLUS 1p Black"/>
              <a:sym typeface="M PLUS 1p Black"/>
            </a:endParaRPr>
          </a:p>
        </p:txBody>
      </p:sp>
      <p:sp>
        <p:nvSpPr>
          <p:cNvPr id="1222" name="Google Shape;1222;p42"/>
          <p:cNvSpPr txBox="1"/>
          <p:nvPr/>
        </p:nvSpPr>
        <p:spPr>
          <a:xfrm>
            <a:off x="910558" y="4673473"/>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＠5,000円 × 8時間</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 </a:t>
            </a:r>
            <a:r>
              <a:rPr lang="ja" sz="800">
                <a:solidFill>
                  <a:srgbClr val="E06666"/>
                </a:solidFill>
                <a:latin typeface="M PLUS 1p Black"/>
                <a:ea typeface="M PLUS 1p Black"/>
                <a:cs typeface="M PLUS 1p Black"/>
                <a:sym typeface="M PLUS 1p Black"/>
              </a:rPr>
              <a:t>40,000</a:t>
            </a:r>
            <a:r>
              <a:rPr lang="ja" sz="600">
                <a:solidFill>
                  <a:srgbClr val="E06666"/>
                </a:solidFill>
                <a:latin typeface="M PLUS 1p Black"/>
                <a:ea typeface="M PLUS 1p Black"/>
                <a:cs typeface="M PLUS 1p Black"/>
                <a:sym typeface="M PLUS 1p Black"/>
              </a:rPr>
              <a:t>円</a:t>
            </a:r>
            <a:endParaRPr sz="600">
              <a:solidFill>
                <a:srgbClr val="E06666"/>
              </a:solidFill>
              <a:latin typeface="M PLUS 1p Black"/>
              <a:ea typeface="M PLUS 1p Black"/>
              <a:cs typeface="M PLUS 1p Black"/>
              <a:sym typeface="M PLUS 1p Black"/>
            </a:endParaRPr>
          </a:p>
        </p:txBody>
      </p:sp>
      <p:sp>
        <p:nvSpPr>
          <p:cNvPr id="1223" name="Google Shape;1223;p42"/>
          <p:cNvSpPr txBox="1"/>
          <p:nvPr/>
        </p:nvSpPr>
        <p:spPr>
          <a:xfrm>
            <a:off x="2652529" y="3844395"/>
            <a:ext cx="14187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500">
                <a:solidFill>
                  <a:srgbClr val="2C3853"/>
                </a:solidFill>
                <a:latin typeface="M PLUS 1p"/>
                <a:ea typeface="M PLUS 1p"/>
                <a:cs typeface="M PLUS 1p"/>
                <a:sym typeface="M PLUS 1p"/>
              </a:rPr>
              <a:t>（要件整理 / ライティング / 画像選定</a:t>
            </a:r>
            <a:endParaRPr sz="5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500">
                <a:solidFill>
                  <a:srgbClr val="2C3853"/>
                </a:solidFill>
                <a:latin typeface="M PLUS 1p"/>
                <a:ea typeface="M PLUS 1p"/>
                <a:cs typeface="M PLUS 1p"/>
                <a:sym typeface="M PLUS 1p"/>
              </a:rPr>
              <a:t> / エンジニアアサイン / 指示書作成）</a:t>
            </a:r>
            <a:endParaRPr sz="500">
              <a:solidFill>
                <a:srgbClr val="2C3853"/>
              </a:solidFill>
              <a:latin typeface="M PLUS 1p"/>
              <a:ea typeface="M PLUS 1p"/>
              <a:cs typeface="M PLUS 1p"/>
              <a:sym typeface="M PLUS 1p"/>
            </a:endParaRPr>
          </a:p>
        </p:txBody>
      </p:sp>
      <p:sp>
        <p:nvSpPr>
          <p:cNvPr id="1224" name="Google Shape;1224;p42"/>
          <p:cNvSpPr txBox="1"/>
          <p:nvPr/>
        </p:nvSpPr>
        <p:spPr>
          <a:xfrm>
            <a:off x="2668060" y="2773742"/>
            <a:ext cx="14187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500">
                <a:solidFill>
                  <a:srgbClr val="2C3853"/>
                </a:solidFill>
                <a:latin typeface="M PLUS 1p"/>
                <a:ea typeface="M PLUS 1p"/>
                <a:cs typeface="M PLUS 1p"/>
                <a:sym typeface="M PLUS 1p"/>
              </a:rPr>
              <a:t>（デザイン / コーディング）</a:t>
            </a:r>
            <a:endParaRPr sz="500">
              <a:solidFill>
                <a:srgbClr val="2C3853"/>
              </a:solidFill>
              <a:latin typeface="M PLUS 1p"/>
              <a:ea typeface="M PLUS 1p"/>
              <a:cs typeface="M PLUS 1p"/>
              <a:sym typeface="M PLUS 1p"/>
            </a:endParaRPr>
          </a:p>
        </p:txBody>
      </p:sp>
      <p:pic>
        <p:nvPicPr>
          <p:cNvPr id="1225" name="Google Shape;1225;p42"/>
          <p:cNvPicPr preferRelativeResize="0"/>
          <p:nvPr/>
        </p:nvPicPr>
        <p:blipFill>
          <a:blip r:embed="rId5">
            <a:alphaModFix/>
          </a:blip>
          <a:stretch>
            <a:fillRect/>
          </a:stretch>
        </p:blipFill>
        <p:spPr>
          <a:xfrm>
            <a:off x="1466302" y="4165074"/>
            <a:ext cx="340617" cy="328900"/>
          </a:xfrm>
          <a:prstGeom prst="rect">
            <a:avLst/>
          </a:prstGeom>
          <a:noFill/>
          <a:ln>
            <a:noFill/>
          </a:ln>
        </p:spPr>
      </p:pic>
      <p:sp>
        <p:nvSpPr>
          <p:cNvPr id="1226" name="Google Shape;1226;p42"/>
          <p:cNvSpPr/>
          <p:nvPr/>
        </p:nvSpPr>
        <p:spPr>
          <a:xfrm>
            <a:off x="4414681" y="3179933"/>
            <a:ext cx="551100" cy="9342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2"/>
          <p:cNvSpPr/>
          <p:nvPr/>
        </p:nvSpPr>
        <p:spPr>
          <a:xfrm>
            <a:off x="4414681" y="2944926"/>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2"/>
          <p:cNvSpPr/>
          <p:nvPr/>
        </p:nvSpPr>
        <p:spPr>
          <a:xfrm>
            <a:off x="4414681" y="2474944"/>
            <a:ext cx="551100" cy="4641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2"/>
          <p:cNvSpPr/>
          <p:nvPr/>
        </p:nvSpPr>
        <p:spPr>
          <a:xfrm>
            <a:off x="4414681" y="2239937"/>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2"/>
          <p:cNvSpPr/>
          <p:nvPr/>
        </p:nvSpPr>
        <p:spPr>
          <a:xfrm flipH="1" rot="10800000">
            <a:off x="4414681" y="2945049"/>
            <a:ext cx="551100" cy="228900"/>
          </a:xfrm>
          <a:prstGeom prst="rtTriangl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2"/>
          <p:cNvSpPr/>
          <p:nvPr/>
        </p:nvSpPr>
        <p:spPr>
          <a:xfrm>
            <a:off x="4414681" y="2005832"/>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2"/>
          <p:cNvSpPr/>
          <p:nvPr/>
        </p:nvSpPr>
        <p:spPr>
          <a:xfrm>
            <a:off x="4414681" y="1771728"/>
            <a:ext cx="551100" cy="2289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2"/>
          <p:cNvSpPr txBox="1"/>
          <p:nvPr/>
        </p:nvSpPr>
        <p:spPr>
          <a:xfrm>
            <a:off x="1088078" y="2856851"/>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最短</a:t>
            </a:r>
            <a:endParaRPr sz="8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約2週間</a:t>
            </a:r>
            <a:endParaRPr sz="800">
              <a:solidFill>
                <a:srgbClr val="2C3853"/>
              </a:solidFill>
              <a:latin typeface="M PLUS 1p Black"/>
              <a:ea typeface="M PLUS 1p Black"/>
              <a:cs typeface="M PLUS 1p Black"/>
              <a:sym typeface="M PLUS 1p Black"/>
            </a:endParaRPr>
          </a:p>
        </p:txBody>
      </p:sp>
      <p:sp>
        <p:nvSpPr>
          <p:cNvPr id="1234" name="Google Shape;1234;p42"/>
          <p:cNvSpPr txBox="1"/>
          <p:nvPr/>
        </p:nvSpPr>
        <p:spPr>
          <a:xfrm>
            <a:off x="5128320" y="2856850"/>
            <a:ext cx="656100" cy="190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ja" sz="500">
                <a:solidFill>
                  <a:srgbClr val="2C3853"/>
                </a:solidFill>
                <a:latin typeface="M PLUS 1p Black"/>
                <a:ea typeface="M PLUS 1p Black"/>
                <a:cs typeface="M PLUS 1p Black"/>
                <a:sym typeface="M PLUS 1p Black"/>
              </a:rPr>
              <a:t>最短</a:t>
            </a:r>
            <a:br>
              <a:rPr lang="ja" sz="500">
                <a:solidFill>
                  <a:srgbClr val="2C3853"/>
                </a:solidFill>
                <a:latin typeface="M PLUS 1p Black"/>
                <a:ea typeface="M PLUS 1p Black"/>
                <a:cs typeface="M PLUS 1p Black"/>
                <a:sym typeface="M PLUS 1p Black"/>
              </a:rPr>
            </a:br>
            <a:r>
              <a:rPr lang="ja" sz="800">
                <a:solidFill>
                  <a:srgbClr val="2C3853"/>
                </a:solidFill>
                <a:latin typeface="M PLUS 1p Black"/>
                <a:ea typeface="M PLUS 1p Black"/>
                <a:cs typeface="M PLUS 1p Black"/>
                <a:sym typeface="M PLUS 1p Black"/>
              </a:rPr>
              <a:t>約3週間</a:t>
            </a:r>
            <a:endParaRPr sz="800">
              <a:solidFill>
                <a:srgbClr val="2C3853"/>
              </a:solidFill>
              <a:latin typeface="M PLUS 1p Black"/>
              <a:ea typeface="M PLUS 1p Black"/>
              <a:cs typeface="M PLUS 1p Black"/>
              <a:sym typeface="M PLUS 1p Black"/>
            </a:endParaRPr>
          </a:p>
        </p:txBody>
      </p:sp>
      <p:pic>
        <p:nvPicPr>
          <p:cNvPr id="1235" name="Google Shape;1235;p42"/>
          <p:cNvPicPr preferRelativeResize="0"/>
          <p:nvPr/>
        </p:nvPicPr>
        <p:blipFill>
          <a:blip r:embed="rId4">
            <a:alphaModFix/>
          </a:blip>
          <a:stretch>
            <a:fillRect/>
          </a:stretch>
        </p:blipFill>
        <p:spPr>
          <a:xfrm>
            <a:off x="3710580" y="2987500"/>
            <a:ext cx="285983" cy="195395"/>
          </a:xfrm>
          <a:prstGeom prst="rect">
            <a:avLst/>
          </a:prstGeom>
          <a:noFill/>
          <a:ln>
            <a:noFill/>
          </a:ln>
        </p:spPr>
      </p:pic>
      <p:pic>
        <p:nvPicPr>
          <p:cNvPr id="1236" name="Google Shape;1236;p42"/>
          <p:cNvPicPr preferRelativeResize="0"/>
          <p:nvPr/>
        </p:nvPicPr>
        <p:blipFill>
          <a:blip r:embed="rId5">
            <a:alphaModFix/>
          </a:blip>
          <a:stretch>
            <a:fillRect/>
          </a:stretch>
        </p:blipFill>
        <p:spPr>
          <a:xfrm>
            <a:off x="3743410" y="2591677"/>
            <a:ext cx="202362" cy="195389"/>
          </a:xfrm>
          <a:prstGeom prst="rect">
            <a:avLst/>
          </a:prstGeom>
          <a:noFill/>
          <a:ln>
            <a:noFill/>
          </a:ln>
        </p:spPr>
      </p:pic>
      <p:pic>
        <p:nvPicPr>
          <p:cNvPr id="1237" name="Google Shape;1237;p42"/>
          <p:cNvPicPr preferRelativeResize="0"/>
          <p:nvPr/>
        </p:nvPicPr>
        <p:blipFill>
          <a:blip r:embed="rId6">
            <a:alphaModFix/>
          </a:blip>
          <a:stretch>
            <a:fillRect/>
          </a:stretch>
        </p:blipFill>
        <p:spPr>
          <a:xfrm>
            <a:off x="3735928" y="2264693"/>
            <a:ext cx="217315" cy="195389"/>
          </a:xfrm>
          <a:prstGeom prst="rect">
            <a:avLst/>
          </a:prstGeom>
          <a:noFill/>
          <a:ln>
            <a:noFill/>
          </a:ln>
        </p:spPr>
      </p:pic>
      <p:pic>
        <p:nvPicPr>
          <p:cNvPr id="1238" name="Google Shape;1238;p42"/>
          <p:cNvPicPr preferRelativeResize="0"/>
          <p:nvPr/>
        </p:nvPicPr>
        <p:blipFill>
          <a:blip r:embed="rId6">
            <a:alphaModFix/>
          </a:blip>
          <a:stretch>
            <a:fillRect/>
          </a:stretch>
        </p:blipFill>
        <p:spPr>
          <a:xfrm>
            <a:off x="3751459" y="3623290"/>
            <a:ext cx="217315" cy="195389"/>
          </a:xfrm>
          <a:prstGeom prst="rect">
            <a:avLst/>
          </a:prstGeom>
          <a:noFill/>
          <a:ln>
            <a:noFill/>
          </a:ln>
        </p:spPr>
      </p:pic>
      <p:pic>
        <p:nvPicPr>
          <p:cNvPr id="1239" name="Google Shape;1239;p42"/>
          <p:cNvPicPr preferRelativeResize="0"/>
          <p:nvPr/>
        </p:nvPicPr>
        <p:blipFill>
          <a:blip r:embed="rId5">
            <a:alphaModFix/>
          </a:blip>
          <a:stretch>
            <a:fillRect/>
          </a:stretch>
        </p:blipFill>
        <p:spPr>
          <a:xfrm>
            <a:off x="3743410" y="2030835"/>
            <a:ext cx="202362" cy="195389"/>
          </a:xfrm>
          <a:prstGeom prst="rect">
            <a:avLst/>
          </a:prstGeom>
          <a:noFill/>
          <a:ln>
            <a:noFill/>
          </a:ln>
        </p:spPr>
      </p:pic>
      <p:pic>
        <p:nvPicPr>
          <p:cNvPr id="1240" name="Google Shape;1240;p42"/>
          <p:cNvPicPr preferRelativeResize="0"/>
          <p:nvPr/>
        </p:nvPicPr>
        <p:blipFill>
          <a:blip r:embed="rId6">
            <a:alphaModFix/>
          </a:blip>
          <a:stretch>
            <a:fillRect/>
          </a:stretch>
        </p:blipFill>
        <p:spPr>
          <a:xfrm>
            <a:off x="3735928" y="1788905"/>
            <a:ext cx="217315" cy="195389"/>
          </a:xfrm>
          <a:prstGeom prst="rect">
            <a:avLst/>
          </a:prstGeom>
          <a:noFill/>
          <a:ln>
            <a:noFill/>
          </a:ln>
        </p:spPr>
      </p:pic>
      <p:sp>
        <p:nvSpPr>
          <p:cNvPr id="1241" name="Google Shape;1241;p42"/>
          <p:cNvSpPr txBox="1"/>
          <p:nvPr/>
        </p:nvSpPr>
        <p:spPr>
          <a:xfrm>
            <a:off x="3073470" y="2274828"/>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チェック</a:t>
            </a:r>
            <a:endParaRPr sz="800">
              <a:solidFill>
                <a:srgbClr val="2C3853"/>
              </a:solidFill>
              <a:latin typeface="M PLUS 1p Black"/>
              <a:ea typeface="M PLUS 1p Black"/>
              <a:cs typeface="M PLUS 1p Black"/>
              <a:sym typeface="M PLUS 1p Black"/>
            </a:endParaRPr>
          </a:p>
        </p:txBody>
      </p:sp>
      <p:sp>
        <p:nvSpPr>
          <p:cNvPr id="1242" name="Google Shape;1242;p42"/>
          <p:cNvSpPr txBox="1"/>
          <p:nvPr/>
        </p:nvSpPr>
        <p:spPr>
          <a:xfrm>
            <a:off x="3073470" y="2030252"/>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修正</a:t>
            </a:r>
            <a:endParaRPr sz="800">
              <a:solidFill>
                <a:srgbClr val="2C3853"/>
              </a:solidFill>
              <a:latin typeface="M PLUS 1p Black"/>
              <a:ea typeface="M PLUS 1p Black"/>
              <a:cs typeface="M PLUS 1p Black"/>
              <a:sym typeface="M PLUS 1p Black"/>
            </a:endParaRPr>
          </a:p>
        </p:txBody>
      </p:sp>
      <p:sp>
        <p:nvSpPr>
          <p:cNvPr id="1243" name="Google Shape;1243;p42"/>
          <p:cNvSpPr txBox="1"/>
          <p:nvPr/>
        </p:nvSpPr>
        <p:spPr>
          <a:xfrm>
            <a:off x="3073470" y="1800899"/>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チェック</a:t>
            </a:r>
            <a:endParaRPr sz="800">
              <a:solidFill>
                <a:srgbClr val="2C3853"/>
              </a:solidFill>
              <a:latin typeface="M PLUS 1p Black"/>
              <a:ea typeface="M PLUS 1p Black"/>
              <a:cs typeface="M PLUS 1p Black"/>
              <a:sym typeface="M PLUS 1p Black"/>
            </a:endParaRPr>
          </a:p>
        </p:txBody>
      </p:sp>
      <p:sp>
        <p:nvSpPr>
          <p:cNvPr id="1244" name="Google Shape;1244;p42"/>
          <p:cNvSpPr/>
          <p:nvPr/>
        </p:nvSpPr>
        <p:spPr>
          <a:xfrm>
            <a:off x="4414681" y="1534763"/>
            <a:ext cx="551100" cy="2289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2"/>
          <p:cNvSpPr/>
          <p:nvPr/>
        </p:nvSpPr>
        <p:spPr>
          <a:xfrm>
            <a:off x="4414681" y="1297799"/>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46" name="Google Shape;1246;p42"/>
          <p:cNvCxnSpPr/>
          <p:nvPr/>
        </p:nvCxnSpPr>
        <p:spPr>
          <a:xfrm>
            <a:off x="4110540" y="3081028"/>
            <a:ext cx="217200" cy="0"/>
          </a:xfrm>
          <a:prstGeom prst="straightConnector1">
            <a:avLst/>
          </a:prstGeom>
          <a:noFill/>
          <a:ln cap="flat" cmpd="sng" w="9525">
            <a:solidFill>
              <a:srgbClr val="B7B7B7"/>
            </a:solidFill>
            <a:prstDash val="solid"/>
            <a:round/>
            <a:headEnd len="med" w="med" type="none"/>
            <a:tailEnd len="med" w="med" type="none"/>
          </a:ln>
        </p:spPr>
      </p:cxnSp>
      <p:cxnSp>
        <p:nvCxnSpPr>
          <p:cNvPr id="1247" name="Google Shape;1247;p42"/>
          <p:cNvCxnSpPr/>
          <p:nvPr/>
        </p:nvCxnSpPr>
        <p:spPr>
          <a:xfrm>
            <a:off x="4110540" y="3723420"/>
            <a:ext cx="217200" cy="0"/>
          </a:xfrm>
          <a:prstGeom prst="straightConnector1">
            <a:avLst/>
          </a:prstGeom>
          <a:noFill/>
          <a:ln cap="flat" cmpd="sng" w="9525">
            <a:solidFill>
              <a:srgbClr val="B7B7B7"/>
            </a:solidFill>
            <a:prstDash val="solid"/>
            <a:round/>
            <a:headEnd len="med" w="med" type="none"/>
            <a:tailEnd len="med" w="med" type="none"/>
          </a:ln>
        </p:spPr>
      </p:cxnSp>
      <p:cxnSp>
        <p:nvCxnSpPr>
          <p:cNvPr id="1248" name="Google Shape;1248;p42"/>
          <p:cNvCxnSpPr/>
          <p:nvPr/>
        </p:nvCxnSpPr>
        <p:spPr>
          <a:xfrm>
            <a:off x="4110540" y="2675601"/>
            <a:ext cx="217200" cy="0"/>
          </a:xfrm>
          <a:prstGeom prst="straightConnector1">
            <a:avLst/>
          </a:prstGeom>
          <a:noFill/>
          <a:ln cap="flat" cmpd="sng" w="9525">
            <a:solidFill>
              <a:srgbClr val="B7B7B7"/>
            </a:solidFill>
            <a:prstDash val="solid"/>
            <a:round/>
            <a:headEnd len="med" w="med" type="none"/>
            <a:tailEnd len="med" w="med" type="none"/>
          </a:ln>
        </p:spPr>
      </p:cxnSp>
      <p:cxnSp>
        <p:nvCxnSpPr>
          <p:cNvPr id="1249" name="Google Shape;1249;p42"/>
          <p:cNvCxnSpPr/>
          <p:nvPr/>
        </p:nvCxnSpPr>
        <p:spPr>
          <a:xfrm>
            <a:off x="4319758" y="2047725"/>
            <a:ext cx="0" cy="403200"/>
          </a:xfrm>
          <a:prstGeom prst="straightConnector1">
            <a:avLst/>
          </a:prstGeom>
          <a:noFill/>
          <a:ln cap="flat" cmpd="sng" w="9525">
            <a:solidFill>
              <a:srgbClr val="D0CECE"/>
            </a:solidFill>
            <a:prstDash val="solid"/>
            <a:round/>
            <a:headEnd len="med" w="med" type="none"/>
            <a:tailEnd len="med" w="med" type="none"/>
          </a:ln>
        </p:spPr>
      </p:cxnSp>
      <p:cxnSp>
        <p:nvCxnSpPr>
          <p:cNvPr id="1250" name="Google Shape;1250;p42"/>
          <p:cNvCxnSpPr/>
          <p:nvPr/>
        </p:nvCxnSpPr>
        <p:spPr>
          <a:xfrm flipH="1" rot="10800000">
            <a:off x="4086818" y="2260978"/>
            <a:ext cx="233100" cy="91200"/>
          </a:xfrm>
          <a:prstGeom prst="straightConnector1">
            <a:avLst/>
          </a:prstGeom>
          <a:noFill/>
          <a:ln cap="flat" cmpd="sng" w="9525">
            <a:solidFill>
              <a:srgbClr val="D0CECE"/>
            </a:solidFill>
            <a:prstDash val="solid"/>
            <a:round/>
            <a:headEnd len="med" w="med" type="none"/>
            <a:tailEnd len="med" w="med" type="none"/>
          </a:ln>
        </p:spPr>
      </p:cxnSp>
      <p:cxnSp>
        <p:nvCxnSpPr>
          <p:cNvPr id="1251" name="Google Shape;1251;p42"/>
          <p:cNvCxnSpPr/>
          <p:nvPr/>
        </p:nvCxnSpPr>
        <p:spPr>
          <a:xfrm>
            <a:off x="4319758" y="1563310"/>
            <a:ext cx="0" cy="403200"/>
          </a:xfrm>
          <a:prstGeom prst="straightConnector1">
            <a:avLst/>
          </a:prstGeom>
          <a:noFill/>
          <a:ln cap="flat" cmpd="sng" w="9525">
            <a:solidFill>
              <a:srgbClr val="D0CECE"/>
            </a:solidFill>
            <a:prstDash val="solid"/>
            <a:round/>
            <a:headEnd len="med" w="med" type="none"/>
            <a:tailEnd len="med" w="med" type="none"/>
          </a:ln>
        </p:spPr>
      </p:cxnSp>
      <p:cxnSp>
        <p:nvCxnSpPr>
          <p:cNvPr id="1252" name="Google Shape;1252;p42"/>
          <p:cNvCxnSpPr/>
          <p:nvPr/>
        </p:nvCxnSpPr>
        <p:spPr>
          <a:xfrm flipH="1" rot="10800000">
            <a:off x="4071289" y="1761401"/>
            <a:ext cx="248700" cy="339600"/>
          </a:xfrm>
          <a:prstGeom prst="straightConnector1">
            <a:avLst/>
          </a:prstGeom>
          <a:noFill/>
          <a:ln cap="flat" cmpd="sng" w="9525">
            <a:solidFill>
              <a:srgbClr val="D0CECE"/>
            </a:solidFill>
            <a:prstDash val="solid"/>
            <a:round/>
            <a:headEnd len="med" w="med" type="none"/>
            <a:tailEnd len="med" w="med" type="none"/>
          </a:ln>
        </p:spPr>
      </p:cxnSp>
      <p:cxnSp>
        <p:nvCxnSpPr>
          <p:cNvPr id="1253" name="Google Shape;1253;p42"/>
          <p:cNvCxnSpPr/>
          <p:nvPr/>
        </p:nvCxnSpPr>
        <p:spPr>
          <a:xfrm>
            <a:off x="4319758" y="1334965"/>
            <a:ext cx="0" cy="167100"/>
          </a:xfrm>
          <a:prstGeom prst="straightConnector1">
            <a:avLst/>
          </a:prstGeom>
          <a:noFill/>
          <a:ln cap="flat" cmpd="sng" w="9525">
            <a:solidFill>
              <a:srgbClr val="D0CECE"/>
            </a:solidFill>
            <a:prstDash val="solid"/>
            <a:round/>
            <a:headEnd len="med" w="med" type="none"/>
            <a:tailEnd len="med" w="med" type="none"/>
          </a:ln>
        </p:spPr>
      </p:cxnSp>
      <p:cxnSp>
        <p:nvCxnSpPr>
          <p:cNvPr id="1254" name="Google Shape;1254;p42"/>
          <p:cNvCxnSpPr/>
          <p:nvPr/>
        </p:nvCxnSpPr>
        <p:spPr>
          <a:xfrm flipH="1" rot="10800000">
            <a:off x="4071193" y="1414904"/>
            <a:ext cx="248700" cy="339600"/>
          </a:xfrm>
          <a:prstGeom prst="straightConnector1">
            <a:avLst/>
          </a:prstGeom>
          <a:noFill/>
          <a:ln cap="flat" cmpd="sng" w="9525">
            <a:solidFill>
              <a:srgbClr val="D0CECE"/>
            </a:solidFill>
            <a:prstDash val="solid"/>
            <a:round/>
            <a:headEnd len="med" w="med" type="none"/>
            <a:tailEnd len="med" w="med" type="none"/>
          </a:ln>
        </p:spPr>
      </p:cxnSp>
      <p:pic>
        <p:nvPicPr>
          <p:cNvPr id="1255" name="Google Shape;1255;p42"/>
          <p:cNvPicPr preferRelativeResize="0"/>
          <p:nvPr/>
        </p:nvPicPr>
        <p:blipFill>
          <a:blip r:embed="rId6">
            <a:alphaModFix/>
          </a:blip>
          <a:stretch>
            <a:fillRect/>
          </a:stretch>
        </p:blipFill>
        <p:spPr>
          <a:xfrm>
            <a:off x="4595512" y="4217031"/>
            <a:ext cx="340617" cy="306253"/>
          </a:xfrm>
          <a:prstGeom prst="rect">
            <a:avLst/>
          </a:prstGeom>
          <a:noFill/>
          <a:ln>
            <a:noFill/>
          </a:ln>
        </p:spPr>
      </p:pic>
      <p:sp>
        <p:nvSpPr>
          <p:cNvPr id="1256" name="Google Shape;1256;p42"/>
          <p:cNvSpPr txBox="1"/>
          <p:nvPr/>
        </p:nvSpPr>
        <p:spPr>
          <a:xfrm>
            <a:off x="4490299" y="4523275"/>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4A90E2"/>
                </a:solidFill>
                <a:latin typeface="M PLUS 1p Black"/>
                <a:ea typeface="M PLUS 1p Black"/>
                <a:cs typeface="M PLUS 1p Black"/>
                <a:sym typeface="M PLUS 1p Black"/>
              </a:rPr>
              <a:t>マーケター</a:t>
            </a:r>
            <a:endParaRPr sz="600">
              <a:solidFill>
                <a:srgbClr val="4A90E2"/>
              </a:solidFill>
              <a:latin typeface="M PLUS 1p Black"/>
              <a:ea typeface="M PLUS 1p Black"/>
              <a:cs typeface="M PLUS 1p Black"/>
              <a:sym typeface="M PLUS 1p Black"/>
            </a:endParaRPr>
          </a:p>
        </p:txBody>
      </p:sp>
      <p:sp>
        <p:nvSpPr>
          <p:cNvPr id="1257" name="Google Shape;1257;p42"/>
          <p:cNvSpPr txBox="1"/>
          <p:nvPr/>
        </p:nvSpPr>
        <p:spPr>
          <a:xfrm>
            <a:off x="4039781" y="4691635"/>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＠3,500円 × 20時間 </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a:t>
            </a:r>
            <a:r>
              <a:rPr lang="ja" sz="800">
                <a:solidFill>
                  <a:srgbClr val="4A90E2"/>
                </a:solidFill>
                <a:latin typeface="M PLUS 1p Black"/>
                <a:ea typeface="M PLUS 1p Black"/>
                <a:cs typeface="M PLUS 1p Black"/>
                <a:sym typeface="M PLUS 1p Black"/>
              </a:rPr>
              <a:t>70,000</a:t>
            </a:r>
            <a:r>
              <a:rPr lang="ja" sz="600">
                <a:solidFill>
                  <a:srgbClr val="4A90E2"/>
                </a:solidFill>
                <a:latin typeface="M PLUS 1p Black"/>
                <a:ea typeface="M PLUS 1p Black"/>
                <a:cs typeface="M PLUS 1p Black"/>
                <a:sym typeface="M PLUS 1p Black"/>
              </a:rPr>
              <a:t>円</a:t>
            </a:r>
            <a:endParaRPr sz="600">
              <a:solidFill>
                <a:srgbClr val="4A90E2"/>
              </a:solidFill>
              <a:latin typeface="M PLUS 1p Black"/>
              <a:ea typeface="M PLUS 1p Black"/>
              <a:cs typeface="M PLUS 1p Black"/>
              <a:sym typeface="M PLUS 1p Black"/>
            </a:endParaRPr>
          </a:p>
        </p:txBody>
      </p:sp>
      <p:sp>
        <p:nvSpPr>
          <p:cNvPr id="1258" name="Google Shape;1258;p42"/>
          <p:cNvSpPr txBox="1"/>
          <p:nvPr/>
        </p:nvSpPr>
        <p:spPr>
          <a:xfrm>
            <a:off x="3794926" y="4532979"/>
            <a:ext cx="551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6AA84F"/>
                </a:solidFill>
                <a:latin typeface="M PLUS 1p Black"/>
                <a:ea typeface="M PLUS 1p Black"/>
                <a:cs typeface="M PLUS 1p Black"/>
                <a:sym typeface="M PLUS 1p Black"/>
              </a:rPr>
              <a:t>制作会社</a:t>
            </a:r>
            <a:endParaRPr sz="600">
              <a:solidFill>
                <a:srgbClr val="6AA84F"/>
              </a:solidFill>
              <a:latin typeface="M PLUS 1p Black"/>
              <a:ea typeface="M PLUS 1p Black"/>
              <a:cs typeface="M PLUS 1p Black"/>
              <a:sym typeface="M PLUS 1p Black"/>
            </a:endParaRPr>
          </a:p>
        </p:txBody>
      </p:sp>
      <p:sp>
        <p:nvSpPr>
          <p:cNvPr id="1259" name="Google Shape;1259;p42"/>
          <p:cNvSpPr txBox="1"/>
          <p:nvPr/>
        </p:nvSpPr>
        <p:spPr>
          <a:xfrm>
            <a:off x="3496800" y="4701325"/>
            <a:ext cx="10704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6AA84F"/>
                </a:solidFill>
                <a:latin typeface="M PLUS 1p Black"/>
                <a:ea typeface="M PLUS 1p Black"/>
                <a:cs typeface="M PLUS 1p Black"/>
                <a:sym typeface="M PLUS 1p Black"/>
              </a:rPr>
              <a:t>外注費 </a:t>
            </a:r>
            <a:endParaRPr sz="600">
              <a:solidFill>
                <a:srgbClr val="6AA84F"/>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6AA84F"/>
                </a:solidFill>
                <a:latin typeface="M PLUS 1p Black"/>
                <a:ea typeface="M PLUS 1p Black"/>
                <a:cs typeface="M PLUS 1p Black"/>
                <a:sym typeface="M PLUS 1p Black"/>
              </a:rPr>
              <a:t>＝ </a:t>
            </a:r>
            <a:r>
              <a:rPr lang="ja" sz="800">
                <a:solidFill>
                  <a:srgbClr val="6AA84F"/>
                </a:solidFill>
                <a:latin typeface="M PLUS 1p Black"/>
                <a:ea typeface="M PLUS 1p Black"/>
                <a:cs typeface="M PLUS 1p Black"/>
                <a:sym typeface="M PLUS 1p Black"/>
              </a:rPr>
              <a:t>100,000</a:t>
            </a:r>
            <a:r>
              <a:rPr lang="ja" sz="600">
                <a:solidFill>
                  <a:srgbClr val="6AA84F"/>
                </a:solidFill>
                <a:latin typeface="M PLUS 1p Black"/>
                <a:ea typeface="M PLUS 1p Black"/>
                <a:cs typeface="M PLUS 1p Black"/>
                <a:sym typeface="M PLUS 1p Black"/>
              </a:rPr>
              <a:t>円</a:t>
            </a:r>
            <a:endParaRPr sz="600">
              <a:solidFill>
                <a:srgbClr val="6AA84F"/>
              </a:solidFill>
              <a:latin typeface="M PLUS 1p Black"/>
              <a:ea typeface="M PLUS 1p Black"/>
              <a:cs typeface="M PLUS 1p Black"/>
              <a:sym typeface="M PLUS 1p Black"/>
            </a:endParaRPr>
          </a:p>
        </p:txBody>
      </p:sp>
      <p:pic>
        <p:nvPicPr>
          <p:cNvPr id="1260" name="Google Shape;1260;p42"/>
          <p:cNvPicPr preferRelativeResize="0"/>
          <p:nvPr/>
        </p:nvPicPr>
        <p:blipFill>
          <a:blip r:embed="rId5">
            <a:alphaModFix/>
          </a:blip>
          <a:stretch>
            <a:fillRect/>
          </a:stretch>
        </p:blipFill>
        <p:spPr>
          <a:xfrm>
            <a:off x="3823938" y="4192932"/>
            <a:ext cx="340617" cy="328900"/>
          </a:xfrm>
          <a:prstGeom prst="rect">
            <a:avLst/>
          </a:prstGeom>
          <a:noFill/>
          <a:ln>
            <a:noFill/>
          </a:ln>
        </p:spPr>
      </p:pic>
      <p:sp>
        <p:nvSpPr>
          <p:cNvPr id="1261" name="Google Shape;1261;p42"/>
          <p:cNvSpPr txBox="1"/>
          <p:nvPr/>
        </p:nvSpPr>
        <p:spPr>
          <a:xfrm>
            <a:off x="108876" y="811638"/>
            <a:ext cx="2016300" cy="190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ja" sz="1100">
                <a:solidFill>
                  <a:srgbClr val="2C3853"/>
                </a:solidFill>
                <a:latin typeface="M PLUS 1p Black"/>
                <a:ea typeface="M PLUS 1p Black"/>
                <a:cs typeface="M PLUS 1p Black"/>
                <a:sym typeface="M PLUS 1p Black"/>
              </a:rPr>
              <a:t>新規で1ページ制作する場合</a:t>
            </a:r>
            <a:endParaRPr sz="1100">
              <a:solidFill>
                <a:srgbClr val="2C3853"/>
              </a:solidFill>
              <a:latin typeface="M PLUS 1p Black"/>
              <a:ea typeface="M PLUS 1p Black"/>
              <a:cs typeface="M PLUS 1p Black"/>
              <a:sym typeface="M PLUS 1p Black"/>
            </a:endParaRPr>
          </a:p>
        </p:txBody>
      </p:sp>
      <p:sp>
        <p:nvSpPr>
          <p:cNvPr id="1262" name="Google Shape;1262;p42"/>
          <p:cNvSpPr/>
          <p:nvPr/>
        </p:nvSpPr>
        <p:spPr>
          <a:xfrm>
            <a:off x="1782332" y="1138352"/>
            <a:ext cx="583200" cy="5724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2"/>
          <p:cNvSpPr txBox="1"/>
          <p:nvPr/>
        </p:nvSpPr>
        <p:spPr>
          <a:xfrm>
            <a:off x="1708823" y="1204647"/>
            <a:ext cx="730200" cy="40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500">
                <a:solidFill>
                  <a:srgbClr val="E06666"/>
                </a:solidFill>
                <a:latin typeface="M PLUS 1p Black"/>
                <a:ea typeface="M PLUS 1p Black"/>
                <a:cs typeface="M PLUS 1p Black"/>
                <a:sym typeface="M PLUS 1p Black"/>
              </a:rPr>
              <a:t>社内で</a:t>
            </a:r>
            <a:br>
              <a:rPr lang="ja" sz="500">
                <a:solidFill>
                  <a:srgbClr val="E06666"/>
                </a:solidFill>
                <a:latin typeface="M PLUS 1p Black"/>
                <a:ea typeface="M PLUS 1p Black"/>
                <a:cs typeface="M PLUS 1p Black"/>
                <a:sym typeface="M PLUS 1p Black"/>
              </a:rPr>
            </a:br>
            <a:r>
              <a:rPr lang="ja" sz="800">
                <a:solidFill>
                  <a:srgbClr val="E06666"/>
                </a:solidFill>
                <a:latin typeface="M PLUS 1p Black"/>
                <a:ea typeface="M PLUS 1p Black"/>
                <a:cs typeface="M PLUS 1p Black"/>
                <a:sym typeface="M PLUS 1p Black"/>
              </a:rPr>
              <a:t>エンジニア</a:t>
            </a:r>
            <a:endParaRPr sz="800">
              <a:solidFill>
                <a:srgbClr val="E06666"/>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500">
                <a:solidFill>
                  <a:srgbClr val="E06666"/>
                </a:solidFill>
                <a:latin typeface="M PLUS 1p Black"/>
                <a:ea typeface="M PLUS 1p Black"/>
                <a:cs typeface="M PLUS 1p Black"/>
                <a:sym typeface="M PLUS 1p Black"/>
              </a:rPr>
              <a:t>にお願いする場合</a:t>
            </a:r>
            <a:endParaRPr sz="500">
              <a:solidFill>
                <a:srgbClr val="E06666"/>
              </a:solidFill>
              <a:latin typeface="M PLUS 1p Black"/>
              <a:ea typeface="M PLUS 1p Black"/>
              <a:cs typeface="M PLUS 1p Black"/>
              <a:sym typeface="M PLUS 1p Black"/>
            </a:endParaRPr>
          </a:p>
        </p:txBody>
      </p:sp>
      <p:sp>
        <p:nvSpPr>
          <p:cNvPr id="1264" name="Google Shape;1264;p42"/>
          <p:cNvSpPr/>
          <p:nvPr/>
        </p:nvSpPr>
        <p:spPr>
          <a:xfrm>
            <a:off x="4398628" y="705402"/>
            <a:ext cx="583200" cy="572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2"/>
          <p:cNvSpPr txBox="1"/>
          <p:nvPr/>
        </p:nvSpPr>
        <p:spPr>
          <a:xfrm>
            <a:off x="4325119" y="789997"/>
            <a:ext cx="730200" cy="40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500">
                <a:solidFill>
                  <a:srgbClr val="38761D"/>
                </a:solidFill>
                <a:latin typeface="M PLUS 1p Black"/>
                <a:ea typeface="M PLUS 1p Black"/>
                <a:cs typeface="M PLUS 1p Black"/>
                <a:sym typeface="M PLUS 1p Black"/>
              </a:rPr>
              <a:t>外注で</a:t>
            </a:r>
            <a:br>
              <a:rPr lang="ja" sz="500">
                <a:solidFill>
                  <a:srgbClr val="38761D"/>
                </a:solidFill>
                <a:latin typeface="M PLUS 1p Black"/>
                <a:ea typeface="M PLUS 1p Black"/>
                <a:cs typeface="M PLUS 1p Black"/>
                <a:sym typeface="M PLUS 1p Black"/>
              </a:rPr>
            </a:br>
            <a:r>
              <a:rPr lang="ja" sz="800">
                <a:solidFill>
                  <a:srgbClr val="38761D"/>
                </a:solidFill>
                <a:latin typeface="M PLUS 1p Black"/>
                <a:ea typeface="M PLUS 1p Black"/>
                <a:cs typeface="M PLUS 1p Black"/>
                <a:sym typeface="M PLUS 1p Black"/>
              </a:rPr>
              <a:t>制作会社</a:t>
            </a:r>
            <a:endParaRPr sz="800">
              <a:solidFill>
                <a:srgbClr val="38761D"/>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500">
                <a:solidFill>
                  <a:srgbClr val="38761D"/>
                </a:solidFill>
                <a:latin typeface="M PLUS 1p Black"/>
                <a:ea typeface="M PLUS 1p Black"/>
                <a:cs typeface="M PLUS 1p Black"/>
                <a:sym typeface="M PLUS 1p Black"/>
              </a:rPr>
              <a:t>にお願いする場合</a:t>
            </a:r>
            <a:endParaRPr sz="500">
              <a:solidFill>
                <a:srgbClr val="38761D"/>
              </a:solidFill>
              <a:latin typeface="M PLUS 1p Black"/>
              <a:ea typeface="M PLUS 1p Black"/>
              <a:cs typeface="M PLUS 1p Black"/>
              <a:sym typeface="M PLUS 1p Black"/>
            </a:endParaRPr>
          </a:p>
        </p:txBody>
      </p:sp>
      <p:cxnSp>
        <p:nvCxnSpPr>
          <p:cNvPr id="1266" name="Google Shape;1266;p42"/>
          <p:cNvCxnSpPr/>
          <p:nvPr/>
        </p:nvCxnSpPr>
        <p:spPr>
          <a:xfrm>
            <a:off x="190763" y="1011572"/>
            <a:ext cx="1669500" cy="0"/>
          </a:xfrm>
          <a:prstGeom prst="straightConnector1">
            <a:avLst/>
          </a:prstGeom>
          <a:noFill/>
          <a:ln cap="flat" cmpd="sng" w="9525">
            <a:solidFill>
              <a:schemeClr val="dk2"/>
            </a:solidFill>
            <a:prstDash val="dash"/>
            <a:round/>
            <a:headEnd len="med" w="med" type="none"/>
            <a:tailEnd len="med" w="med" type="none"/>
          </a:ln>
        </p:spPr>
      </p:cxnSp>
      <p:sp>
        <p:nvSpPr>
          <p:cNvPr id="1267" name="Google Shape;1267;p42"/>
          <p:cNvSpPr txBox="1"/>
          <p:nvPr>
            <p:ph idx="12" type="sldNum"/>
          </p:nvPr>
        </p:nvSpPr>
        <p:spPr>
          <a:xfrm>
            <a:off x="8472458" y="49680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268" name="Google Shape;1268;p42"/>
          <p:cNvSpPr/>
          <p:nvPr/>
        </p:nvSpPr>
        <p:spPr>
          <a:xfrm>
            <a:off x="1744175" y="1800900"/>
            <a:ext cx="92100" cy="2288100"/>
          </a:xfrm>
          <a:prstGeom prst="lef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9" name="Google Shape;1269;p42"/>
          <p:cNvSpPr/>
          <p:nvPr/>
        </p:nvSpPr>
        <p:spPr>
          <a:xfrm>
            <a:off x="5001900" y="1317550"/>
            <a:ext cx="90300" cy="27963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0" name="Google Shape;1270;p42"/>
          <p:cNvSpPr/>
          <p:nvPr/>
        </p:nvSpPr>
        <p:spPr>
          <a:xfrm>
            <a:off x="5001900" y="1317550"/>
            <a:ext cx="90300" cy="27963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71" name="Google Shape;1271;p42"/>
          <p:cNvPicPr preferRelativeResize="0"/>
          <p:nvPr/>
        </p:nvPicPr>
        <p:blipFill>
          <a:blip r:embed="rId7">
            <a:alphaModFix/>
          </a:blip>
          <a:stretch>
            <a:fillRect/>
          </a:stretch>
        </p:blipFill>
        <p:spPr>
          <a:xfrm>
            <a:off x="6622066" y="2994261"/>
            <a:ext cx="907247" cy="304897"/>
          </a:xfrm>
          <a:prstGeom prst="rect">
            <a:avLst/>
          </a:prstGeom>
          <a:noFill/>
          <a:ln>
            <a:noFill/>
          </a:ln>
        </p:spPr>
      </p:pic>
      <p:sp>
        <p:nvSpPr>
          <p:cNvPr id="1272" name="Google Shape;1272;p42"/>
          <p:cNvSpPr/>
          <p:nvPr/>
        </p:nvSpPr>
        <p:spPr>
          <a:xfrm>
            <a:off x="6800150" y="3648015"/>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2"/>
          <p:cNvSpPr/>
          <p:nvPr/>
        </p:nvSpPr>
        <p:spPr>
          <a:xfrm>
            <a:off x="6800150" y="3413910"/>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2"/>
          <p:cNvSpPr txBox="1"/>
          <p:nvPr/>
        </p:nvSpPr>
        <p:spPr>
          <a:xfrm>
            <a:off x="7510614" y="3628187"/>
            <a:ext cx="656100" cy="190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約1〜2日</a:t>
            </a:r>
            <a:endParaRPr sz="800">
              <a:solidFill>
                <a:srgbClr val="2C3853"/>
              </a:solidFill>
              <a:latin typeface="M PLUS 1p Black"/>
              <a:ea typeface="M PLUS 1p Black"/>
              <a:cs typeface="M PLUS 1p Black"/>
              <a:sym typeface="M PLUS 1p Black"/>
            </a:endParaRPr>
          </a:p>
        </p:txBody>
      </p:sp>
      <p:sp>
        <p:nvSpPr>
          <p:cNvPr id="1275" name="Google Shape;1275;p42"/>
          <p:cNvSpPr/>
          <p:nvPr/>
        </p:nvSpPr>
        <p:spPr>
          <a:xfrm>
            <a:off x="6800150" y="3886208"/>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2"/>
          <p:cNvSpPr txBox="1"/>
          <p:nvPr/>
        </p:nvSpPr>
        <p:spPr>
          <a:xfrm>
            <a:off x="5458249" y="3898442"/>
            <a:ext cx="678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要件整理</a:t>
            </a:r>
            <a:endParaRPr sz="800">
              <a:solidFill>
                <a:srgbClr val="2C3853"/>
              </a:solidFill>
              <a:latin typeface="M PLUS 1p Black"/>
              <a:ea typeface="M PLUS 1p Black"/>
              <a:cs typeface="M PLUS 1p Black"/>
              <a:sym typeface="M PLUS 1p Black"/>
            </a:endParaRPr>
          </a:p>
        </p:txBody>
      </p:sp>
      <p:pic>
        <p:nvPicPr>
          <p:cNvPr id="1277" name="Google Shape;1277;p42"/>
          <p:cNvPicPr preferRelativeResize="0"/>
          <p:nvPr/>
        </p:nvPicPr>
        <p:blipFill>
          <a:blip r:embed="rId6">
            <a:alphaModFix/>
          </a:blip>
          <a:stretch>
            <a:fillRect/>
          </a:stretch>
        </p:blipFill>
        <p:spPr>
          <a:xfrm>
            <a:off x="6161944" y="3893575"/>
            <a:ext cx="217315" cy="195389"/>
          </a:xfrm>
          <a:prstGeom prst="rect">
            <a:avLst/>
          </a:prstGeom>
          <a:noFill/>
          <a:ln>
            <a:noFill/>
          </a:ln>
        </p:spPr>
      </p:pic>
      <p:cxnSp>
        <p:nvCxnSpPr>
          <p:cNvPr id="1278" name="Google Shape;1278;p42"/>
          <p:cNvCxnSpPr/>
          <p:nvPr/>
        </p:nvCxnSpPr>
        <p:spPr>
          <a:xfrm>
            <a:off x="6521025" y="3993704"/>
            <a:ext cx="217200" cy="0"/>
          </a:xfrm>
          <a:prstGeom prst="straightConnector1">
            <a:avLst/>
          </a:prstGeom>
          <a:noFill/>
          <a:ln cap="flat" cmpd="sng" w="9525">
            <a:solidFill>
              <a:srgbClr val="B7B7B7"/>
            </a:solidFill>
            <a:prstDash val="solid"/>
            <a:round/>
            <a:headEnd len="med" w="med" type="none"/>
            <a:tailEnd len="med" w="med" type="none"/>
          </a:ln>
        </p:spPr>
      </p:cxnSp>
      <p:pic>
        <p:nvPicPr>
          <p:cNvPr id="1279" name="Google Shape;1279;p42"/>
          <p:cNvPicPr preferRelativeResize="0"/>
          <p:nvPr/>
        </p:nvPicPr>
        <p:blipFill>
          <a:blip r:embed="rId6">
            <a:alphaModFix/>
          </a:blip>
          <a:stretch>
            <a:fillRect/>
          </a:stretch>
        </p:blipFill>
        <p:spPr>
          <a:xfrm>
            <a:off x="6161944" y="3664222"/>
            <a:ext cx="217315" cy="195389"/>
          </a:xfrm>
          <a:prstGeom prst="rect">
            <a:avLst/>
          </a:prstGeom>
          <a:noFill/>
          <a:ln>
            <a:noFill/>
          </a:ln>
        </p:spPr>
      </p:pic>
      <p:cxnSp>
        <p:nvCxnSpPr>
          <p:cNvPr id="1280" name="Google Shape;1280;p42"/>
          <p:cNvCxnSpPr/>
          <p:nvPr/>
        </p:nvCxnSpPr>
        <p:spPr>
          <a:xfrm>
            <a:off x="6521025" y="3764351"/>
            <a:ext cx="217200" cy="0"/>
          </a:xfrm>
          <a:prstGeom prst="straightConnector1">
            <a:avLst/>
          </a:prstGeom>
          <a:noFill/>
          <a:ln cap="flat" cmpd="sng" w="9525">
            <a:solidFill>
              <a:srgbClr val="B7B7B7"/>
            </a:solidFill>
            <a:prstDash val="solid"/>
            <a:round/>
            <a:headEnd len="med" w="med" type="none"/>
            <a:tailEnd len="med" w="med" type="none"/>
          </a:ln>
        </p:spPr>
      </p:cxnSp>
      <p:pic>
        <p:nvPicPr>
          <p:cNvPr id="1281" name="Google Shape;1281;p42"/>
          <p:cNvPicPr preferRelativeResize="0"/>
          <p:nvPr/>
        </p:nvPicPr>
        <p:blipFill>
          <a:blip r:embed="rId6">
            <a:alphaModFix/>
          </a:blip>
          <a:stretch>
            <a:fillRect/>
          </a:stretch>
        </p:blipFill>
        <p:spPr>
          <a:xfrm>
            <a:off x="6161944" y="3431993"/>
            <a:ext cx="217315" cy="195389"/>
          </a:xfrm>
          <a:prstGeom prst="rect">
            <a:avLst/>
          </a:prstGeom>
          <a:noFill/>
          <a:ln>
            <a:noFill/>
          </a:ln>
        </p:spPr>
      </p:pic>
      <p:cxnSp>
        <p:nvCxnSpPr>
          <p:cNvPr id="1282" name="Google Shape;1282;p42"/>
          <p:cNvCxnSpPr/>
          <p:nvPr/>
        </p:nvCxnSpPr>
        <p:spPr>
          <a:xfrm>
            <a:off x="6521025" y="3532123"/>
            <a:ext cx="217200" cy="0"/>
          </a:xfrm>
          <a:prstGeom prst="straightConnector1">
            <a:avLst/>
          </a:prstGeom>
          <a:noFill/>
          <a:ln cap="flat" cmpd="sng" w="9525">
            <a:solidFill>
              <a:srgbClr val="B7B7B7"/>
            </a:solidFill>
            <a:prstDash val="solid"/>
            <a:round/>
            <a:headEnd len="med" w="med" type="none"/>
            <a:tailEnd len="med" w="med" type="none"/>
          </a:ln>
        </p:spPr>
      </p:cxnSp>
      <p:sp>
        <p:nvSpPr>
          <p:cNvPr id="1283" name="Google Shape;1283;p42"/>
          <p:cNvSpPr txBox="1"/>
          <p:nvPr/>
        </p:nvSpPr>
        <p:spPr>
          <a:xfrm>
            <a:off x="5458249" y="3676700"/>
            <a:ext cx="678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実装</a:t>
            </a:r>
            <a:endParaRPr sz="800">
              <a:solidFill>
                <a:srgbClr val="2C3853"/>
              </a:solidFill>
              <a:latin typeface="M PLUS 1p Black"/>
              <a:ea typeface="M PLUS 1p Black"/>
              <a:cs typeface="M PLUS 1p Black"/>
              <a:sym typeface="M PLUS 1p Black"/>
            </a:endParaRPr>
          </a:p>
        </p:txBody>
      </p:sp>
      <p:sp>
        <p:nvSpPr>
          <p:cNvPr id="1284" name="Google Shape;1284;p42"/>
          <p:cNvSpPr txBox="1"/>
          <p:nvPr/>
        </p:nvSpPr>
        <p:spPr>
          <a:xfrm>
            <a:off x="5458249" y="3432124"/>
            <a:ext cx="678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800">
                <a:solidFill>
                  <a:srgbClr val="2C3853"/>
                </a:solidFill>
                <a:latin typeface="M PLUS 1p Black"/>
                <a:ea typeface="M PLUS 1p Black"/>
                <a:cs typeface="M PLUS 1p Black"/>
                <a:sym typeface="M PLUS 1p Black"/>
              </a:rPr>
              <a:t>チェック</a:t>
            </a:r>
            <a:endParaRPr sz="800">
              <a:solidFill>
                <a:srgbClr val="2C3853"/>
              </a:solidFill>
              <a:latin typeface="M PLUS 1p Black"/>
              <a:ea typeface="M PLUS 1p Black"/>
              <a:cs typeface="M PLUS 1p Black"/>
              <a:sym typeface="M PLUS 1p Black"/>
            </a:endParaRPr>
          </a:p>
        </p:txBody>
      </p:sp>
      <p:pic>
        <p:nvPicPr>
          <p:cNvPr id="1285" name="Google Shape;1285;p42"/>
          <p:cNvPicPr preferRelativeResize="0"/>
          <p:nvPr/>
        </p:nvPicPr>
        <p:blipFill>
          <a:blip r:embed="rId6">
            <a:alphaModFix/>
          </a:blip>
          <a:stretch>
            <a:fillRect/>
          </a:stretch>
        </p:blipFill>
        <p:spPr>
          <a:xfrm>
            <a:off x="6916558" y="4140831"/>
            <a:ext cx="340617" cy="306253"/>
          </a:xfrm>
          <a:prstGeom prst="rect">
            <a:avLst/>
          </a:prstGeom>
          <a:noFill/>
          <a:ln>
            <a:noFill/>
          </a:ln>
        </p:spPr>
      </p:pic>
      <p:sp>
        <p:nvSpPr>
          <p:cNvPr id="1286" name="Google Shape;1286;p42"/>
          <p:cNvSpPr txBox="1"/>
          <p:nvPr/>
        </p:nvSpPr>
        <p:spPr>
          <a:xfrm>
            <a:off x="6811348" y="4447075"/>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4A90E2"/>
                </a:solidFill>
                <a:latin typeface="M PLUS 1p Black"/>
                <a:ea typeface="M PLUS 1p Black"/>
                <a:cs typeface="M PLUS 1p Black"/>
                <a:sym typeface="M PLUS 1p Black"/>
              </a:rPr>
              <a:t>マーケター</a:t>
            </a:r>
            <a:endParaRPr sz="600">
              <a:solidFill>
                <a:srgbClr val="4A90E2"/>
              </a:solidFill>
              <a:latin typeface="M PLUS 1p Black"/>
              <a:ea typeface="M PLUS 1p Black"/>
              <a:cs typeface="M PLUS 1p Black"/>
              <a:sym typeface="M PLUS 1p Black"/>
            </a:endParaRPr>
          </a:p>
        </p:txBody>
      </p:sp>
      <p:sp>
        <p:nvSpPr>
          <p:cNvPr id="1287" name="Google Shape;1287;p42"/>
          <p:cNvSpPr txBox="1"/>
          <p:nvPr/>
        </p:nvSpPr>
        <p:spPr>
          <a:xfrm>
            <a:off x="6360827" y="4615435"/>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＠3,500円 × 5時間 </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a:t>
            </a:r>
            <a:r>
              <a:rPr lang="ja" sz="800">
                <a:solidFill>
                  <a:srgbClr val="4A90E2"/>
                </a:solidFill>
                <a:latin typeface="M PLUS 1p Black"/>
                <a:ea typeface="M PLUS 1p Black"/>
                <a:cs typeface="M PLUS 1p Black"/>
                <a:sym typeface="M PLUS 1p Black"/>
              </a:rPr>
              <a:t>17,500</a:t>
            </a:r>
            <a:r>
              <a:rPr lang="ja" sz="600">
                <a:solidFill>
                  <a:srgbClr val="4A90E2"/>
                </a:solidFill>
                <a:latin typeface="M PLUS 1p Black"/>
                <a:ea typeface="M PLUS 1p Black"/>
                <a:cs typeface="M PLUS 1p Black"/>
                <a:sym typeface="M PLUS 1p Black"/>
              </a:rPr>
              <a:t>円</a:t>
            </a:r>
            <a:endParaRPr sz="600">
              <a:solidFill>
                <a:srgbClr val="4A90E2"/>
              </a:solidFill>
              <a:latin typeface="M PLUS 1p Black"/>
              <a:ea typeface="M PLUS 1p Black"/>
              <a:cs typeface="M PLUS 1p Black"/>
              <a:sym typeface="M PLUS 1p Black"/>
            </a:endParaRPr>
          </a:p>
        </p:txBody>
      </p:sp>
      <p:sp>
        <p:nvSpPr>
          <p:cNvPr id="1288" name="Google Shape;1288;p42"/>
          <p:cNvSpPr/>
          <p:nvPr/>
        </p:nvSpPr>
        <p:spPr>
          <a:xfrm>
            <a:off x="7413175" y="3440975"/>
            <a:ext cx="90300" cy="64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43"/>
          <p:cNvSpPr/>
          <p:nvPr/>
        </p:nvSpPr>
        <p:spPr>
          <a:xfrm>
            <a:off x="5866950" y="1164975"/>
            <a:ext cx="2335200" cy="3641100"/>
          </a:xfrm>
          <a:prstGeom prst="roundRect">
            <a:avLst>
              <a:gd fmla="val 3007" name="adj"/>
            </a:avLst>
          </a:prstGeom>
          <a:solidFill>
            <a:srgbClr val="EEFF41">
              <a:alpha val="1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4" name="Google Shape;1294;p43"/>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295" name="Google Shape;1295;p4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高い費用対効果</a:t>
            </a:r>
            <a:endParaRPr>
              <a:latin typeface="M PLUS 1p"/>
              <a:ea typeface="M PLUS 1p"/>
              <a:cs typeface="M PLUS 1p"/>
              <a:sym typeface="M PLUS 1p"/>
            </a:endParaRPr>
          </a:p>
        </p:txBody>
      </p:sp>
      <p:cxnSp>
        <p:nvCxnSpPr>
          <p:cNvPr id="1296" name="Google Shape;1296;p43"/>
          <p:cNvCxnSpPr/>
          <p:nvPr/>
        </p:nvCxnSpPr>
        <p:spPr>
          <a:xfrm>
            <a:off x="764675" y="4113931"/>
            <a:ext cx="7923600" cy="0"/>
          </a:xfrm>
          <a:prstGeom prst="straightConnector1">
            <a:avLst/>
          </a:prstGeom>
          <a:noFill/>
          <a:ln cap="flat" cmpd="sng" w="9525">
            <a:solidFill>
              <a:schemeClr val="dk2"/>
            </a:solidFill>
            <a:prstDash val="solid"/>
            <a:round/>
            <a:headEnd len="med" w="med" type="none"/>
            <a:tailEnd len="med" w="med" type="none"/>
          </a:ln>
        </p:spPr>
      </p:cxnSp>
      <p:sp>
        <p:nvSpPr>
          <p:cNvPr id="1297" name="Google Shape;1297;p43"/>
          <p:cNvSpPr/>
          <p:nvPr/>
        </p:nvSpPr>
        <p:spPr>
          <a:xfrm>
            <a:off x="1834898" y="3179933"/>
            <a:ext cx="551100" cy="9342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3"/>
          <p:cNvSpPr/>
          <p:nvPr/>
        </p:nvSpPr>
        <p:spPr>
          <a:xfrm>
            <a:off x="1834898" y="2944926"/>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3"/>
          <p:cNvSpPr/>
          <p:nvPr/>
        </p:nvSpPr>
        <p:spPr>
          <a:xfrm>
            <a:off x="1834898" y="2474944"/>
            <a:ext cx="551100" cy="4641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3"/>
          <p:cNvSpPr/>
          <p:nvPr/>
        </p:nvSpPr>
        <p:spPr>
          <a:xfrm>
            <a:off x="1834898" y="2239937"/>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3"/>
          <p:cNvSpPr/>
          <p:nvPr/>
        </p:nvSpPr>
        <p:spPr>
          <a:xfrm flipH="1" rot="10800000">
            <a:off x="1834898" y="2945049"/>
            <a:ext cx="551100" cy="228900"/>
          </a:xfrm>
          <a:prstGeom prst="rtTriangl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3"/>
          <p:cNvSpPr/>
          <p:nvPr/>
        </p:nvSpPr>
        <p:spPr>
          <a:xfrm>
            <a:off x="1834898" y="2005832"/>
            <a:ext cx="551100" cy="228900"/>
          </a:xfrm>
          <a:prstGeom prst="rect">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3"/>
          <p:cNvSpPr/>
          <p:nvPr/>
        </p:nvSpPr>
        <p:spPr>
          <a:xfrm>
            <a:off x="1834898" y="1771728"/>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4" name="Google Shape;1304;p43"/>
          <p:cNvPicPr preferRelativeResize="0"/>
          <p:nvPr/>
        </p:nvPicPr>
        <p:blipFill>
          <a:blip r:embed="rId4">
            <a:alphaModFix/>
          </a:blip>
          <a:stretch>
            <a:fillRect/>
          </a:stretch>
        </p:blipFill>
        <p:spPr>
          <a:xfrm>
            <a:off x="2255265" y="4195311"/>
            <a:ext cx="340617" cy="306253"/>
          </a:xfrm>
          <a:prstGeom prst="rect">
            <a:avLst/>
          </a:prstGeom>
          <a:noFill/>
          <a:ln>
            <a:noFill/>
          </a:ln>
        </p:spPr>
      </p:pic>
      <p:sp>
        <p:nvSpPr>
          <p:cNvPr id="1305" name="Google Shape;1305;p43"/>
          <p:cNvSpPr txBox="1"/>
          <p:nvPr/>
        </p:nvSpPr>
        <p:spPr>
          <a:xfrm>
            <a:off x="2150078" y="4501575"/>
            <a:ext cx="678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4A90E2"/>
                </a:solidFill>
                <a:latin typeface="M PLUS 1p Black"/>
                <a:ea typeface="M PLUS 1p Black"/>
                <a:cs typeface="M PLUS 1p Black"/>
                <a:sym typeface="M PLUS 1p Black"/>
              </a:rPr>
              <a:t>マーケター</a:t>
            </a:r>
            <a:endParaRPr sz="600">
              <a:solidFill>
                <a:srgbClr val="4A90E2"/>
              </a:solidFill>
              <a:latin typeface="M PLUS 1p Black"/>
              <a:ea typeface="M PLUS 1p Black"/>
              <a:cs typeface="M PLUS 1p Black"/>
              <a:sym typeface="M PLUS 1p Black"/>
            </a:endParaRPr>
          </a:p>
        </p:txBody>
      </p:sp>
      <p:sp>
        <p:nvSpPr>
          <p:cNvPr id="1306" name="Google Shape;1306;p43"/>
          <p:cNvSpPr txBox="1"/>
          <p:nvPr/>
        </p:nvSpPr>
        <p:spPr>
          <a:xfrm>
            <a:off x="1775733" y="4669916"/>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＠3,500円 × 20時間</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 </a:t>
            </a:r>
            <a:r>
              <a:rPr lang="ja" sz="800">
                <a:solidFill>
                  <a:srgbClr val="4A90E2"/>
                </a:solidFill>
                <a:latin typeface="M PLUS 1p Black"/>
                <a:ea typeface="M PLUS 1p Black"/>
                <a:cs typeface="M PLUS 1p Black"/>
                <a:sym typeface="M PLUS 1p Black"/>
              </a:rPr>
              <a:t>70,000</a:t>
            </a:r>
            <a:r>
              <a:rPr lang="ja" sz="600">
                <a:solidFill>
                  <a:srgbClr val="4A90E2"/>
                </a:solidFill>
                <a:latin typeface="M PLUS 1p Black"/>
                <a:ea typeface="M PLUS 1p Black"/>
                <a:cs typeface="M PLUS 1p Black"/>
                <a:sym typeface="M PLUS 1p Black"/>
              </a:rPr>
              <a:t>円</a:t>
            </a:r>
            <a:endParaRPr sz="600">
              <a:solidFill>
                <a:srgbClr val="4A90E2"/>
              </a:solidFill>
              <a:latin typeface="M PLUS 1p Black"/>
              <a:ea typeface="M PLUS 1p Black"/>
              <a:cs typeface="M PLUS 1p Black"/>
              <a:sym typeface="M PLUS 1p Black"/>
            </a:endParaRPr>
          </a:p>
        </p:txBody>
      </p:sp>
      <p:sp>
        <p:nvSpPr>
          <p:cNvPr id="1307" name="Google Shape;1307;p43"/>
          <p:cNvSpPr txBox="1"/>
          <p:nvPr/>
        </p:nvSpPr>
        <p:spPr>
          <a:xfrm>
            <a:off x="1361101" y="4505125"/>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E06666"/>
                </a:solidFill>
                <a:latin typeface="M PLUS 1p Black"/>
                <a:ea typeface="M PLUS 1p Black"/>
                <a:cs typeface="M PLUS 1p Black"/>
                <a:sym typeface="M PLUS 1p Black"/>
              </a:rPr>
              <a:t>エンジニア</a:t>
            </a:r>
            <a:endParaRPr sz="600">
              <a:solidFill>
                <a:srgbClr val="E06666"/>
              </a:solidFill>
              <a:latin typeface="M PLUS 1p Black"/>
              <a:ea typeface="M PLUS 1p Black"/>
              <a:cs typeface="M PLUS 1p Black"/>
              <a:sym typeface="M PLUS 1p Black"/>
            </a:endParaRPr>
          </a:p>
        </p:txBody>
      </p:sp>
      <p:sp>
        <p:nvSpPr>
          <p:cNvPr id="1308" name="Google Shape;1308;p43"/>
          <p:cNvSpPr txBox="1"/>
          <p:nvPr/>
        </p:nvSpPr>
        <p:spPr>
          <a:xfrm>
            <a:off x="910558" y="4673473"/>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＠5,000円 × 8時間</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 </a:t>
            </a:r>
            <a:r>
              <a:rPr lang="ja" sz="800">
                <a:solidFill>
                  <a:srgbClr val="E06666"/>
                </a:solidFill>
                <a:latin typeface="M PLUS 1p Black"/>
                <a:ea typeface="M PLUS 1p Black"/>
                <a:cs typeface="M PLUS 1p Black"/>
                <a:sym typeface="M PLUS 1p Black"/>
              </a:rPr>
              <a:t>40,000</a:t>
            </a:r>
            <a:r>
              <a:rPr lang="ja" sz="600">
                <a:solidFill>
                  <a:srgbClr val="E06666"/>
                </a:solidFill>
                <a:latin typeface="M PLUS 1p Black"/>
                <a:ea typeface="M PLUS 1p Black"/>
                <a:cs typeface="M PLUS 1p Black"/>
                <a:sym typeface="M PLUS 1p Black"/>
              </a:rPr>
              <a:t>円</a:t>
            </a:r>
            <a:endParaRPr sz="600">
              <a:solidFill>
                <a:srgbClr val="E06666"/>
              </a:solidFill>
              <a:latin typeface="M PLUS 1p Black"/>
              <a:ea typeface="M PLUS 1p Black"/>
              <a:cs typeface="M PLUS 1p Black"/>
              <a:sym typeface="M PLUS 1p Black"/>
            </a:endParaRPr>
          </a:p>
        </p:txBody>
      </p:sp>
      <p:pic>
        <p:nvPicPr>
          <p:cNvPr id="1309" name="Google Shape;1309;p43"/>
          <p:cNvPicPr preferRelativeResize="0"/>
          <p:nvPr/>
        </p:nvPicPr>
        <p:blipFill>
          <a:blip r:embed="rId5">
            <a:alphaModFix/>
          </a:blip>
          <a:stretch>
            <a:fillRect/>
          </a:stretch>
        </p:blipFill>
        <p:spPr>
          <a:xfrm>
            <a:off x="1466302" y="4165074"/>
            <a:ext cx="340617" cy="328900"/>
          </a:xfrm>
          <a:prstGeom prst="rect">
            <a:avLst/>
          </a:prstGeom>
          <a:noFill/>
          <a:ln>
            <a:noFill/>
          </a:ln>
        </p:spPr>
      </p:pic>
      <p:sp>
        <p:nvSpPr>
          <p:cNvPr id="1310" name="Google Shape;1310;p43"/>
          <p:cNvSpPr/>
          <p:nvPr/>
        </p:nvSpPr>
        <p:spPr>
          <a:xfrm>
            <a:off x="4414681" y="3179933"/>
            <a:ext cx="551100" cy="9342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3"/>
          <p:cNvSpPr/>
          <p:nvPr/>
        </p:nvSpPr>
        <p:spPr>
          <a:xfrm>
            <a:off x="4414681" y="2944926"/>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3"/>
          <p:cNvSpPr/>
          <p:nvPr/>
        </p:nvSpPr>
        <p:spPr>
          <a:xfrm>
            <a:off x="4414681" y="2474944"/>
            <a:ext cx="551100" cy="4641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3"/>
          <p:cNvSpPr/>
          <p:nvPr/>
        </p:nvSpPr>
        <p:spPr>
          <a:xfrm>
            <a:off x="4414681" y="2239937"/>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3"/>
          <p:cNvSpPr/>
          <p:nvPr/>
        </p:nvSpPr>
        <p:spPr>
          <a:xfrm flipH="1" rot="10800000">
            <a:off x="4414681" y="2945049"/>
            <a:ext cx="551100" cy="228900"/>
          </a:xfrm>
          <a:prstGeom prst="rtTriangl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3"/>
          <p:cNvSpPr/>
          <p:nvPr/>
        </p:nvSpPr>
        <p:spPr>
          <a:xfrm>
            <a:off x="4414681" y="2005832"/>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3"/>
          <p:cNvSpPr/>
          <p:nvPr/>
        </p:nvSpPr>
        <p:spPr>
          <a:xfrm>
            <a:off x="4414681" y="1771728"/>
            <a:ext cx="551100" cy="2289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3"/>
          <p:cNvSpPr/>
          <p:nvPr/>
        </p:nvSpPr>
        <p:spPr>
          <a:xfrm>
            <a:off x="4414681" y="1534763"/>
            <a:ext cx="551100" cy="2289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3"/>
          <p:cNvSpPr/>
          <p:nvPr/>
        </p:nvSpPr>
        <p:spPr>
          <a:xfrm>
            <a:off x="4414681" y="1297799"/>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9" name="Google Shape;1319;p43"/>
          <p:cNvPicPr preferRelativeResize="0"/>
          <p:nvPr/>
        </p:nvPicPr>
        <p:blipFill>
          <a:blip r:embed="rId4">
            <a:alphaModFix/>
          </a:blip>
          <a:stretch>
            <a:fillRect/>
          </a:stretch>
        </p:blipFill>
        <p:spPr>
          <a:xfrm>
            <a:off x="4595512" y="4217031"/>
            <a:ext cx="340617" cy="306253"/>
          </a:xfrm>
          <a:prstGeom prst="rect">
            <a:avLst/>
          </a:prstGeom>
          <a:noFill/>
          <a:ln>
            <a:noFill/>
          </a:ln>
        </p:spPr>
      </p:pic>
      <p:sp>
        <p:nvSpPr>
          <p:cNvPr id="1320" name="Google Shape;1320;p43"/>
          <p:cNvSpPr txBox="1"/>
          <p:nvPr/>
        </p:nvSpPr>
        <p:spPr>
          <a:xfrm>
            <a:off x="4490299" y="4523275"/>
            <a:ext cx="6066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4A90E2"/>
                </a:solidFill>
                <a:latin typeface="M PLUS 1p Black"/>
                <a:ea typeface="M PLUS 1p Black"/>
                <a:cs typeface="M PLUS 1p Black"/>
                <a:sym typeface="M PLUS 1p Black"/>
              </a:rPr>
              <a:t>マーケター</a:t>
            </a:r>
            <a:endParaRPr sz="600">
              <a:solidFill>
                <a:srgbClr val="4A90E2"/>
              </a:solidFill>
              <a:latin typeface="M PLUS 1p Black"/>
              <a:ea typeface="M PLUS 1p Black"/>
              <a:cs typeface="M PLUS 1p Black"/>
              <a:sym typeface="M PLUS 1p Black"/>
            </a:endParaRPr>
          </a:p>
        </p:txBody>
      </p:sp>
      <p:sp>
        <p:nvSpPr>
          <p:cNvPr id="1321" name="Google Shape;1321;p43"/>
          <p:cNvSpPr txBox="1"/>
          <p:nvPr/>
        </p:nvSpPr>
        <p:spPr>
          <a:xfrm>
            <a:off x="4039781" y="4691635"/>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＠3,500円 × 20時間 </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a:t>
            </a:r>
            <a:r>
              <a:rPr lang="ja" sz="800">
                <a:solidFill>
                  <a:srgbClr val="4A90E2"/>
                </a:solidFill>
                <a:latin typeface="M PLUS 1p Black"/>
                <a:ea typeface="M PLUS 1p Black"/>
                <a:cs typeface="M PLUS 1p Black"/>
                <a:sym typeface="M PLUS 1p Black"/>
              </a:rPr>
              <a:t>70,000</a:t>
            </a:r>
            <a:r>
              <a:rPr lang="ja" sz="600">
                <a:solidFill>
                  <a:srgbClr val="4A90E2"/>
                </a:solidFill>
                <a:latin typeface="M PLUS 1p Black"/>
                <a:ea typeface="M PLUS 1p Black"/>
                <a:cs typeface="M PLUS 1p Black"/>
                <a:sym typeface="M PLUS 1p Black"/>
              </a:rPr>
              <a:t>円</a:t>
            </a:r>
            <a:endParaRPr sz="600">
              <a:solidFill>
                <a:srgbClr val="4A90E2"/>
              </a:solidFill>
              <a:latin typeface="M PLUS 1p Black"/>
              <a:ea typeface="M PLUS 1p Black"/>
              <a:cs typeface="M PLUS 1p Black"/>
              <a:sym typeface="M PLUS 1p Black"/>
            </a:endParaRPr>
          </a:p>
        </p:txBody>
      </p:sp>
      <p:sp>
        <p:nvSpPr>
          <p:cNvPr id="1322" name="Google Shape;1322;p43"/>
          <p:cNvSpPr txBox="1"/>
          <p:nvPr/>
        </p:nvSpPr>
        <p:spPr>
          <a:xfrm>
            <a:off x="3794926" y="4532979"/>
            <a:ext cx="551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6AA84F"/>
                </a:solidFill>
                <a:latin typeface="M PLUS 1p Black"/>
                <a:ea typeface="M PLUS 1p Black"/>
                <a:cs typeface="M PLUS 1p Black"/>
                <a:sym typeface="M PLUS 1p Black"/>
              </a:rPr>
              <a:t>制作会社</a:t>
            </a:r>
            <a:endParaRPr sz="600">
              <a:solidFill>
                <a:srgbClr val="6AA84F"/>
              </a:solidFill>
              <a:latin typeface="M PLUS 1p Black"/>
              <a:ea typeface="M PLUS 1p Black"/>
              <a:cs typeface="M PLUS 1p Black"/>
              <a:sym typeface="M PLUS 1p Black"/>
            </a:endParaRPr>
          </a:p>
        </p:txBody>
      </p:sp>
      <p:sp>
        <p:nvSpPr>
          <p:cNvPr id="1323" name="Google Shape;1323;p43"/>
          <p:cNvSpPr txBox="1"/>
          <p:nvPr/>
        </p:nvSpPr>
        <p:spPr>
          <a:xfrm>
            <a:off x="3496800" y="4701325"/>
            <a:ext cx="10704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6AA84F"/>
                </a:solidFill>
                <a:latin typeface="M PLUS 1p Black"/>
                <a:ea typeface="M PLUS 1p Black"/>
                <a:cs typeface="M PLUS 1p Black"/>
                <a:sym typeface="M PLUS 1p Black"/>
              </a:rPr>
              <a:t>外注費 </a:t>
            </a:r>
            <a:endParaRPr sz="600">
              <a:solidFill>
                <a:srgbClr val="6AA84F"/>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6AA84F"/>
                </a:solidFill>
                <a:latin typeface="M PLUS 1p Black"/>
                <a:ea typeface="M PLUS 1p Black"/>
                <a:cs typeface="M PLUS 1p Black"/>
                <a:sym typeface="M PLUS 1p Black"/>
              </a:rPr>
              <a:t>＝ </a:t>
            </a:r>
            <a:r>
              <a:rPr lang="ja" sz="800">
                <a:solidFill>
                  <a:srgbClr val="6AA84F"/>
                </a:solidFill>
                <a:latin typeface="M PLUS 1p Black"/>
                <a:ea typeface="M PLUS 1p Black"/>
                <a:cs typeface="M PLUS 1p Black"/>
                <a:sym typeface="M PLUS 1p Black"/>
              </a:rPr>
              <a:t>100,000</a:t>
            </a:r>
            <a:r>
              <a:rPr lang="ja" sz="600">
                <a:solidFill>
                  <a:srgbClr val="6AA84F"/>
                </a:solidFill>
                <a:latin typeface="M PLUS 1p Black"/>
                <a:ea typeface="M PLUS 1p Black"/>
                <a:cs typeface="M PLUS 1p Black"/>
                <a:sym typeface="M PLUS 1p Black"/>
              </a:rPr>
              <a:t>円</a:t>
            </a:r>
            <a:endParaRPr sz="600">
              <a:solidFill>
                <a:srgbClr val="6AA84F"/>
              </a:solidFill>
              <a:latin typeface="M PLUS 1p Black"/>
              <a:ea typeface="M PLUS 1p Black"/>
              <a:cs typeface="M PLUS 1p Black"/>
              <a:sym typeface="M PLUS 1p Black"/>
            </a:endParaRPr>
          </a:p>
        </p:txBody>
      </p:sp>
      <p:pic>
        <p:nvPicPr>
          <p:cNvPr id="1324" name="Google Shape;1324;p43"/>
          <p:cNvPicPr preferRelativeResize="0"/>
          <p:nvPr/>
        </p:nvPicPr>
        <p:blipFill>
          <a:blip r:embed="rId5">
            <a:alphaModFix/>
          </a:blip>
          <a:stretch>
            <a:fillRect/>
          </a:stretch>
        </p:blipFill>
        <p:spPr>
          <a:xfrm>
            <a:off x="3823938" y="4192932"/>
            <a:ext cx="340617" cy="328900"/>
          </a:xfrm>
          <a:prstGeom prst="rect">
            <a:avLst/>
          </a:prstGeom>
          <a:noFill/>
          <a:ln>
            <a:noFill/>
          </a:ln>
        </p:spPr>
      </p:pic>
      <p:sp>
        <p:nvSpPr>
          <p:cNvPr id="1325" name="Google Shape;1325;p43"/>
          <p:cNvSpPr txBox="1"/>
          <p:nvPr/>
        </p:nvSpPr>
        <p:spPr>
          <a:xfrm>
            <a:off x="108876" y="811638"/>
            <a:ext cx="2016300" cy="190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ja" sz="1100">
                <a:solidFill>
                  <a:srgbClr val="2C3853"/>
                </a:solidFill>
                <a:latin typeface="M PLUS 1p Black"/>
                <a:ea typeface="M PLUS 1p Black"/>
                <a:cs typeface="M PLUS 1p Black"/>
                <a:sym typeface="M PLUS 1p Black"/>
              </a:rPr>
              <a:t>新規で1ページ制作する場合</a:t>
            </a:r>
            <a:endParaRPr sz="1100">
              <a:solidFill>
                <a:srgbClr val="2C3853"/>
              </a:solidFill>
              <a:latin typeface="M PLUS 1p Black"/>
              <a:ea typeface="M PLUS 1p Black"/>
              <a:cs typeface="M PLUS 1p Black"/>
              <a:sym typeface="M PLUS 1p Black"/>
            </a:endParaRPr>
          </a:p>
        </p:txBody>
      </p:sp>
      <p:sp>
        <p:nvSpPr>
          <p:cNvPr id="1326" name="Google Shape;1326;p43"/>
          <p:cNvSpPr/>
          <p:nvPr/>
        </p:nvSpPr>
        <p:spPr>
          <a:xfrm>
            <a:off x="1782332" y="1138352"/>
            <a:ext cx="583200" cy="5724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3"/>
          <p:cNvSpPr txBox="1"/>
          <p:nvPr/>
        </p:nvSpPr>
        <p:spPr>
          <a:xfrm>
            <a:off x="1708823" y="1204647"/>
            <a:ext cx="730200" cy="40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500">
                <a:solidFill>
                  <a:srgbClr val="E06666"/>
                </a:solidFill>
                <a:latin typeface="M PLUS 1p Black"/>
                <a:ea typeface="M PLUS 1p Black"/>
                <a:cs typeface="M PLUS 1p Black"/>
                <a:sym typeface="M PLUS 1p Black"/>
              </a:rPr>
              <a:t>社内で</a:t>
            </a:r>
            <a:br>
              <a:rPr lang="ja" sz="500">
                <a:solidFill>
                  <a:srgbClr val="E06666"/>
                </a:solidFill>
                <a:latin typeface="M PLUS 1p Black"/>
                <a:ea typeface="M PLUS 1p Black"/>
                <a:cs typeface="M PLUS 1p Black"/>
                <a:sym typeface="M PLUS 1p Black"/>
              </a:rPr>
            </a:br>
            <a:r>
              <a:rPr lang="ja" sz="800">
                <a:solidFill>
                  <a:srgbClr val="E06666"/>
                </a:solidFill>
                <a:latin typeface="M PLUS 1p Black"/>
                <a:ea typeface="M PLUS 1p Black"/>
                <a:cs typeface="M PLUS 1p Black"/>
                <a:sym typeface="M PLUS 1p Black"/>
              </a:rPr>
              <a:t>エンジニア</a:t>
            </a:r>
            <a:endParaRPr sz="800">
              <a:solidFill>
                <a:srgbClr val="E06666"/>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500">
                <a:solidFill>
                  <a:srgbClr val="E06666"/>
                </a:solidFill>
                <a:latin typeface="M PLUS 1p Black"/>
                <a:ea typeface="M PLUS 1p Black"/>
                <a:cs typeface="M PLUS 1p Black"/>
                <a:sym typeface="M PLUS 1p Black"/>
              </a:rPr>
              <a:t>にお願いする場合</a:t>
            </a:r>
            <a:endParaRPr sz="500">
              <a:solidFill>
                <a:srgbClr val="E06666"/>
              </a:solidFill>
              <a:latin typeface="M PLUS 1p Black"/>
              <a:ea typeface="M PLUS 1p Black"/>
              <a:cs typeface="M PLUS 1p Black"/>
              <a:sym typeface="M PLUS 1p Black"/>
            </a:endParaRPr>
          </a:p>
        </p:txBody>
      </p:sp>
      <p:sp>
        <p:nvSpPr>
          <p:cNvPr id="1328" name="Google Shape;1328;p43"/>
          <p:cNvSpPr/>
          <p:nvPr/>
        </p:nvSpPr>
        <p:spPr>
          <a:xfrm>
            <a:off x="4398628" y="705402"/>
            <a:ext cx="583200" cy="5724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3"/>
          <p:cNvSpPr txBox="1"/>
          <p:nvPr/>
        </p:nvSpPr>
        <p:spPr>
          <a:xfrm>
            <a:off x="4325119" y="789997"/>
            <a:ext cx="730200" cy="40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500">
                <a:solidFill>
                  <a:srgbClr val="38761D"/>
                </a:solidFill>
                <a:latin typeface="M PLUS 1p Black"/>
                <a:ea typeface="M PLUS 1p Black"/>
                <a:cs typeface="M PLUS 1p Black"/>
                <a:sym typeface="M PLUS 1p Black"/>
              </a:rPr>
              <a:t>外注で</a:t>
            </a:r>
            <a:br>
              <a:rPr lang="ja" sz="500">
                <a:solidFill>
                  <a:srgbClr val="38761D"/>
                </a:solidFill>
                <a:latin typeface="M PLUS 1p Black"/>
                <a:ea typeface="M PLUS 1p Black"/>
                <a:cs typeface="M PLUS 1p Black"/>
                <a:sym typeface="M PLUS 1p Black"/>
              </a:rPr>
            </a:br>
            <a:r>
              <a:rPr lang="ja" sz="800">
                <a:solidFill>
                  <a:srgbClr val="38761D"/>
                </a:solidFill>
                <a:latin typeface="M PLUS 1p Black"/>
                <a:ea typeface="M PLUS 1p Black"/>
                <a:cs typeface="M PLUS 1p Black"/>
                <a:sym typeface="M PLUS 1p Black"/>
              </a:rPr>
              <a:t>制作会社</a:t>
            </a:r>
            <a:endParaRPr sz="800">
              <a:solidFill>
                <a:srgbClr val="38761D"/>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500">
                <a:solidFill>
                  <a:srgbClr val="38761D"/>
                </a:solidFill>
                <a:latin typeface="M PLUS 1p Black"/>
                <a:ea typeface="M PLUS 1p Black"/>
                <a:cs typeface="M PLUS 1p Black"/>
                <a:sym typeface="M PLUS 1p Black"/>
              </a:rPr>
              <a:t>にお願いする場合</a:t>
            </a:r>
            <a:endParaRPr sz="500">
              <a:solidFill>
                <a:srgbClr val="38761D"/>
              </a:solidFill>
              <a:latin typeface="M PLUS 1p Black"/>
              <a:ea typeface="M PLUS 1p Black"/>
              <a:cs typeface="M PLUS 1p Black"/>
              <a:sym typeface="M PLUS 1p Black"/>
            </a:endParaRPr>
          </a:p>
        </p:txBody>
      </p:sp>
      <p:cxnSp>
        <p:nvCxnSpPr>
          <p:cNvPr id="1330" name="Google Shape;1330;p43"/>
          <p:cNvCxnSpPr/>
          <p:nvPr/>
        </p:nvCxnSpPr>
        <p:spPr>
          <a:xfrm>
            <a:off x="190763" y="1011572"/>
            <a:ext cx="1669500" cy="0"/>
          </a:xfrm>
          <a:prstGeom prst="straightConnector1">
            <a:avLst/>
          </a:prstGeom>
          <a:noFill/>
          <a:ln cap="flat" cmpd="sng" w="9525">
            <a:solidFill>
              <a:schemeClr val="dk2"/>
            </a:solidFill>
            <a:prstDash val="dash"/>
            <a:round/>
            <a:headEnd len="med" w="med" type="none"/>
            <a:tailEnd len="med" w="med" type="none"/>
          </a:ln>
        </p:spPr>
      </p:cxnSp>
      <p:sp>
        <p:nvSpPr>
          <p:cNvPr id="1331" name="Google Shape;1331;p43"/>
          <p:cNvSpPr txBox="1"/>
          <p:nvPr>
            <p:ph idx="12" type="sldNum"/>
          </p:nvPr>
        </p:nvSpPr>
        <p:spPr>
          <a:xfrm>
            <a:off x="8472458" y="49680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332" name="Google Shape;1332;p43"/>
          <p:cNvSpPr/>
          <p:nvPr/>
        </p:nvSpPr>
        <p:spPr>
          <a:xfrm>
            <a:off x="1744175" y="1800900"/>
            <a:ext cx="92100" cy="2288100"/>
          </a:xfrm>
          <a:prstGeom prst="lef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3" name="Google Shape;1333;p43"/>
          <p:cNvSpPr/>
          <p:nvPr/>
        </p:nvSpPr>
        <p:spPr>
          <a:xfrm flipH="1">
            <a:off x="4309109" y="1293057"/>
            <a:ext cx="92100" cy="27963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34" name="Google Shape;1334;p43"/>
          <p:cNvPicPr preferRelativeResize="0"/>
          <p:nvPr/>
        </p:nvPicPr>
        <p:blipFill>
          <a:blip r:embed="rId6">
            <a:alphaModFix/>
          </a:blip>
          <a:stretch>
            <a:fillRect/>
          </a:stretch>
        </p:blipFill>
        <p:spPr>
          <a:xfrm>
            <a:off x="6622066" y="784461"/>
            <a:ext cx="907247" cy="304897"/>
          </a:xfrm>
          <a:prstGeom prst="rect">
            <a:avLst/>
          </a:prstGeom>
          <a:noFill/>
          <a:ln>
            <a:noFill/>
          </a:ln>
        </p:spPr>
      </p:pic>
      <p:sp>
        <p:nvSpPr>
          <p:cNvPr id="1335" name="Google Shape;1335;p43"/>
          <p:cNvSpPr/>
          <p:nvPr/>
        </p:nvSpPr>
        <p:spPr>
          <a:xfrm>
            <a:off x="6800150" y="3648015"/>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3"/>
          <p:cNvSpPr/>
          <p:nvPr/>
        </p:nvSpPr>
        <p:spPr>
          <a:xfrm>
            <a:off x="6800150" y="3413910"/>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3"/>
          <p:cNvSpPr/>
          <p:nvPr/>
        </p:nvSpPr>
        <p:spPr>
          <a:xfrm>
            <a:off x="6800150" y="3886208"/>
            <a:ext cx="551100" cy="228900"/>
          </a:xfrm>
          <a:prstGeom prst="rect">
            <a:avLst/>
          </a:prstGeom>
          <a:solidFill>
            <a:srgbClr val="5B95F9">
              <a:alpha val="81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8" name="Google Shape;1338;p43"/>
          <p:cNvPicPr preferRelativeResize="0"/>
          <p:nvPr/>
        </p:nvPicPr>
        <p:blipFill>
          <a:blip r:embed="rId4">
            <a:alphaModFix/>
          </a:blip>
          <a:stretch>
            <a:fillRect/>
          </a:stretch>
        </p:blipFill>
        <p:spPr>
          <a:xfrm>
            <a:off x="6916558" y="4140831"/>
            <a:ext cx="340617" cy="306253"/>
          </a:xfrm>
          <a:prstGeom prst="rect">
            <a:avLst/>
          </a:prstGeom>
          <a:noFill/>
          <a:ln>
            <a:noFill/>
          </a:ln>
        </p:spPr>
      </p:pic>
      <p:sp>
        <p:nvSpPr>
          <p:cNvPr id="1339" name="Google Shape;1339;p43"/>
          <p:cNvSpPr txBox="1"/>
          <p:nvPr/>
        </p:nvSpPr>
        <p:spPr>
          <a:xfrm>
            <a:off x="6811348" y="4447075"/>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4A90E2"/>
                </a:solidFill>
                <a:latin typeface="M PLUS 1p Black"/>
                <a:ea typeface="M PLUS 1p Black"/>
                <a:cs typeface="M PLUS 1p Black"/>
                <a:sym typeface="M PLUS 1p Black"/>
              </a:rPr>
              <a:t>マーケター</a:t>
            </a:r>
            <a:endParaRPr sz="600">
              <a:solidFill>
                <a:srgbClr val="4A90E2"/>
              </a:solidFill>
              <a:latin typeface="M PLUS 1p Black"/>
              <a:ea typeface="M PLUS 1p Black"/>
              <a:cs typeface="M PLUS 1p Black"/>
              <a:sym typeface="M PLUS 1p Black"/>
            </a:endParaRPr>
          </a:p>
        </p:txBody>
      </p:sp>
      <p:sp>
        <p:nvSpPr>
          <p:cNvPr id="1340" name="Google Shape;1340;p43"/>
          <p:cNvSpPr txBox="1"/>
          <p:nvPr/>
        </p:nvSpPr>
        <p:spPr>
          <a:xfrm>
            <a:off x="6360827" y="4615435"/>
            <a:ext cx="14520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＠3,500円 × 5時間 </a:t>
            </a:r>
            <a:endParaRPr sz="600">
              <a:solidFill>
                <a:srgbClr val="2C3853"/>
              </a:solidFill>
              <a:latin typeface="M PLUS 1p Black"/>
              <a:ea typeface="M PLUS 1p Black"/>
              <a:cs typeface="M PLUS 1p Black"/>
              <a:sym typeface="M PLUS 1p Black"/>
            </a:endParaRPr>
          </a:p>
          <a:p>
            <a:pPr indent="0" lvl="0" marL="0" rtl="0" algn="ctr">
              <a:lnSpc>
                <a:spcPct val="100000"/>
              </a:lnSpc>
              <a:spcBef>
                <a:spcPts val="0"/>
              </a:spcBef>
              <a:spcAft>
                <a:spcPts val="0"/>
              </a:spcAft>
              <a:buNone/>
            </a:pPr>
            <a:r>
              <a:rPr lang="ja" sz="600">
                <a:solidFill>
                  <a:srgbClr val="2C3853"/>
                </a:solidFill>
                <a:latin typeface="M PLUS 1p Black"/>
                <a:ea typeface="M PLUS 1p Black"/>
                <a:cs typeface="M PLUS 1p Black"/>
                <a:sym typeface="M PLUS 1p Black"/>
              </a:rPr>
              <a:t>＝ </a:t>
            </a:r>
            <a:r>
              <a:rPr lang="ja" sz="800">
                <a:solidFill>
                  <a:srgbClr val="4A90E2"/>
                </a:solidFill>
                <a:latin typeface="M PLUS 1p Black"/>
                <a:ea typeface="M PLUS 1p Black"/>
                <a:cs typeface="M PLUS 1p Black"/>
                <a:sym typeface="M PLUS 1p Black"/>
              </a:rPr>
              <a:t>17,500</a:t>
            </a:r>
            <a:r>
              <a:rPr lang="ja" sz="600">
                <a:solidFill>
                  <a:srgbClr val="4A90E2"/>
                </a:solidFill>
                <a:latin typeface="M PLUS 1p Black"/>
                <a:ea typeface="M PLUS 1p Black"/>
                <a:cs typeface="M PLUS 1p Black"/>
                <a:sym typeface="M PLUS 1p Black"/>
              </a:rPr>
              <a:t>円</a:t>
            </a:r>
            <a:endParaRPr sz="600">
              <a:solidFill>
                <a:srgbClr val="4A90E2"/>
              </a:solidFill>
              <a:latin typeface="M PLUS 1p Black"/>
              <a:ea typeface="M PLUS 1p Black"/>
              <a:cs typeface="M PLUS 1p Black"/>
              <a:sym typeface="M PLUS 1p Black"/>
            </a:endParaRPr>
          </a:p>
        </p:txBody>
      </p:sp>
      <p:sp>
        <p:nvSpPr>
          <p:cNvPr id="1341" name="Google Shape;1341;p43"/>
          <p:cNvSpPr txBox="1"/>
          <p:nvPr/>
        </p:nvSpPr>
        <p:spPr>
          <a:xfrm>
            <a:off x="986753" y="2766701"/>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500">
                <a:solidFill>
                  <a:srgbClr val="2C3853"/>
                </a:solidFill>
                <a:latin typeface="M PLUS 1p Black"/>
                <a:ea typeface="M PLUS 1p Black"/>
                <a:cs typeface="M PLUS 1p Black"/>
                <a:sym typeface="M PLUS 1p Black"/>
              </a:rPr>
              <a:t>ここまで</a:t>
            </a:r>
            <a:br>
              <a:rPr lang="ja" sz="500">
                <a:solidFill>
                  <a:srgbClr val="2C3853"/>
                </a:solidFill>
                <a:latin typeface="M PLUS 1p Black"/>
                <a:ea typeface="M PLUS 1p Black"/>
                <a:cs typeface="M PLUS 1p Black"/>
                <a:sym typeface="M PLUS 1p Black"/>
              </a:rPr>
            </a:br>
            <a:r>
              <a:rPr lang="ja" sz="800">
                <a:solidFill>
                  <a:srgbClr val="2C3853"/>
                </a:solidFill>
                <a:latin typeface="M PLUS 1p Black"/>
                <a:ea typeface="M PLUS 1p Black"/>
                <a:cs typeface="M PLUS 1p Black"/>
                <a:sym typeface="M PLUS 1p Black"/>
              </a:rPr>
              <a:t>約2週間</a:t>
            </a:r>
            <a:endParaRPr sz="800">
              <a:solidFill>
                <a:srgbClr val="2C3853"/>
              </a:solidFill>
              <a:latin typeface="M PLUS 1p Black"/>
              <a:ea typeface="M PLUS 1p Black"/>
              <a:cs typeface="M PLUS 1p Black"/>
              <a:sym typeface="M PLUS 1p Black"/>
            </a:endParaRPr>
          </a:p>
        </p:txBody>
      </p:sp>
      <p:sp>
        <p:nvSpPr>
          <p:cNvPr id="1342" name="Google Shape;1342;p43"/>
          <p:cNvSpPr txBox="1"/>
          <p:nvPr/>
        </p:nvSpPr>
        <p:spPr>
          <a:xfrm>
            <a:off x="3690170" y="2864812"/>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500">
                <a:solidFill>
                  <a:srgbClr val="2C3853"/>
                </a:solidFill>
                <a:latin typeface="M PLUS 1p Black"/>
                <a:ea typeface="M PLUS 1p Black"/>
                <a:cs typeface="M PLUS 1p Black"/>
                <a:sym typeface="M PLUS 1p Black"/>
              </a:rPr>
              <a:t>ここまで</a:t>
            </a:r>
            <a:br>
              <a:rPr lang="ja" sz="500">
                <a:solidFill>
                  <a:srgbClr val="2C3853"/>
                </a:solidFill>
                <a:latin typeface="M PLUS 1p Black"/>
                <a:ea typeface="M PLUS 1p Black"/>
                <a:cs typeface="M PLUS 1p Black"/>
                <a:sym typeface="M PLUS 1p Black"/>
              </a:rPr>
            </a:br>
            <a:r>
              <a:rPr lang="ja" sz="800">
                <a:solidFill>
                  <a:srgbClr val="2C3853"/>
                </a:solidFill>
                <a:latin typeface="M PLUS 1p Black"/>
                <a:ea typeface="M PLUS 1p Black"/>
                <a:cs typeface="M PLUS 1p Black"/>
                <a:sym typeface="M PLUS 1p Black"/>
              </a:rPr>
              <a:t>約3週間</a:t>
            </a:r>
            <a:endParaRPr sz="800">
              <a:solidFill>
                <a:srgbClr val="2C3853"/>
              </a:solidFill>
              <a:latin typeface="M PLUS 1p Black"/>
              <a:ea typeface="M PLUS 1p Black"/>
              <a:cs typeface="M PLUS 1p Black"/>
              <a:sym typeface="M PLUS 1p Black"/>
            </a:endParaRPr>
          </a:p>
        </p:txBody>
      </p:sp>
      <p:sp>
        <p:nvSpPr>
          <p:cNvPr id="1343" name="Google Shape;1343;p43"/>
          <p:cNvSpPr txBox="1"/>
          <p:nvPr/>
        </p:nvSpPr>
        <p:spPr>
          <a:xfrm>
            <a:off x="6155239" y="3559612"/>
            <a:ext cx="656100" cy="19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500">
                <a:solidFill>
                  <a:srgbClr val="2C3853"/>
                </a:solidFill>
                <a:latin typeface="M PLUS 1p Black"/>
                <a:ea typeface="M PLUS 1p Black"/>
                <a:cs typeface="M PLUS 1p Black"/>
                <a:sym typeface="M PLUS 1p Black"/>
              </a:rPr>
              <a:t>ここまで</a:t>
            </a:r>
            <a:br>
              <a:rPr lang="ja" sz="500">
                <a:solidFill>
                  <a:srgbClr val="2C3853"/>
                </a:solidFill>
                <a:latin typeface="M PLUS 1p Black"/>
                <a:ea typeface="M PLUS 1p Black"/>
                <a:cs typeface="M PLUS 1p Black"/>
                <a:sym typeface="M PLUS 1p Black"/>
              </a:rPr>
            </a:br>
            <a:r>
              <a:rPr lang="ja" sz="800">
                <a:solidFill>
                  <a:srgbClr val="2C3853"/>
                </a:solidFill>
                <a:latin typeface="M PLUS 1p Black"/>
                <a:ea typeface="M PLUS 1p Black"/>
                <a:cs typeface="M PLUS 1p Black"/>
                <a:sym typeface="M PLUS 1p Black"/>
              </a:rPr>
              <a:t>約1〜2日</a:t>
            </a:r>
            <a:endParaRPr sz="800">
              <a:solidFill>
                <a:srgbClr val="2C3853"/>
              </a:solidFill>
              <a:latin typeface="M PLUS 1p Black"/>
              <a:ea typeface="M PLUS 1p Black"/>
              <a:cs typeface="M PLUS 1p Black"/>
              <a:sym typeface="M PLUS 1p Black"/>
            </a:endParaRPr>
          </a:p>
        </p:txBody>
      </p:sp>
      <p:sp>
        <p:nvSpPr>
          <p:cNvPr id="1344" name="Google Shape;1344;p43"/>
          <p:cNvSpPr txBox="1"/>
          <p:nvPr/>
        </p:nvSpPr>
        <p:spPr>
          <a:xfrm>
            <a:off x="6049262" y="1953494"/>
            <a:ext cx="1935000" cy="13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800">
                <a:solidFill>
                  <a:srgbClr val="FF0089"/>
                </a:solidFill>
                <a:latin typeface="M PLUS 1p Medium"/>
                <a:ea typeface="M PLUS 1p Medium"/>
                <a:cs typeface="M PLUS 1p Medium"/>
                <a:sym typeface="M PLUS 1p Medium"/>
              </a:rPr>
              <a:t>新規で1ページ制作する場合</a:t>
            </a:r>
            <a:endParaRPr sz="1000">
              <a:solidFill>
                <a:srgbClr val="FF0089"/>
              </a:solidFill>
              <a:latin typeface="M PLUS 1p Medium"/>
              <a:ea typeface="M PLUS 1p Medium"/>
              <a:cs typeface="M PLUS 1p Medium"/>
              <a:sym typeface="M PLUS 1p Medium"/>
            </a:endParaRPr>
          </a:p>
        </p:txBody>
      </p:sp>
      <p:sp>
        <p:nvSpPr>
          <p:cNvPr id="1345" name="Google Shape;1345;p43"/>
          <p:cNvSpPr txBox="1"/>
          <p:nvPr/>
        </p:nvSpPr>
        <p:spPr>
          <a:xfrm>
            <a:off x="6074825" y="2131852"/>
            <a:ext cx="1935000" cy="40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900">
                <a:solidFill>
                  <a:srgbClr val="FF0089"/>
                </a:solidFill>
                <a:latin typeface="M PLUS 1p Black"/>
                <a:ea typeface="M PLUS 1p Black"/>
                <a:cs typeface="M PLUS 1p Black"/>
                <a:sym typeface="M PLUS 1p Black"/>
              </a:rPr>
              <a:t>約 </a:t>
            </a:r>
            <a:r>
              <a:rPr lang="ja" sz="1300">
                <a:solidFill>
                  <a:srgbClr val="FF0089"/>
                </a:solidFill>
                <a:latin typeface="M PLUS 1p Black"/>
                <a:ea typeface="M PLUS 1p Black"/>
                <a:cs typeface="M PLUS 1p Black"/>
                <a:sym typeface="M PLUS 1p Black"/>
              </a:rPr>
              <a:t>1/10</a:t>
            </a:r>
            <a:r>
              <a:rPr lang="ja" sz="1100">
                <a:solidFill>
                  <a:srgbClr val="FF0089"/>
                </a:solidFill>
                <a:latin typeface="M PLUS 1p Black"/>
                <a:ea typeface="M PLUS 1p Black"/>
                <a:cs typeface="M PLUS 1p Black"/>
                <a:sym typeface="M PLUS 1p Black"/>
              </a:rPr>
              <a:t> </a:t>
            </a:r>
            <a:r>
              <a:rPr lang="ja" sz="900">
                <a:solidFill>
                  <a:srgbClr val="FF0089"/>
                </a:solidFill>
                <a:latin typeface="M PLUS 1p Black"/>
                <a:ea typeface="M PLUS 1p Black"/>
                <a:cs typeface="M PLUS 1p Black"/>
                <a:sym typeface="M PLUS 1p Black"/>
              </a:rPr>
              <a:t>のコストで</a:t>
            </a:r>
            <a:br>
              <a:rPr lang="ja" sz="1100">
                <a:solidFill>
                  <a:srgbClr val="FF0089"/>
                </a:solidFill>
                <a:latin typeface="M PLUS 1p Black"/>
                <a:ea typeface="M PLUS 1p Black"/>
                <a:cs typeface="M PLUS 1p Black"/>
                <a:sym typeface="M PLUS 1p Black"/>
              </a:rPr>
            </a:br>
            <a:r>
              <a:rPr lang="ja" sz="900">
                <a:solidFill>
                  <a:srgbClr val="FF0089"/>
                </a:solidFill>
                <a:latin typeface="M PLUS 1p Black"/>
                <a:ea typeface="M PLUS 1p Black"/>
                <a:cs typeface="M PLUS 1p Black"/>
                <a:sym typeface="M PLUS 1p Black"/>
              </a:rPr>
              <a:t>約 </a:t>
            </a:r>
            <a:r>
              <a:rPr lang="ja" sz="1300">
                <a:solidFill>
                  <a:srgbClr val="FF0089"/>
                </a:solidFill>
                <a:latin typeface="M PLUS 1p Black"/>
                <a:ea typeface="M PLUS 1p Black"/>
                <a:cs typeface="M PLUS 1p Black"/>
                <a:sym typeface="M PLUS 1p Black"/>
              </a:rPr>
              <a:t>1/20</a:t>
            </a:r>
            <a:r>
              <a:rPr lang="ja" sz="1100">
                <a:solidFill>
                  <a:srgbClr val="FF0089"/>
                </a:solidFill>
                <a:latin typeface="M PLUS 1p Black"/>
                <a:ea typeface="M PLUS 1p Black"/>
                <a:cs typeface="M PLUS 1p Black"/>
                <a:sym typeface="M PLUS 1p Black"/>
              </a:rPr>
              <a:t> </a:t>
            </a:r>
            <a:r>
              <a:rPr lang="ja" sz="900">
                <a:solidFill>
                  <a:srgbClr val="FF0089"/>
                </a:solidFill>
                <a:latin typeface="M PLUS 1p Black"/>
                <a:ea typeface="M PLUS 1p Black"/>
                <a:cs typeface="M PLUS 1p Black"/>
                <a:sym typeface="M PLUS 1p Black"/>
              </a:rPr>
              <a:t>の時間で</a:t>
            </a:r>
            <a:endParaRPr sz="900">
              <a:solidFill>
                <a:srgbClr val="FF0089"/>
              </a:solidFill>
              <a:latin typeface="M PLUS 1p Black"/>
              <a:ea typeface="M PLUS 1p Black"/>
              <a:cs typeface="M PLUS 1p Black"/>
              <a:sym typeface="M PLUS 1p Black"/>
            </a:endParaRPr>
          </a:p>
        </p:txBody>
      </p:sp>
      <p:sp>
        <p:nvSpPr>
          <p:cNvPr id="1346" name="Google Shape;1346;p43"/>
          <p:cNvSpPr txBox="1"/>
          <p:nvPr/>
        </p:nvSpPr>
        <p:spPr>
          <a:xfrm>
            <a:off x="6049262" y="2562565"/>
            <a:ext cx="1935000" cy="131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800">
                <a:solidFill>
                  <a:srgbClr val="FF0089"/>
                </a:solidFill>
                <a:latin typeface="M PLUS 1p Medium"/>
                <a:ea typeface="M PLUS 1p Medium"/>
                <a:cs typeface="M PLUS 1p Medium"/>
                <a:sym typeface="M PLUS 1p Medium"/>
              </a:rPr>
              <a:t>実行ができます</a:t>
            </a:r>
            <a:endParaRPr sz="1000">
              <a:solidFill>
                <a:srgbClr val="FF0089"/>
              </a:solidFill>
              <a:latin typeface="M PLUS 1p Medium"/>
              <a:ea typeface="M PLUS 1p Medium"/>
              <a:cs typeface="M PLUS 1p Medium"/>
              <a:sym typeface="M PLUS 1p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pic>
        <p:nvPicPr>
          <p:cNvPr id="1351" name="Google Shape;1351;p44"/>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352" name="Google Shape;1352;p44"/>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サイト・LP・</a:t>
            </a:r>
            <a:r>
              <a:rPr lang="ja">
                <a:latin typeface="M PLUS 1p"/>
                <a:ea typeface="M PLUS 1p"/>
                <a:cs typeface="M PLUS 1p"/>
                <a:sym typeface="M PLUS 1p"/>
              </a:rPr>
              <a:t>ブログ</a:t>
            </a:r>
            <a:r>
              <a:rPr lang="ja">
                <a:latin typeface="M PLUS 1p"/>
                <a:ea typeface="M PLUS 1p"/>
                <a:cs typeface="M PLUS 1p"/>
                <a:sym typeface="M PLUS 1p"/>
              </a:rPr>
              <a:t>制作機能</a:t>
            </a:r>
            <a:endParaRPr>
              <a:latin typeface="M PLUS 1p"/>
              <a:ea typeface="M PLUS 1p"/>
              <a:cs typeface="M PLUS 1p"/>
              <a:sym typeface="M PLUS 1p"/>
            </a:endParaRPr>
          </a:p>
        </p:txBody>
      </p:sp>
      <p:sp>
        <p:nvSpPr>
          <p:cNvPr id="1353" name="Google Shape;1353;p44"/>
          <p:cNvSpPr/>
          <p:nvPr/>
        </p:nvSpPr>
        <p:spPr>
          <a:xfrm>
            <a:off x="2680230" y="1393118"/>
            <a:ext cx="1539000" cy="1539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4"/>
          <p:cNvSpPr/>
          <p:nvPr/>
        </p:nvSpPr>
        <p:spPr>
          <a:xfrm>
            <a:off x="470175" y="1393118"/>
            <a:ext cx="1539000" cy="1539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4"/>
          <p:cNvSpPr/>
          <p:nvPr/>
        </p:nvSpPr>
        <p:spPr>
          <a:xfrm>
            <a:off x="4816565" y="1393118"/>
            <a:ext cx="1539000" cy="1539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4"/>
          <p:cNvSpPr/>
          <p:nvPr/>
        </p:nvSpPr>
        <p:spPr>
          <a:xfrm>
            <a:off x="205801" y="938765"/>
            <a:ext cx="1994400" cy="3171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753"/>
                </a:solidFill>
                <a:latin typeface="M PLUS 1p"/>
                <a:ea typeface="M PLUS 1p"/>
                <a:cs typeface="M PLUS 1p"/>
                <a:sym typeface="M PLUS 1p"/>
              </a:rPr>
              <a:t>新規サイト制作</a:t>
            </a:r>
            <a:endParaRPr b="1" sz="1200">
              <a:solidFill>
                <a:srgbClr val="2C3753"/>
              </a:solidFill>
              <a:latin typeface="M PLUS 1p"/>
              <a:ea typeface="M PLUS 1p"/>
              <a:cs typeface="M PLUS 1p"/>
              <a:sym typeface="M PLUS 1p"/>
            </a:endParaRPr>
          </a:p>
        </p:txBody>
      </p:sp>
      <p:sp>
        <p:nvSpPr>
          <p:cNvPr id="1357" name="Google Shape;1357;p44"/>
          <p:cNvSpPr/>
          <p:nvPr/>
        </p:nvSpPr>
        <p:spPr>
          <a:xfrm>
            <a:off x="2418517" y="938765"/>
            <a:ext cx="2032200" cy="3171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753"/>
                </a:solidFill>
                <a:latin typeface="M PLUS 1p"/>
                <a:ea typeface="M PLUS 1p"/>
                <a:cs typeface="M PLUS 1p"/>
                <a:sym typeface="M PLUS 1p"/>
              </a:rPr>
              <a:t>LP制作</a:t>
            </a:r>
            <a:endParaRPr b="1">
              <a:solidFill>
                <a:srgbClr val="2C3753"/>
              </a:solidFill>
              <a:latin typeface="M PLUS 1p"/>
              <a:ea typeface="M PLUS 1p"/>
              <a:cs typeface="M PLUS 1p"/>
              <a:sym typeface="M PLUS 1p"/>
            </a:endParaRPr>
          </a:p>
        </p:txBody>
      </p:sp>
      <p:sp>
        <p:nvSpPr>
          <p:cNvPr id="1358" name="Google Shape;1358;p44"/>
          <p:cNvSpPr/>
          <p:nvPr/>
        </p:nvSpPr>
        <p:spPr>
          <a:xfrm>
            <a:off x="4654124" y="938765"/>
            <a:ext cx="2032200" cy="3171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753"/>
                </a:solidFill>
                <a:latin typeface="M PLUS 1p"/>
                <a:ea typeface="M PLUS 1p"/>
                <a:cs typeface="M PLUS 1p"/>
                <a:sym typeface="M PLUS 1p"/>
              </a:rPr>
              <a:t>セミナーLP制作</a:t>
            </a:r>
            <a:endParaRPr b="1">
              <a:solidFill>
                <a:srgbClr val="2C3753"/>
              </a:solidFill>
              <a:latin typeface="M PLUS 1p"/>
              <a:ea typeface="M PLUS 1p"/>
              <a:cs typeface="M PLUS 1p"/>
              <a:sym typeface="M PLUS 1p"/>
            </a:endParaRPr>
          </a:p>
        </p:txBody>
      </p:sp>
      <p:pic>
        <p:nvPicPr>
          <p:cNvPr id="1359" name="Google Shape;1359;p44"/>
          <p:cNvPicPr preferRelativeResize="0"/>
          <p:nvPr/>
        </p:nvPicPr>
        <p:blipFill>
          <a:blip r:embed="rId4">
            <a:alphaModFix/>
          </a:blip>
          <a:stretch>
            <a:fillRect/>
          </a:stretch>
        </p:blipFill>
        <p:spPr>
          <a:xfrm>
            <a:off x="2541299" y="1654243"/>
            <a:ext cx="1859092" cy="1115440"/>
          </a:xfrm>
          <a:prstGeom prst="rect">
            <a:avLst/>
          </a:prstGeom>
          <a:noFill/>
          <a:ln>
            <a:noFill/>
          </a:ln>
          <a:effectLst>
            <a:outerShdw blurRad="142875" rotWithShape="0" algn="bl" dir="5400000" dist="19050">
              <a:srgbClr val="000000">
                <a:alpha val="20000"/>
              </a:srgbClr>
            </a:outerShdw>
          </a:effectLst>
        </p:spPr>
      </p:pic>
      <p:pic>
        <p:nvPicPr>
          <p:cNvPr id="1360" name="Google Shape;1360;p44"/>
          <p:cNvPicPr preferRelativeResize="0"/>
          <p:nvPr/>
        </p:nvPicPr>
        <p:blipFill rotWithShape="1">
          <a:blip r:embed="rId4">
            <a:alphaModFix/>
          </a:blip>
          <a:srcRect b="0" l="52079" r="3676" t="7484"/>
          <a:stretch/>
        </p:blipFill>
        <p:spPr>
          <a:xfrm>
            <a:off x="4764581" y="1508285"/>
            <a:ext cx="956482" cy="1200015"/>
          </a:xfrm>
          <a:prstGeom prst="rect">
            <a:avLst/>
          </a:prstGeom>
          <a:noFill/>
          <a:ln>
            <a:noFill/>
          </a:ln>
          <a:effectLst>
            <a:outerShdw blurRad="142875" rotWithShape="0" algn="bl" dir="5400000" dist="19050">
              <a:srgbClr val="000000">
                <a:alpha val="20000"/>
              </a:srgbClr>
            </a:outerShdw>
          </a:effectLst>
        </p:spPr>
      </p:pic>
      <p:sp>
        <p:nvSpPr>
          <p:cNvPr id="1361" name="Google Shape;1361;p44"/>
          <p:cNvSpPr txBox="1"/>
          <p:nvPr/>
        </p:nvSpPr>
        <p:spPr>
          <a:xfrm>
            <a:off x="195650" y="2957825"/>
            <a:ext cx="2153400" cy="77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ja" sz="1000">
                <a:solidFill>
                  <a:srgbClr val="073763"/>
                </a:solidFill>
                <a:latin typeface="M PLUS 1p Black"/>
                <a:ea typeface="M PLUS 1p Black"/>
                <a:cs typeface="M PLUS 1p Black"/>
                <a:sym typeface="M PLUS 1p Black"/>
              </a:rPr>
              <a:t>BtoBサイトのテンプレート搭載</a:t>
            </a:r>
            <a:endParaRPr sz="10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1000">
                <a:solidFill>
                  <a:srgbClr val="073763"/>
                </a:solidFill>
                <a:latin typeface="M PLUS 1p Black"/>
                <a:ea typeface="M PLUS 1p Black"/>
                <a:cs typeface="M PLUS 1p Black"/>
                <a:sym typeface="M PLUS 1p Black"/>
              </a:rPr>
              <a:t>ページ作りたい放題</a:t>
            </a:r>
            <a:endParaRPr sz="10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ferret Oneで新規サイトを立ち上げ。ちょっとしたテキストの変更や画像の差し替えなどは自分でできるので、更新もスピーディに。運用フェーズでの大幅な</a:t>
            </a:r>
            <a:r>
              <a:rPr b="1" lang="ja" sz="900">
                <a:solidFill>
                  <a:srgbClr val="073763"/>
                </a:solidFill>
                <a:latin typeface="M PLUS 1p"/>
                <a:ea typeface="M PLUS 1p"/>
                <a:cs typeface="M PLUS 1p"/>
                <a:sym typeface="M PLUS 1p"/>
              </a:rPr>
              <a:t>時間短縮</a:t>
            </a:r>
            <a:r>
              <a:rPr lang="ja" sz="900">
                <a:solidFill>
                  <a:srgbClr val="073763"/>
                </a:solidFill>
                <a:latin typeface="M PLUS 1p"/>
                <a:ea typeface="M PLUS 1p"/>
                <a:cs typeface="M PLUS 1p"/>
                <a:sym typeface="M PLUS 1p"/>
              </a:rPr>
              <a:t>と</a:t>
            </a:r>
            <a:r>
              <a:rPr b="1" lang="ja" sz="900">
                <a:solidFill>
                  <a:srgbClr val="073763"/>
                </a:solidFill>
                <a:latin typeface="M PLUS 1p"/>
                <a:ea typeface="M PLUS 1p"/>
                <a:cs typeface="M PLUS 1p"/>
                <a:sym typeface="M PLUS 1p"/>
              </a:rPr>
              <a:t>コストカット</a:t>
            </a:r>
            <a:r>
              <a:rPr lang="ja" sz="900">
                <a:solidFill>
                  <a:srgbClr val="073763"/>
                </a:solidFill>
                <a:latin typeface="M PLUS 1p"/>
                <a:ea typeface="M PLUS 1p"/>
                <a:cs typeface="M PLUS 1p"/>
                <a:sym typeface="M PLUS 1p"/>
              </a:rPr>
              <a:t>につながります。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１契約につき１サイト持つことができます。ページ数の上限はありません。</a:t>
            </a:r>
            <a:endParaRPr sz="900">
              <a:solidFill>
                <a:srgbClr val="073763"/>
              </a:solidFill>
              <a:latin typeface="M PLUS 1p"/>
              <a:ea typeface="M PLUS 1p"/>
              <a:cs typeface="M PLUS 1p"/>
              <a:sym typeface="M PLUS 1p"/>
            </a:endParaRPr>
          </a:p>
        </p:txBody>
      </p:sp>
      <p:sp>
        <p:nvSpPr>
          <p:cNvPr id="1362" name="Google Shape;1362;p44"/>
          <p:cNvSpPr txBox="1"/>
          <p:nvPr/>
        </p:nvSpPr>
        <p:spPr>
          <a:xfrm>
            <a:off x="2344315" y="2957825"/>
            <a:ext cx="2219400" cy="7764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1000">
                <a:solidFill>
                  <a:srgbClr val="073763"/>
                </a:solidFill>
                <a:latin typeface="M PLUS 1p Black"/>
                <a:ea typeface="M PLUS 1p Black"/>
                <a:cs typeface="M PLUS 1p Black"/>
                <a:sym typeface="M PLUS 1p Black"/>
              </a:rPr>
              <a:t>LPテンプレ2種搭載！作りたい放題</a:t>
            </a:r>
            <a:endParaRPr sz="10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ferret Oneは記事コンテンツの更新だけでなく、LPも作成可能です。</a:t>
            </a:r>
            <a:r>
              <a:rPr b="1" lang="ja" sz="900">
                <a:solidFill>
                  <a:srgbClr val="073763"/>
                </a:solidFill>
                <a:latin typeface="M PLUS 1p"/>
                <a:ea typeface="M PLUS 1p"/>
                <a:cs typeface="M PLUS 1p"/>
                <a:sym typeface="M PLUS 1p"/>
              </a:rPr>
              <a:t>複製も簡単</a:t>
            </a:r>
            <a:r>
              <a:rPr lang="ja" sz="900">
                <a:solidFill>
                  <a:srgbClr val="073763"/>
                </a:solidFill>
                <a:latin typeface="M PLUS 1p"/>
                <a:ea typeface="M PLUS 1p"/>
                <a:cs typeface="M PLUS 1p"/>
                <a:sym typeface="M PLUS 1p"/>
              </a:rPr>
              <a:t>なので、できあがったLPをベースに、ターゲット別・キーワード別・ユースケース別など、</a:t>
            </a:r>
            <a:r>
              <a:rPr b="1" lang="ja" sz="900">
                <a:solidFill>
                  <a:srgbClr val="073763"/>
                </a:solidFill>
                <a:latin typeface="M PLUS 1p"/>
                <a:ea typeface="M PLUS 1p"/>
                <a:cs typeface="M PLUS 1p"/>
                <a:sym typeface="M PLUS 1p"/>
              </a:rPr>
              <a:t>様々なLPを展開</a:t>
            </a:r>
            <a:r>
              <a:rPr lang="ja" sz="900">
                <a:solidFill>
                  <a:srgbClr val="073763"/>
                </a:solidFill>
                <a:latin typeface="M PLUS 1p"/>
                <a:ea typeface="M PLUS 1p"/>
                <a:cs typeface="M PLUS 1p"/>
                <a:sym typeface="M PLUS 1p"/>
              </a:rPr>
              <a:t>し、どんどんテストも回すことができます。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LPの制作数の上限はありません。</a:t>
            </a:r>
            <a:endParaRPr sz="900">
              <a:solidFill>
                <a:srgbClr val="073763"/>
              </a:solidFill>
              <a:latin typeface="M PLUS 1p"/>
              <a:ea typeface="M PLUS 1p"/>
              <a:cs typeface="M PLUS 1p"/>
              <a:sym typeface="M PLUS 1p"/>
            </a:endParaRPr>
          </a:p>
        </p:txBody>
      </p:sp>
      <p:pic>
        <p:nvPicPr>
          <p:cNvPr id="1363" name="Google Shape;1363;p44"/>
          <p:cNvPicPr preferRelativeResize="0"/>
          <p:nvPr/>
        </p:nvPicPr>
        <p:blipFill rotWithShape="1">
          <a:blip r:embed="rId5">
            <a:alphaModFix/>
          </a:blip>
          <a:srcRect b="-9" l="0" r="0" t="8055"/>
          <a:stretch/>
        </p:blipFill>
        <p:spPr>
          <a:xfrm>
            <a:off x="2471507" y="1576149"/>
            <a:ext cx="1979177" cy="1220824"/>
          </a:xfrm>
          <a:prstGeom prst="rect">
            <a:avLst/>
          </a:prstGeom>
          <a:noFill/>
          <a:ln>
            <a:noFill/>
          </a:ln>
          <a:effectLst>
            <a:outerShdw blurRad="142875" rotWithShape="0" algn="bl" dir="5400000" dist="19050">
              <a:srgbClr val="073763">
                <a:alpha val="20000"/>
              </a:srgbClr>
            </a:outerShdw>
          </a:effectLst>
        </p:spPr>
      </p:pic>
      <p:sp>
        <p:nvSpPr>
          <p:cNvPr id="1364" name="Google Shape;1364;p44"/>
          <p:cNvSpPr txBox="1"/>
          <p:nvPr/>
        </p:nvSpPr>
        <p:spPr>
          <a:xfrm>
            <a:off x="4600951" y="2957825"/>
            <a:ext cx="2219400" cy="7764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1000">
                <a:solidFill>
                  <a:srgbClr val="073763"/>
                </a:solidFill>
                <a:latin typeface="M PLUS 1p Black"/>
                <a:ea typeface="M PLUS 1p Black"/>
                <a:cs typeface="M PLUS 1p Black"/>
                <a:sym typeface="M PLUS 1p Black"/>
              </a:rPr>
              <a:t>セミナー展示会告知用テンプレ搭載</a:t>
            </a:r>
            <a:endParaRPr sz="10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BtoB施策で有効なセミナー集客にも便利です。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集客用の</a:t>
            </a:r>
            <a:r>
              <a:rPr b="1" lang="ja" sz="900">
                <a:solidFill>
                  <a:srgbClr val="073763"/>
                </a:solidFill>
                <a:latin typeface="M PLUS 1p"/>
                <a:ea typeface="M PLUS 1p"/>
                <a:cs typeface="M PLUS 1p"/>
                <a:sym typeface="M PLUS 1p"/>
              </a:rPr>
              <a:t>LPテンプレート</a:t>
            </a:r>
            <a:r>
              <a:rPr lang="ja" sz="900">
                <a:solidFill>
                  <a:srgbClr val="073763"/>
                </a:solidFill>
                <a:latin typeface="M PLUS 1p"/>
                <a:ea typeface="M PLUS 1p"/>
                <a:cs typeface="M PLUS 1p"/>
                <a:sym typeface="M PLUS 1p"/>
              </a:rPr>
              <a:t>、</a:t>
            </a:r>
            <a:r>
              <a:rPr b="1" lang="ja" sz="900">
                <a:solidFill>
                  <a:srgbClr val="073763"/>
                </a:solidFill>
                <a:latin typeface="M PLUS 1p"/>
                <a:ea typeface="M PLUS 1p"/>
                <a:cs typeface="M PLUS 1p"/>
                <a:sym typeface="M PLUS 1p"/>
              </a:rPr>
              <a:t>申し込みフォーム</a:t>
            </a:r>
            <a:r>
              <a:rPr lang="ja" sz="900">
                <a:solidFill>
                  <a:srgbClr val="073763"/>
                </a:solidFill>
                <a:latin typeface="M PLUS 1p"/>
                <a:ea typeface="M PLUS 1p"/>
                <a:cs typeface="M PLUS 1p"/>
                <a:sym typeface="M PLUS 1p"/>
              </a:rPr>
              <a:t>や開催場所の地図も簡単設定。申し込んだユーザーへの</a:t>
            </a:r>
            <a:r>
              <a:rPr b="1" lang="ja" sz="900">
                <a:solidFill>
                  <a:srgbClr val="073763"/>
                </a:solidFill>
                <a:latin typeface="M PLUS 1p"/>
                <a:ea typeface="M PLUS 1p"/>
                <a:cs typeface="M PLUS 1p"/>
                <a:sym typeface="M PLUS 1p"/>
              </a:rPr>
              <a:t>メールでのリマインド</a:t>
            </a:r>
            <a:r>
              <a:rPr lang="ja" sz="900">
                <a:solidFill>
                  <a:srgbClr val="073763"/>
                </a:solidFill>
                <a:latin typeface="M PLUS 1p"/>
                <a:ea typeface="M PLUS 1p"/>
                <a:cs typeface="M PLUS 1p"/>
                <a:sym typeface="M PLUS 1p"/>
              </a:rPr>
              <a:t>、</a:t>
            </a:r>
            <a:r>
              <a:rPr b="1" lang="ja" sz="900">
                <a:solidFill>
                  <a:srgbClr val="073763"/>
                </a:solidFill>
                <a:latin typeface="M PLUS 1p"/>
                <a:ea typeface="M PLUS 1p"/>
                <a:cs typeface="M PLUS 1p"/>
                <a:sym typeface="M PLUS 1p"/>
              </a:rPr>
              <a:t>対応管理</a:t>
            </a:r>
            <a:r>
              <a:rPr lang="ja" sz="900">
                <a:solidFill>
                  <a:srgbClr val="073763"/>
                </a:solidFill>
                <a:latin typeface="M PLUS 1p"/>
                <a:ea typeface="M PLUS 1p"/>
                <a:cs typeface="M PLUS 1p"/>
                <a:sym typeface="M PLUS 1p"/>
              </a:rPr>
              <a:t>まで一連の運用が１つの管理画面でできます。</a:t>
            </a:r>
            <a:endParaRPr sz="900">
              <a:solidFill>
                <a:srgbClr val="073763"/>
              </a:solidFill>
              <a:latin typeface="M PLUS 1p"/>
              <a:ea typeface="M PLUS 1p"/>
              <a:cs typeface="M PLUS 1p"/>
              <a:sym typeface="M PLUS 1p"/>
            </a:endParaRPr>
          </a:p>
        </p:txBody>
      </p:sp>
      <p:pic>
        <p:nvPicPr>
          <p:cNvPr id="1365" name="Google Shape;1365;p44"/>
          <p:cNvPicPr preferRelativeResize="0"/>
          <p:nvPr/>
        </p:nvPicPr>
        <p:blipFill rotWithShape="1">
          <a:blip r:embed="rId6">
            <a:alphaModFix/>
          </a:blip>
          <a:srcRect b="0" l="0" r="8700" t="0"/>
          <a:stretch/>
        </p:blipFill>
        <p:spPr>
          <a:xfrm>
            <a:off x="5510567" y="2091613"/>
            <a:ext cx="1181687" cy="776566"/>
          </a:xfrm>
          <a:prstGeom prst="rect">
            <a:avLst/>
          </a:prstGeom>
          <a:noFill/>
          <a:ln>
            <a:noFill/>
          </a:ln>
          <a:effectLst>
            <a:outerShdw blurRad="142875" rotWithShape="0" algn="bl" dir="5400000" dist="19050">
              <a:srgbClr val="000000">
                <a:alpha val="20000"/>
              </a:srgbClr>
            </a:outerShdw>
          </a:effectLst>
        </p:spPr>
      </p:pic>
      <p:pic>
        <p:nvPicPr>
          <p:cNvPr id="1366" name="Google Shape;1366;p44"/>
          <p:cNvPicPr preferRelativeResize="0"/>
          <p:nvPr/>
        </p:nvPicPr>
        <p:blipFill>
          <a:blip r:embed="rId7">
            <a:alphaModFix/>
          </a:blip>
          <a:stretch>
            <a:fillRect/>
          </a:stretch>
        </p:blipFill>
        <p:spPr>
          <a:xfrm>
            <a:off x="5956878" y="1851492"/>
            <a:ext cx="195410" cy="145803"/>
          </a:xfrm>
          <a:prstGeom prst="rect">
            <a:avLst/>
          </a:prstGeom>
          <a:noFill/>
          <a:ln>
            <a:noFill/>
          </a:ln>
          <a:effectLst>
            <a:outerShdw blurRad="142875" rotWithShape="0" algn="bl" dir="5400000" dist="19050">
              <a:srgbClr val="000000">
                <a:alpha val="20000"/>
              </a:srgbClr>
            </a:outerShdw>
          </a:effectLst>
        </p:spPr>
      </p:pic>
      <p:pic>
        <p:nvPicPr>
          <p:cNvPr id="1367" name="Google Shape;1367;p44"/>
          <p:cNvPicPr preferRelativeResize="0"/>
          <p:nvPr/>
        </p:nvPicPr>
        <p:blipFill>
          <a:blip r:embed="rId7">
            <a:alphaModFix/>
          </a:blip>
          <a:stretch>
            <a:fillRect/>
          </a:stretch>
        </p:blipFill>
        <p:spPr>
          <a:xfrm>
            <a:off x="6141049" y="1661360"/>
            <a:ext cx="195410" cy="145803"/>
          </a:xfrm>
          <a:prstGeom prst="rect">
            <a:avLst/>
          </a:prstGeom>
          <a:noFill/>
          <a:ln>
            <a:noFill/>
          </a:ln>
          <a:effectLst>
            <a:outerShdw blurRad="142875" rotWithShape="0" algn="bl" dir="5400000" dist="19050">
              <a:srgbClr val="000000">
                <a:alpha val="20000"/>
              </a:srgbClr>
            </a:outerShdw>
          </a:effectLst>
        </p:spPr>
      </p:pic>
      <p:sp>
        <p:nvSpPr>
          <p:cNvPr id="1368" name="Google Shape;1368;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369" name="Google Shape;1369;p44"/>
          <p:cNvSpPr/>
          <p:nvPr/>
        </p:nvSpPr>
        <p:spPr>
          <a:xfrm>
            <a:off x="7110256" y="1400456"/>
            <a:ext cx="1551000" cy="1551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4"/>
          <p:cNvSpPr/>
          <p:nvPr/>
        </p:nvSpPr>
        <p:spPr>
          <a:xfrm>
            <a:off x="6846524" y="938765"/>
            <a:ext cx="2047800" cy="319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ブログ機能</a:t>
            </a:r>
            <a:endParaRPr b="1">
              <a:latin typeface="M PLUS 1p"/>
              <a:ea typeface="M PLUS 1p"/>
              <a:cs typeface="M PLUS 1p"/>
              <a:sym typeface="M PLUS 1p"/>
            </a:endParaRPr>
          </a:p>
        </p:txBody>
      </p:sp>
      <p:sp>
        <p:nvSpPr>
          <p:cNvPr id="1371" name="Google Shape;1371;p44"/>
          <p:cNvSpPr txBox="1"/>
          <p:nvPr/>
        </p:nvSpPr>
        <p:spPr>
          <a:xfrm>
            <a:off x="6771750" y="2977827"/>
            <a:ext cx="2236500" cy="7827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1000">
                <a:solidFill>
                  <a:srgbClr val="073763"/>
                </a:solidFill>
                <a:latin typeface="M PLUS 1p Black"/>
                <a:ea typeface="M PLUS 1p Black"/>
                <a:cs typeface="M PLUS 1p Black"/>
                <a:sym typeface="M PLUS 1p Black"/>
              </a:rPr>
              <a:t>SEO対策に欠かせない、簡単操作のメディア機能搭載</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コンテンツマーケティング</a:t>
            </a:r>
            <a:r>
              <a:rPr lang="ja" sz="900">
                <a:solidFill>
                  <a:srgbClr val="073763"/>
                </a:solidFill>
                <a:latin typeface="M PLUS 1p"/>
                <a:ea typeface="M PLUS 1p"/>
                <a:cs typeface="M PLUS 1p"/>
                <a:sym typeface="M PLUS 1p"/>
              </a:rPr>
              <a:t>に欠かせないブログ機能。</a:t>
            </a:r>
            <a:r>
              <a:rPr b="1" lang="ja" sz="900">
                <a:solidFill>
                  <a:srgbClr val="073763"/>
                </a:solidFill>
                <a:latin typeface="M PLUS 1p"/>
                <a:ea typeface="M PLUS 1p"/>
                <a:cs typeface="M PLUS 1p"/>
                <a:sym typeface="M PLUS 1p"/>
              </a:rPr>
              <a:t>WordPress</a:t>
            </a:r>
            <a:r>
              <a:rPr lang="ja" sz="900">
                <a:solidFill>
                  <a:srgbClr val="073763"/>
                </a:solidFill>
                <a:latin typeface="M PLUS 1p"/>
                <a:ea typeface="M PLUS 1p"/>
                <a:cs typeface="M PLUS 1p"/>
                <a:sym typeface="M PLUS 1p"/>
              </a:rPr>
              <a:t>からのインポートも可能で、既存のコンテンツ記事も有効活用できます。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カスタムURL・タグ設定・カテゴリ設定、SEO順位チェック機能</a:t>
            </a:r>
            <a:r>
              <a:rPr lang="ja" sz="900">
                <a:solidFill>
                  <a:srgbClr val="073763"/>
                </a:solidFill>
                <a:latin typeface="M PLUS 1p"/>
                <a:ea typeface="M PLUS 1p"/>
                <a:cs typeface="M PLUS 1p"/>
                <a:sym typeface="M PLUS 1p"/>
              </a:rPr>
              <a:t>やSNSとの連携投稿もできます。</a:t>
            </a:r>
            <a:endParaRPr sz="900">
              <a:solidFill>
                <a:srgbClr val="073763"/>
              </a:solidFill>
              <a:latin typeface="M PLUS 1p"/>
              <a:ea typeface="M PLUS 1p"/>
              <a:cs typeface="M PLUS 1p"/>
              <a:sym typeface="M PLUS 1p"/>
            </a:endParaRPr>
          </a:p>
        </p:txBody>
      </p:sp>
      <p:pic>
        <p:nvPicPr>
          <p:cNvPr id="1372" name="Google Shape;1372;p44"/>
          <p:cNvPicPr preferRelativeResize="0"/>
          <p:nvPr/>
        </p:nvPicPr>
        <p:blipFill rotWithShape="1">
          <a:blip r:embed="rId8">
            <a:alphaModFix/>
          </a:blip>
          <a:srcRect b="28330" l="0" r="0" t="0"/>
          <a:stretch/>
        </p:blipFill>
        <p:spPr>
          <a:xfrm>
            <a:off x="6997062" y="1462219"/>
            <a:ext cx="1184516" cy="1321293"/>
          </a:xfrm>
          <a:prstGeom prst="rect">
            <a:avLst/>
          </a:prstGeom>
          <a:noFill/>
          <a:ln>
            <a:noFill/>
          </a:ln>
          <a:effectLst>
            <a:outerShdw blurRad="142875" rotWithShape="0" algn="bl" dir="5400000" dist="19050">
              <a:srgbClr val="073763">
                <a:alpha val="20000"/>
              </a:srgbClr>
            </a:outerShdw>
          </a:effectLst>
        </p:spPr>
      </p:pic>
      <p:pic>
        <p:nvPicPr>
          <p:cNvPr id="1373" name="Google Shape;1373;p44"/>
          <p:cNvPicPr preferRelativeResize="0"/>
          <p:nvPr/>
        </p:nvPicPr>
        <p:blipFill rotWithShape="1">
          <a:blip r:embed="rId9">
            <a:alphaModFix/>
          </a:blip>
          <a:srcRect b="0" l="12266" r="-8" t="4970"/>
          <a:stretch/>
        </p:blipFill>
        <p:spPr>
          <a:xfrm>
            <a:off x="7698946" y="2183845"/>
            <a:ext cx="1214749" cy="782563"/>
          </a:xfrm>
          <a:prstGeom prst="rect">
            <a:avLst/>
          </a:prstGeom>
          <a:noFill/>
          <a:ln>
            <a:noFill/>
          </a:ln>
          <a:effectLst>
            <a:outerShdw blurRad="142875" rotWithShape="0" algn="bl" dir="5400000" dist="19050">
              <a:srgbClr val="073763">
                <a:alpha val="20000"/>
              </a:srgbClr>
            </a:outerShdw>
          </a:effectLst>
        </p:spPr>
      </p:pic>
      <p:pic>
        <p:nvPicPr>
          <p:cNvPr id="1374" name="Google Shape;1374;p44"/>
          <p:cNvPicPr preferRelativeResize="0"/>
          <p:nvPr/>
        </p:nvPicPr>
        <p:blipFill>
          <a:blip r:embed="rId10">
            <a:alphaModFix/>
          </a:blip>
          <a:stretch>
            <a:fillRect/>
          </a:stretch>
        </p:blipFill>
        <p:spPr>
          <a:xfrm>
            <a:off x="242475" y="1585450"/>
            <a:ext cx="1994399" cy="11550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pic>
        <p:nvPicPr>
          <p:cNvPr id="1379" name="Google Shape;1379;p45"/>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380" name="Google Shape;1380;p45"/>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サイト・LP・</a:t>
            </a:r>
            <a:r>
              <a:rPr lang="ja">
                <a:latin typeface="M PLUS 1p"/>
                <a:ea typeface="M PLUS 1p"/>
                <a:cs typeface="M PLUS 1p"/>
                <a:sym typeface="M PLUS 1p"/>
              </a:rPr>
              <a:t>ブログ</a:t>
            </a:r>
            <a:r>
              <a:rPr lang="ja">
                <a:latin typeface="M PLUS 1p"/>
                <a:ea typeface="M PLUS 1p"/>
                <a:cs typeface="M PLUS 1p"/>
                <a:sym typeface="M PLUS 1p"/>
              </a:rPr>
              <a:t>便利機能</a:t>
            </a:r>
            <a:endParaRPr>
              <a:latin typeface="M PLUS 1p"/>
              <a:ea typeface="M PLUS 1p"/>
              <a:cs typeface="M PLUS 1p"/>
              <a:sym typeface="M PLUS 1p"/>
            </a:endParaRPr>
          </a:p>
        </p:txBody>
      </p:sp>
      <p:sp>
        <p:nvSpPr>
          <p:cNvPr id="1381" name="Google Shape;1381;p45"/>
          <p:cNvSpPr/>
          <p:nvPr/>
        </p:nvSpPr>
        <p:spPr>
          <a:xfrm>
            <a:off x="7060031" y="1450681"/>
            <a:ext cx="1551000" cy="1551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5"/>
          <p:cNvSpPr/>
          <p:nvPr/>
        </p:nvSpPr>
        <p:spPr>
          <a:xfrm>
            <a:off x="436098" y="1456687"/>
            <a:ext cx="1551000" cy="1551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45"/>
          <p:cNvSpPr/>
          <p:nvPr/>
        </p:nvSpPr>
        <p:spPr>
          <a:xfrm>
            <a:off x="6796299" y="989053"/>
            <a:ext cx="2047800" cy="319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853"/>
                </a:solidFill>
                <a:latin typeface="M PLUS 1p"/>
                <a:ea typeface="M PLUS 1p"/>
                <a:cs typeface="M PLUS 1p"/>
                <a:sym typeface="M PLUS 1p"/>
              </a:rPr>
              <a:t>TD/OGP一括編集機能</a:t>
            </a:r>
            <a:endParaRPr b="1">
              <a:solidFill>
                <a:srgbClr val="2C3853"/>
              </a:solidFill>
              <a:latin typeface="M PLUS 1p"/>
              <a:ea typeface="M PLUS 1p"/>
              <a:cs typeface="M PLUS 1p"/>
              <a:sym typeface="M PLUS 1p"/>
            </a:endParaRPr>
          </a:p>
        </p:txBody>
      </p:sp>
      <p:sp>
        <p:nvSpPr>
          <p:cNvPr id="1384" name="Google Shape;1384;p45"/>
          <p:cNvSpPr/>
          <p:nvPr/>
        </p:nvSpPr>
        <p:spPr>
          <a:xfrm>
            <a:off x="210540" y="989053"/>
            <a:ext cx="2047800" cy="319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853"/>
                </a:solidFill>
                <a:latin typeface="M PLUS 1p"/>
                <a:ea typeface="M PLUS 1p"/>
                <a:cs typeface="M PLUS 1p"/>
                <a:sym typeface="M PLUS 1p"/>
              </a:rPr>
              <a:t>資料ダウンロード機能</a:t>
            </a:r>
            <a:endParaRPr b="1" sz="1200">
              <a:solidFill>
                <a:srgbClr val="2C3853"/>
              </a:solidFill>
              <a:latin typeface="M PLUS 1p"/>
              <a:ea typeface="M PLUS 1p"/>
              <a:cs typeface="M PLUS 1p"/>
              <a:sym typeface="M PLUS 1p"/>
            </a:endParaRPr>
          </a:p>
        </p:txBody>
      </p:sp>
      <p:sp>
        <p:nvSpPr>
          <p:cNvPr id="1385" name="Google Shape;1385;p45"/>
          <p:cNvSpPr txBox="1"/>
          <p:nvPr/>
        </p:nvSpPr>
        <p:spPr>
          <a:xfrm>
            <a:off x="6721525" y="3104248"/>
            <a:ext cx="2236500" cy="17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900">
                <a:solidFill>
                  <a:srgbClr val="073763"/>
                </a:solidFill>
                <a:latin typeface="M PLUS 1p Black"/>
                <a:ea typeface="M PLUS 1p Black"/>
                <a:cs typeface="M PLUS 1p Black"/>
                <a:sym typeface="M PLUS 1p Black"/>
              </a:rPr>
              <a:t>タイトル・ディスクリプション設定</a:t>
            </a:r>
            <a:endParaRPr sz="9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rPr lang="ja" sz="900">
                <a:solidFill>
                  <a:srgbClr val="073763"/>
                </a:solidFill>
                <a:latin typeface="M PLUS 1p Black"/>
                <a:ea typeface="M PLUS 1p Black"/>
                <a:cs typeface="M PLUS 1p Black"/>
                <a:sym typeface="M PLUS 1p Black"/>
              </a:rPr>
              <a:t>OGPの一括設定</a:t>
            </a:r>
            <a:endParaRPr sz="9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rPr lang="ja" sz="900">
                <a:solidFill>
                  <a:srgbClr val="073763"/>
                </a:solidFill>
                <a:latin typeface="M PLUS 1p"/>
                <a:ea typeface="M PLUS 1p"/>
                <a:cs typeface="M PLUS 1p"/>
                <a:sym typeface="M PLUS 1p"/>
              </a:rPr>
              <a:t>Googleなどの検索サイトに表示されるページごとのタイトルと説明文をタイトル・ディスクリプション（TD）と呼びます。OGPはwebページのタイトルや概要、画像を表示させる仕組みのことです。これらを簡単に設定出来る仕組みを搭載しています。</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900">
                <a:solidFill>
                  <a:srgbClr val="073763"/>
                </a:solidFill>
                <a:latin typeface="M PLUS 1p"/>
                <a:ea typeface="M PLUS 1p"/>
                <a:cs typeface="M PLUS 1p"/>
                <a:sym typeface="M PLUS 1p"/>
              </a:rPr>
              <a:t>その他リダイレクト機能も付帯しています。</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b="1" sz="900">
              <a:solidFill>
                <a:srgbClr val="073763"/>
              </a:solidFill>
              <a:latin typeface="M PLUS 1p"/>
              <a:ea typeface="M PLUS 1p"/>
              <a:cs typeface="M PLUS 1p"/>
              <a:sym typeface="M PLUS 1p"/>
            </a:endParaRPr>
          </a:p>
        </p:txBody>
      </p:sp>
      <p:sp>
        <p:nvSpPr>
          <p:cNvPr id="1386" name="Google Shape;1386;p45"/>
          <p:cNvSpPr txBox="1"/>
          <p:nvPr/>
        </p:nvSpPr>
        <p:spPr>
          <a:xfrm>
            <a:off x="218821" y="3104252"/>
            <a:ext cx="2047800" cy="7827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資料ダウンロード機能搭載</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PDFファイル</a:t>
            </a:r>
            <a:r>
              <a:rPr lang="ja" sz="900">
                <a:solidFill>
                  <a:srgbClr val="073763"/>
                </a:solidFill>
                <a:latin typeface="M PLUS 1p"/>
                <a:ea typeface="M PLUS 1p"/>
                <a:cs typeface="M PLUS 1p"/>
                <a:sym typeface="M PLUS 1p"/>
              </a:rPr>
              <a:t>をアップロードすることで、ユーザーが資料ダウンロードできるページも簡単に作成できます。フォームと組み合わせることで、</a:t>
            </a:r>
            <a:r>
              <a:rPr b="1" lang="ja" sz="900">
                <a:solidFill>
                  <a:srgbClr val="073763"/>
                </a:solidFill>
                <a:latin typeface="M PLUS 1p"/>
                <a:ea typeface="M PLUS 1p"/>
                <a:cs typeface="M PLUS 1p"/>
                <a:sym typeface="M PLUS 1p"/>
              </a:rPr>
              <a:t>ホワイトペーパー施策</a:t>
            </a:r>
            <a:r>
              <a:rPr lang="ja" sz="900">
                <a:solidFill>
                  <a:srgbClr val="073763"/>
                </a:solidFill>
                <a:latin typeface="M PLUS 1p"/>
                <a:ea typeface="M PLUS 1p"/>
                <a:cs typeface="M PLUS 1p"/>
                <a:sym typeface="M PLUS 1p"/>
              </a:rPr>
              <a:t>などのマーケティングに活用できます。</a:t>
            </a:r>
            <a:endParaRPr sz="900">
              <a:solidFill>
                <a:srgbClr val="073763"/>
              </a:solidFill>
              <a:latin typeface="M PLUS 1p"/>
              <a:ea typeface="M PLUS 1p"/>
              <a:cs typeface="M PLUS 1p"/>
              <a:sym typeface="M PLUS 1p"/>
            </a:endParaRPr>
          </a:p>
        </p:txBody>
      </p:sp>
      <p:pic>
        <p:nvPicPr>
          <p:cNvPr id="1387" name="Google Shape;1387;p45"/>
          <p:cNvPicPr preferRelativeResize="0"/>
          <p:nvPr/>
        </p:nvPicPr>
        <p:blipFill rotWithShape="1">
          <a:blip r:embed="rId4">
            <a:alphaModFix/>
          </a:blip>
          <a:srcRect b="48017" l="13913" r="11842" t="5988"/>
          <a:stretch/>
        </p:blipFill>
        <p:spPr>
          <a:xfrm>
            <a:off x="362886" y="1512434"/>
            <a:ext cx="1675109" cy="1438587"/>
          </a:xfrm>
          <a:prstGeom prst="rect">
            <a:avLst/>
          </a:prstGeom>
          <a:noFill/>
          <a:ln>
            <a:noFill/>
          </a:ln>
          <a:effectLst>
            <a:outerShdw blurRad="142875" rotWithShape="0" algn="bl" dir="5400000" dist="19050">
              <a:srgbClr val="073763">
                <a:alpha val="10000"/>
              </a:srgbClr>
            </a:outerShdw>
          </a:effectLst>
        </p:spPr>
      </p:pic>
      <p:sp>
        <p:nvSpPr>
          <p:cNvPr id="1388" name="Google Shape;1388;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389" name="Google Shape;1389;p45"/>
          <p:cNvSpPr/>
          <p:nvPr/>
        </p:nvSpPr>
        <p:spPr>
          <a:xfrm>
            <a:off x="2676093" y="1469162"/>
            <a:ext cx="1539300" cy="15393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5"/>
          <p:cNvSpPr/>
          <p:nvPr/>
        </p:nvSpPr>
        <p:spPr>
          <a:xfrm>
            <a:off x="2411702" y="989053"/>
            <a:ext cx="1994400" cy="3171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853"/>
                </a:solidFill>
                <a:latin typeface="M PLUS 1p"/>
                <a:ea typeface="M PLUS 1p"/>
                <a:cs typeface="M PLUS 1p"/>
                <a:sym typeface="M PLUS 1p"/>
              </a:rPr>
              <a:t>フォーム・CTA設置</a:t>
            </a:r>
            <a:endParaRPr b="1" sz="1200">
              <a:solidFill>
                <a:srgbClr val="2C3853"/>
              </a:solidFill>
              <a:latin typeface="M PLUS 1p"/>
              <a:ea typeface="M PLUS 1p"/>
              <a:cs typeface="M PLUS 1p"/>
              <a:sym typeface="M PLUS 1p"/>
            </a:endParaRPr>
          </a:p>
        </p:txBody>
      </p:sp>
      <p:sp>
        <p:nvSpPr>
          <p:cNvPr id="1391" name="Google Shape;1391;p45"/>
          <p:cNvSpPr txBox="1"/>
          <p:nvPr/>
        </p:nvSpPr>
        <p:spPr>
          <a:xfrm>
            <a:off x="2401550" y="3110177"/>
            <a:ext cx="2153400" cy="77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ja" sz="900">
                <a:solidFill>
                  <a:srgbClr val="073763"/>
                </a:solidFill>
                <a:latin typeface="M PLUS 1p Black"/>
                <a:ea typeface="M PLUS 1p Black"/>
                <a:cs typeface="M PLUS 1p Black"/>
                <a:sym typeface="M PLUS 1p Black"/>
              </a:rPr>
              <a:t>フォーム作りたい放題</a:t>
            </a:r>
            <a:endParaRPr sz="9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Clr>
                <a:schemeClr val="dk1"/>
              </a:buClr>
              <a:buSzPts val="1100"/>
              <a:buFont typeface="Arial"/>
              <a:buNone/>
            </a:pPr>
            <a:r>
              <a:rPr b="1" lang="ja" sz="900">
                <a:solidFill>
                  <a:srgbClr val="073763"/>
                </a:solidFill>
                <a:latin typeface="M PLUS 1p"/>
                <a:ea typeface="M PLUS 1p"/>
                <a:cs typeface="M PLUS 1p"/>
                <a:sym typeface="M PLUS 1p"/>
              </a:rPr>
              <a:t>項目を選択するだけ</a:t>
            </a:r>
            <a:r>
              <a:rPr lang="ja" sz="900">
                <a:solidFill>
                  <a:srgbClr val="073763"/>
                </a:solidFill>
                <a:latin typeface="M PLUS 1p"/>
                <a:ea typeface="M PLUS 1p"/>
                <a:cs typeface="M PLUS 1p"/>
                <a:sym typeface="M PLUS 1p"/>
              </a:rPr>
              <a:t>で、制作したページに簡単にフォームやCTA（申込などのボタン）を設置できます。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900">
              <a:solidFill>
                <a:srgbClr val="073763"/>
              </a:solidFill>
              <a:latin typeface="M PLUS 1p"/>
              <a:ea typeface="M PLUS 1p"/>
              <a:cs typeface="M PLUS 1p"/>
              <a:sym typeface="M PLUS 1p"/>
            </a:endParaRPr>
          </a:p>
        </p:txBody>
      </p:sp>
      <p:pic>
        <p:nvPicPr>
          <p:cNvPr id="1392" name="Google Shape;1392;p45"/>
          <p:cNvPicPr preferRelativeResize="0"/>
          <p:nvPr/>
        </p:nvPicPr>
        <p:blipFill>
          <a:blip r:embed="rId5">
            <a:alphaModFix/>
          </a:blip>
          <a:stretch>
            <a:fillRect/>
          </a:stretch>
        </p:blipFill>
        <p:spPr>
          <a:xfrm>
            <a:off x="2431079" y="1596624"/>
            <a:ext cx="1965229" cy="1245093"/>
          </a:xfrm>
          <a:prstGeom prst="rect">
            <a:avLst/>
          </a:prstGeom>
          <a:noFill/>
          <a:ln>
            <a:noFill/>
          </a:ln>
          <a:effectLst>
            <a:outerShdw blurRad="142875" rotWithShape="0" algn="bl" dir="5400000" dist="19050">
              <a:srgbClr val="000000">
                <a:alpha val="20000"/>
              </a:srgbClr>
            </a:outerShdw>
          </a:effectLst>
        </p:spPr>
      </p:pic>
      <p:sp>
        <p:nvSpPr>
          <p:cNvPr id="1393" name="Google Shape;1393;p45"/>
          <p:cNvSpPr/>
          <p:nvPr/>
        </p:nvSpPr>
        <p:spPr>
          <a:xfrm>
            <a:off x="4885893" y="1469162"/>
            <a:ext cx="1539300" cy="15393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5"/>
          <p:cNvSpPr/>
          <p:nvPr/>
        </p:nvSpPr>
        <p:spPr>
          <a:xfrm>
            <a:off x="4621502" y="989053"/>
            <a:ext cx="1994400" cy="3171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solidFill>
                  <a:srgbClr val="2C3853"/>
                </a:solidFill>
                <a:latin typeface="M PLUS 1p"/>
                <a:ea typeface="M PLUS 1p"/>
                <a:cs typeface="M PLUS 1p"/>
                <a:sym typeface="M PLUS 1p"/>
              </a:rPr>
              <a:t>ライブラリ機能</a:t>
            </a:r>
            <a:endParaRPr b="1" sz="1200">
              <a:solidFill>
                <a:srgbClr val="2C3853"/>
              </a:solidFill>
              <a:latin typeface="M PLUS 1p"/>
              <a:ea typeface="M PLUS 1p"/>
              <a:cs typeface="M PLUS 1p"/>
              <a:sym typeface="M PLUS 1p"/>
            </a:endParaRPr>
          </a:p>
        </p:txBody>
      </p:sp>
      <p:sp>
        <p:nvSpPr>
          <p:cNvPr id="1395" name="Google Shape;1395;p45"/>
          <p:cNvSpPr txBox="1"/>
          <p:nvPr/>
        </p:nvSpPr>
        <p:spPr>
          <a:xfrm>
            <a:off x="4611350" y="3110177"/>
            <a:ext cx="2153400" cy="77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ja" sz="900">
                <a:solidFill>
                  <a:srgbClr val="073763"/>
                </a:solidFill>
                <a:latin typeface="M PLUS 1p Black"/>
                <a:ea typeface="M PLUS 1p Black"/>
                <a:cs typeface="M PLUS 1p Black"/>
                <a:sym typeface="M PLUS 1p Black"/>
              </a:rPr>
              <a:t>ダウンロードフォーム用の資料を格納するライブラリ機能</a:t>
            </a:r>
            <a:endParaRPr sz="9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Clr>
                <a:schemeClr val="dk1"/>
              </a:buClr>
              <a:buSzPts val="1100"/>
              <a:buFont typeface="Arial"/>
              <a:buNone/>
            </a:pPr>
            <a:r>
              <a:rPr lang="ja" sz="900">
                <a:solidFill>
                  <a:srgbClr val="073763"/>
                </a:solidFill>
                <a:latin typeface="M PLUS 1p"/>
                <a:ea typeface="M PLUS 1p"/>
                <a:cs typeface="M PLUS 1p"/>
                <a:sym typeface="M PLUS 1p"/>
              </a:rPr>
              <a:t>ファイルには、資料請求といったダウンロード用のファイルをアップロードします。</a:t>
            </a:r>
            <a:endParaRPr sz="9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chemeClr val="dk1"/>
              </a:buClr>
              <a:buSzPts val="1100"/>
              <a:buFont typeface="Arial"/>
              <a:buNone/>
            </a:pPr>
            <a:r>
              <a:rPr lang="ja" sz="900">
                <a:solidFill>
                  <a:srgbClr val="073763"/>
                </a:solidFill>
                <a:latin typeface="M PLUS 1p"/>
                <a:ea typeface="M PLUS 1p"/>
                <a:cs typeface="M PLUS 1p"/>
                <a:sym typeface="M PLUS 1p"/>
              </a:rPr>
              <a:t>PDF,PowerPoint,Wordなど格納可能です。(100GBまで)</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900">
              <a:solidFill>
                <a:srgbClr val="073763"/>
              </a:solidFill>
              <a:latin typeface="M PLUS 1p"/>
              <a:ea typeface="M PLUS 1p"/>
              <a:cs typeface="M PLUS 1p"/>
              <a:sym typeface="M PLUS 1p"/>
            </a:endParaRPr>
          </a:p>
        </p:txBody>
      </p:sp>
      <p:pic>
        <p:nvPicPr>
          <p:cNvPr id="1396" name="Google Shape;1396;p45"/>
          <p:cNvPicPr preferRelativeResize="0"/>
          <p:nvPr/>
        </p:nvPicPr>
        <p:blipFill>
          <a:blip r:embed="rId6">
            <a:alphaModFix/>
          </a:blip>
          <a:stretch>
            <a:fillRect/>
          </a:stretch>
        </p:blipFill>
        <p:spPr>
          <a:xfrm>
            <a:off x="6872512" y="1588630"/>
            <a:ext cx="2125825" cy="1072620"/>
          </a:xfrm>
          <a:prstGeom prst="rect">
            <a:avLst/>
          </a:prstGeom>
          <a:noFill/>
          <a:ln>
            <a:noFill/>
          </a:ln>
          <a:effectLst>
            <a:outerShdw blurRad="57150" rotWithShape="0" algn="bl" dir="5400000" dist="19050">
              <a:srgbClr val="000000">
                <a:alpha val="50000"/>
              </a:srgbClr>
            </a:outerShdw>
          </a:effectLst>
        </p:spPr>
      </p:pic>
      <p:pic>
        <p:nvPicPr>
          <p:cNvPr id="1397" name="Google Shape;1397;p45"/>
          <p:cNvPicPr preferRelativeResize="0"/>
          <p:nvPr/>
        </p:nvPicPr>
        <p:blipFill>
          <a:blip r:embed="rId7">
            <a:alphaModFix/>
          </a:blip>
          <a:stretch>
            <a:fillRect/>
          </a:stretch>
        </p:blipFill>
        <p:spPr>
          <a:xfrm>
            <a:off x="6685625" y="2298100"/>
            <a:ext cx="2236499" cy="611404"/>
          </a:xfrm>
          <a:prstGeom prst="rect">
            <a:avLst/>
          </a:prstGeom>
          <a:noFill/>
          <a:ln>
            <a:noFill/>
          </a:ln>
          <a:effectLst>
            <a:outerShdw blurRad="57150" rotWithShape="0" algn="bl" dir="5400000" dist="19050">
              <a:srgbClr val="000000">
                <a:alpha val="50000"/>
              </a:srgbClr>
            </a:outerShdw>
          </a:effectLst>
        </p:spPr>
      </p:pic>
      <p:pic>
        <p:nvPicPr>
          <p:cNvPr id="1398" name="Google Shape;1398;p45"/>
          <p:cNvPicPr preferRelativeResize="0"/>
          <p:nvPr/>
        </p:nvPicPr>
        <p:blipFill>
          <a:blip r:embed="rId8">
            <a:alphaModFix/>
          </a:blip>
          <a:stretch>
            <a:fillRect/>
          </a:stretch>
        </p:blipFill>
        <p:spPr>
          <a:xfrm>
            <a:off x="4683100" y="1572532"/>
            <a:ext cx="1909223" cy="952417"/>
          </a:xfrm>
          <a:prstGeom prst="rect">
            <a:avLst/>
          </a:prstGeom>
          <a:noFill/>
          <a:ln>
            <a:noFill/>
          </a:ln>
          <a:effectLst>
            <a:outerShdw blurRad="57150" rotWithShape="0" algn="bl" dir="5400000" dist="19050">
              <a:srgbClr val="000000">
                <a:alpha val="50000"/>
              </a:srgbClr>
            </a:outerShdw>
          </a:effectLst>
        </p:spPr>
      </p:pic>
      <p:pic>
        <p:nvPicPr>
          <p:cNvPr id="1399" name="Google Shape;1399;p45"/>
          <p:cNvPicPr preferRelativeResize="0"/>
          <p:nvPr/>
        </p:nvPicPr>
        <p:blipFill>
          <a:blip r:embed="rId9">
            <a:alphaModFix/>
          </a:blip>
          <a:stretch>
            <a:fillRect/>
          </a:stretch>
        </p:blipFill>
        <p:spPr>
          <a:xfrm>
            <a:off x="5780900" y="2340018"/>
            <a:ext cx="572700" cy="572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pic>
        <p:nvPicPr>
          <p:cNvPr id="1404" name="Google Shape;1404;p46"/>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405" name="Google Shape;1405;p46"/>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顧客管理・分析機能</a:t>
            </a:r>
            <a:endParaRPr>
              <a:latin typeface="M PLUS 1p"/>
              <a:ea typeface="M PLUS 1p"/>
              <a:cs typeface="M PLUS 1p"/>
              <a:sym typeface="M PLUS 1p"/>
            </a:endParaRPr>
          </a:p>
        </p:txBody>
      </p:sp>
      <p:sp>
        <p:nvSpPr>
          <p:cNvPr id="1406" name="Google Shape;1406;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407" name="Google Shape;1407;p46"/>
          <p:cNvSpPr/>
          <p:nvPr/>
        </p:nvSpPr>
        <p:spPr>
          <a:xfrm>
            <a:off x="2615674" y="1450681"/>
            <a:ext cx="1551000" cy="1551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46"/>
          <p:cNvSpPr/>
          <p:nvPr/>
        </p:nvSpPr>
        <p:spPr>
          <a:xfrm>
            <a:off x="2451980" y="992947"/>
            <a:ext cx="2047800" cy="319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SEO順位チェック</a:t>
            </a:r>
            <a:endParaRPr b="1" sz="1200">
              <a:latin typeface="M PLUS 1p"/>
              <a:ea typeface="M PLUS 1p"/>
              <a:cs typeface="M PLUS 1p"/>
              <a:sym typeface="M PLUS 1p"/>
            </a:endParaRPr>
          </a:p>
        </p:txBody>
      </p:sp>
      <p:pic>
        <p:nvPicPr>
          <p:cNvPr id="1409" name="Google Shape;1409;p46"/>
          <p:cNvPicPr preferRelativeResize="0"/>
          <p:nvPr/>
        </p:nvPicPr>
        <p:blipFill rotWithShape="1">
          <a:blip r:embed="rId4">
            <a:alphaModFix/>
          </a:blip>
          <a:srcRect b="0" l="12266" r="-8" t="4970"/>
          <a:stretch/>
        </p:blipFill>
        <p:spPr>
          <a:xfrm>
            <a:off x="2476040" y="1592555"/>
            <a:ext cx="1976423" cy="1273230"/>
          </a:xfrm>
          <a:prstGeom prst="rect">
            <a:avLst/>
          </a:prstGeom>
          <a:noFill/>
          <a:ln>
            <a:noFill/>
          </a:ln>
          <a:effectLst>
            <a:outerShdw blurRad="142875" rotWithShape="0" algn="bl" dir="5400000" dist="19050">
              <a:srgbClr val="073763">
                <a:alpha val="20000"/>
              </a:srgbClr>
            </a:outerShdw>
          </a:effectLst>
        </p:spPr>
      </p:pic>
      <p:sp>
        <p:nvSpPr>
          <p:cNvPr id="1410" name="Google Shape;1410;p46"/>
          <p:cNvSpPr txBox="1"/>
          <p:nvPr/>
        </p:nvSpPr>
        <p:spPr>
          <a:xfrm>
            <a:off x="2549444" y="3104252"/>
            <a:ext cx="2004600" cy="6453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上位を狙いたいキーワードを登録して、定点計測・チェック</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一定期間のSEO順位の変化、</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キーワードごとの順位、</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前日からのアップ・ダウン、</a:t>
            </a:r>
            <a:endParaRPr b="1"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直近の動き</a:t>
            </a:r>
            <a:r>
              <a:rPr lang="ja" sz="900">
                <a:solidFill>
                  <a:srgbClr val="073763"/>
                </a:solidFill>
                <a:latin typeface="M PLUS 1p"/>
                <a:ea typeface="M PLUS 1p"/>
                <a:cs typeface="M PLUS 1p"/>
                <a:sym typeface="M PLUS 1p"/>
              </a:rPr>
              <a:t>のグラフなども確認できます。</a:t>
            </a:r>
            <a:endParaRPr sz="900">
              <a:solidFill>
                <a:srgbClr val="073763"/>
              </a:solidFill>
              <a:latin typeface="M PLUS 1p"/>
              <a:ea typeface="M PLUS 1p"/>
              <a:cs typeface="M PLUS 1p"/>
              <a:sym typeface="M PLUS 1p"/>
            </a:endParaRPr>
          </a:p>
        </p:txBody>
      </p:sp>
      <p:sp>
        <p:nvSpPr>
          <p:cNvPr id="1411" name="Google Shape;1411;p46"/>
          <p:cNvSpPr/>
          <p:nvPr/>
        </p:nvSpPr>
        <p:spPr>
          <a:xfrm rot="-5400000">
            <a:off x="4919691" y="2417218"/>
            <a:ext cx="139200" cy="120300"/>
          </a:xfrm>
          <a:prstGeom prst="triangle">
            <a:avLst>
              <a:gd fmla="val 50000" name="adj"/>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46"/>
          <p:cNvSpPr/>
          <p:nvPr/>
        </p:nvSpPr>
        <p:spPr>
          <a:xfrm>
            <a:off x="4970325" y="1461170"/>
            <a:ext cx="1594200" cy="15942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46"/>
          <p:cNvSpPr/>
          <p:nvPr/>
        </p:nvSpPr>
        <p:spPr>
          <a:xfrm>
            <a:off x="4696499" y="986699"/>
            <a:ext cx="2065500" cy="328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ダッシュボード</a:t>
            </a:r>
            <a:endParaRPr b="1" sz="1200">
              <a:latin typeface="M PLUS 1p"/>
              <a:ea typeface="M PLUS 1p"/>
              <a:cs typeface="M PLUS 1p"/>
              <a:sym typeface="M PLUS 1p"/>
            </a:endParaRPr>
          </a:p>
        </p:txBody>
      </p:sp>
      <p:sp>
        <p:nvSpPr>
          <p:cNvPr id="1414" name="Google Shape;1414;p46"/>
          <p:cNvSpPr txBox="1"/>
          <p:nvPr/>
        </p:nvSpPr>
        <p:spPr>
          <a:xfrm>
            <a:off x="4622400" y="3135907"/>
            <a:ext cx="2234700" cy="8043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数値をまとめてレポーティング</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会議資料がわり＆デイリーチェックに</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シンプルな画面でWebサイトの重要指標が一目で確認できます。目標に対しての進捗を素早く把握。わかりやすいUIでセールスチームや経営陣とも</a:t>
            </a:r>
            <a:r>
              <a:rPr b="1" lang="ja" sz="900">
                <a:solidFill>
                  <a:srgbClr val="073763"/>
                </a:solidFill>
                <a:latin typeface="M PLUS 1p"/>
                <a:ea typeface="M PLUS 1p"/>
                <a:cs typeface="M PLUS 1p"/>
                <a:sym typeface="M PLUS 1p"/>
              </a:rPr>
              <a:t>Webサイトの状況が共有しやすく</a:t>
            </a:r>
            <a:r>
              <a:rPr lang="ja" sz="900">
                <a:solidFill>
                  <a:srgbClr val="073763"/>
                </a:solidFill>
                <a:latin typeface="M PLUS 1p"/>
                <a:ea typeface="M PLUS 1p"/>
                <a:cs typeface="M PLUS 1p"/>
                <a:sym typeface="M PLUS 1p"/>
              </a:rPr>
              <a:t>なります。</a:t>
            </a:r>
            <a:endParaRPr sz="900">
              <a:solidFill>
                <a:srgbClr val="073763"/>
              </a:solidFill>
              <a:latin typeface="M PLUS 1p"/>
              <a:ea typeface="M PLUS 1p"/>
              <a:cs typeface="M PLUS 1p"/>
              <a:sym typeface="M PLUS 1p"/>
            </a:endParaRPr>
          </a:p>
        </p:txBody>
      </p:sp>
      <p:sp>
        <p:nvSpPr>
          <p:cNvPr id="1415" name="Google Shape;1415;p46"/>
          <p:cNvSpPr/>
          <p:nvPr/>
        </p:nvSpPr>
        <p:spPr>
          <a:xfrm>
            <a:off x="401401" y="1461170"/>
            <a:ext cx="1594200" cy="15942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6"/>
          <p:cNvSpPr/>
          <p:nvPr/>
        </p:nvSpPr>
        <p:spPr>
          <a:xfrm>
            <a:off x="165103" y="998705"/>
            <a:ext cx="2104800" cy="328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顧客管理機能</a:t>
            </a:r>
            <a:endParaRPr b="1">
              <a:latin typeface="M PLUS 1p"/>
              <a:ea typeface="M PLUS 1p"/>
              <a:cs typeface="M PLUS 1p"/>
              <a:sym typeface="M PLUS 1p"/>
            </a:endParaRPr>
          </a:p>
        </p:txBody>
      </p:sp>
      <p:sp>
        <p:nvSpPr>
          <p:cNvPr id="1417" name="Google Shape;1417;p46"/>
          <p:cNvSpPr txBox="1"/>
          <p:nvPr/>
        </p:nvSpPr>
        <p:spPr>
          <a:xfrm>
            <a:off x="180646" y="3135907"/>
            <a:ext cx="2142000" cy="8043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カンバン方式で管理しやすい！</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お問い合わせ管理機能</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コンバージョンしたユーザーのステータスがすぐにわかる</a:t>
            </a:r>
            <a:r>
              <a:rPr b="1" lang="ja" sz="900">
                <a:solidFill>
                  <a:srgbClr val="073763"/>
                </a:solidFill>
                <a:latin typeface="M PLUS 1p"/>
                <a:ea typeface="M PLUS 1p"/>
                <a:cs typeface="M PLUS 1p"/>
                <a:sym typeface="M PLUS 1p"/>
              </a:rPr>
              <a:t>ボード型の管理画面</a:t>
            </a:r>
            <a:r>
              <a:rPr lang="ja" sz="900">
                <a:solidFill>
                  <a:srgbClr val="073763"/>
                </a:solidFill>
                <a:latin typeface="M PLUS 1p"/>
                <a:ea typeface="M PLUS 1p"/>
                <a:cs typeface="M PLUS 1p"/>
                <a:sym typeface="M PLUS 1p"/>
              </a:rPr>
              <a:t>で顧客の状態を一元管理。対応状況をマーケター、CS担当、営業担当、誰でも把握できます。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b="1" sz="900">
              <a:solidFill>
                <a:srgbClr val="073763"/>
              </a:solidFill>
              <a:latin typeface="M PLUS 1p"/>
              <a:ea typeface="M PLUS 1p"/>
              <a:cs typeface="M PLUS 1p"/>
              <a:sym typeface="M PLUS 1p"/>
            </a:endParaRPr>
          </a:p>
        </p:txBody>
      </p:sp>
      <p:pic>
        <p:nvPicPr>
          <p:cNvPr id="1418" name="Google Shape;1418;p46"/>
          <p:cNvPicPr preferRelativeResize="0"/>
          <p:nvPr/>
        </p:nvPicPr>
        <p:blipFill rotWithShape="1">
          <a:blip r:embed="rId5">
            <a:alphaModFix/>
          </a:blip>
          <a:srcRect b="3605" l="0" r="8700" t="0"/>
          <a:stretch/>
        </p:blipFill>
        <p:spPr>
          <a:xfrm>
            <a:off x="194175" y="1596393"/>
            <a:ext cx="2065775" cy="1308654"/>
          </a:xfrm>
          <a:prstGeom prst="rect">
            <a:avLst/>
          </a:prstGeom>
          <a:noFill/>
          <a:ln>
            <a:noFill/>
          </a:ln>
          <a:effectLst>
            <a:outerShdw blurRad="142875" rotWithShape="0" algn="bl" dir="5400000" dist="19050">
              <a:srgbClr val="000000">
                <a:alpha val="20000"/>
              </a:srgbClr>
            </a:outerShdw>
          </a:effectLst>
        </p:spPr>
      </p:pic>
      <p:sp>
        <p:nvSpPr>
          <p:cNvPr id="1419" name="Google Shape;1419;p46"/>
          <p:cNvSpPr/>
          <p:nvPr/>
        </p:nvSpPr>
        <p:spPr>
          <a:xfrm>
            <a:off x="7180125" y="1461170"/>
            <a:ext cx="1594200" cy="15942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6"/>
          <p:cNvSpPr/>
          <p:nvPr/>
        </p:nvSpPr>
        <p:spPr>
          <a:xfrm>
            <a:off x="6906299" y="986699"/>
            <a:ext cx="2065500" cy="3285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アクセス解析レポート</a:t>
            </a:r>
            <a:endParaRPr b="1" sz="1200">
              <a:latin typeface="M PLUS 1p"/>
              <a:ea typeface="M PLUS 1p"/>
              <a:cs typeface="M PLUS 1p"/>
              <a:sym typeface="M PLUS 1p"/>
            </a:endParaRPr>
          </a:p>
        </p:txBody>
      </p:sp>
      <p:sp>
        <p:nvSpPr>
          <p:cNvPr id="1421" name="Google Shape;1421;p46"/>
          <p:cNvSpPr txBox="1"/>
          <p:nvPr/>
        </p:nvSpPr>
        <p:spPr>
          <a:xfrm>
            <a:off x="6832200" y="3135907"/>
            <a:ext cx="2234700" cy="8043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アクセス数値を細かく見るには</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各指標網羅したレポート機能で</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シンプルな画面でWebサイトの指標と結果が一目で確認できます。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わかりやすいUIで分析も楽々できるようになります。</a:t>
            </a:r>
            <a:endParaRPr b="1"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GoogleAnalytics,GTM,Consoleの</a:t>
            </a:r>
            <a:endParaRPr b="1"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設定は別途行っていただけます。</a:t>
            </a:r>
            <a:endParaRPr b="1" sz="900">
              <a:solidFill>
                <a:srgbClr val="073763"/>
              </a:solidFill>
              <a:latin typeface="M PLUS 1p"/>
              <a:ea typeface="M PLUS 1p"/>
              <a:cs typeface="M PLUS 1p"/>
              <a:sym typeface="M PLUS 1p"/>
            </a:endParaRPr>
          </a:p>
        </p:txBody>
      </p:sp>
      <p:pic>
        <p:nvPicPr>
          <p:cNvPr id="1422" name="Google Shape;1422;p46"/>
          <p:cNvPicPr preferRelativeResize="0"/>
          <p:nvPr/>
        </p:nvPicPr>
        <p:blipFill>
          <a:blip r:embed="rId6">
            <a:alphaModFix/>
          </a:blip>
          <a:stretch>
            <a:fillRect/>
          </a:stretch>
        </p:blipFill>
        <p:spPr>
          <a:xfrm>
            <a:off x="7026499" y="1616500"/>
            <a:ext cx="1865527" cy="1308651"/>
          </a:xfrm>
          <a:prstGeom prst="rect">
            <a:avLst/>
          </a:prstGeom>
          <a:noFill/>
          <a:ln>
            <a:noFill/>
          </a:ln>
          <a:effectLst>
            <a:outerShdw blurRad="57150" rotWithShape="0" algn="bl" dir="5400000" dist="19050">
              <a:srgbClr val="000000">
                <a:alpha val="50000"/>
              </a:srgbClr>
            </a:outerShdw>
          </a:effectLst>
        </p:spPr>
      </p:pic>
      <p:pic>
        <p:nvPicPr>
          <p:cNvPr id="1423" name="Google Shape;1423;p46"/>
          <p:cNvPicPr preferRelativeResize="0"/>
          <p:nvPr/>
        </p:nvPicPr>
        <p:blipFill>
          <a:blip r:embed="rId7">
            <a:alphaModFix/>
          </a:blip>
          <a:stretch>
            <a:fillRect/>
          </a:stretch>
        </p:blipFill>
        <p:spPr>
          <a:xfrm>
            <a:off x="4793075" y="1616500"/>
            <a:ext cx="1865526" cy="13086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pic>
        <p:nvPicPr>
          <p:cNvPr id="1428" name="Google Shape;1428;p47"/>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429" name="Google Shape;1429;p47"/>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表現自由度（カスタマイズ）の拡張性</a:t>
            </a:r>
            <a:endParaRPr>
              <a:solidFill>
                <a:schemeClr val="lt1"/>
              </a:solidFill>
              <a:latin typeface="M PLUS 1p"/>
              <a:ea typeface="M PLUS 1p"/>
              <a:cs typeface="M PLUS 1p"/>
              <a:sym typeface="M PLUS 1p"/>
            </a:endParaRPr>
          </a:p>
        </p:txBody>
      </p:sp>
      <p:sp>
        <p:nvSpPr>
          <p:cNvPr id="1430" name="Google Shape;1430;p47"/>
          <p:cNvSpPr/>
          <p:nvPr/>
        </p:nvSpPr>
        <p:spPr>
          <a:xfrm>
            <a:off x="731400" y="771850"/>
            <a:ext cx="7851300" cy="4413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300">
                <a:solidFill>
                  <a:srgbClr val="2C3853"/>
                </a:solidFill>
                <a:latin typeface="M PLUS 1p ExtraBold"/>
                <a:ea typeface="M PLUS 1p ExtraBold"/>
                <a:cs typeface="M PLUS 1p ExtraBold"/>
                <a:sym typeface="M PLUS 1p ExtraBold"/>
              </a:rPr>
              <a:t>CSSについては全開放　”やりたいデザイン“を実現可能</a:t>
            </a:r>
            <a:endParaRPr sz="2300">
              <a:solidFill>
                <a:srgbClr val="2C3853"/>
              </a:solidFill>
              <a:latin typeface="M PLUS 1p ExtraBold"/>
              <a:ea typeface="M PLUS 1p ExtraBold"/>
              <a:cs typeface="M PLUS 1p ExtraBold"/>
              <a:sym typeface="M PLUS 1p ExtraBold"/>
            </a:endParaRPr>
          </a:p>
        </p:txBody>
      </p:sp>
      <p:pic>
        <p:nvPicPr>
          <p:cNvPr id="1431" name="Google Shape;1431;p47"/>
          <p:cNvPicPr preferRelativeResize="0"/>
          <p:nvPr/>
        </p:nvPicPr>
        <p:blipFill rotWithShape="1">
          <a:blip r:embed="rId4">
            <a:alphaModFix/>
          </a:blip>
          <a:srcRect b="80082" l="16143" r="15597" t="0"/>
          <a:stretch/>
        </p:blipFill>
        <p:spPr>
          <a:xfrm>
            <a:off x="1465725" y="1586538"/>
            <a:ext cx="2160892" cy="2436367"/>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pic>
        <p:nvPicPr>
          <p:cNvPr id="1432" name="Google Shape;1432;p47"/>
          <p:cNvPicPr preferRelativeResize="0"/>
          <p:nvPr/>
        </p:nvPicPr>
        <p:blipFill rotWithShape="1">
          <a:blip r:embed="rId5">
            <a:alphaModFix/>
          </a:blip>
          <a:srcRect b="3975" l="0" r="0" t="0"/>
          <a:stretch/>
        </p:blipFill>
        <p:spPr>
          <a:xfrm>
            <a:off x="5387971" y="1586527"/>
            <a:ext cx="2169830" cy="2436373"/>
          </a:xfrm>
          <a:prstGeom prst="rect">
            <a:avLst/>
          </a:prstGeom>
          <a:noFill/>
          <a:ln cap="flat" cmpd="sng" w="9525">
            <a:solidFill>
              <a:srgbClr val="EEEEEE"/>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433" name="Google Shape;1433;p47"/>
          <p:cNvCxnSpPr>
            <a:stCxn id="1431" idx="3"/>
            <a:endCxn id="1432" idx="1"/>
          </p:cNvCxnSpPr>
          <p:nvPr/>
        </p:nvCxnSpPr>
        <p:spPr>
          <a:xfrm>
            <a:off x="3626617" y="2804721"/>
            <a:ext cx="1761300" cy="0"/>
          </a:xfrm>
          <a:prstGeom prst="straightConnector1">
            <a:avLst/>
          </a:prstGeom>
          <a:noFill/>
          <a:ln cap="flat" cmpd="sng" w="28575">
            <a:solidFill>
              <a:srgbClr val="D0CECE"/>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1434" name="Google Shape;1434;p47"/>
          <p:cNvSpPr/>
          <p:nvPr/>
        </p:nvSpPr>
        <p:spPr>
          <a:xfrm>
            <a:off x="1423500" y="1289350"/>
            <a:ext cx="2236800" cy="284100"/>
          </a:xfrm>
          <a:prstGeom prst="roundRect">
            <a:avLst>
              <a:gd fmla="val 5860" name="adj"/>
            </a:avLst>
          </a:prstGeom>
          <a:solidFill>
            <a:srgbClr val="2C38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800">
                <a:solidFill>
                  <a:srgbClr val="FFFFFF"/>
                </a:solidFill>
                <a:latin typeface="M PLUS 1p ExtraBold"/>
                <a:ea typeface="M PLUS 1p ExtraBold"/>
                <a:cs typeface="M PLUS 1p ExtraBold"/>
                <a:sym typeface="M PLUS 1p ExtraBold"/>
              </a:rPr>
              <a:t>STEP1：ブロックパーツで王道表現制作</a:t>
            </a:r>
            <a:endParaRPr sz="800">
              <a:solidFill>
                <a:srgbClr val="FFFFFF"/>
              </a:solidFill>
              <a:latin typeface="M PLUS 1p ExtraBold"/>
              <a:ea typeface="M PLUS 1p ExtraBold"/>
              <a:cs typeface="M PLUS 1p ExtraBold"/>
              <a:sym typeface="M PLUS 1p ExtraBold"/>
            </a:endParaRPr>
          </a:p>
        </p:txBody>
      </p:sp>
      <p:sp>
        <p:nvSpPr>
          <p:cNvPr id="1435" name="Google Shape;1435;p47"/>
          <p:cNvSpPr/>
          <p:nvPr/>
        </p:nvSpPr>
        <p:spPr>
          <a:xfrm>
            <a:off x="5387975" y="1289350"/>
            <a:ext cx="2169900" cy="284100"/>
          </a:xfrm>
          <a:prstGeom prst="roundRect">
            <a:avLst>
              <a:gd fmla="val 5860" name="adj"/>
            </a:avLst>
          </a:prstGeom>
          <a:solidFill>
            <a:srgbClr val="2C38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800">
                <a:solidFill>
                  <a:srgbClr val="FFFFFF"/>
                </a:solidFill>
                <a:latin typeface="M PLUS 1p ExtraBold"/>
                <a:ea typeface="M PLUS 1p ExtraBold"/>
                <a:cs typeface="M PLUS 1p ExtraBold"/>
                <a:sym typeface="M PLUS 1p ExtraBold"/>
              </a:rPr>
              <a:t>STEP2：CSSを活用して新たな表現の実装</a:t>
            </a:r>
            <a:endParaRPr sz="800">
              <a:solidFill>
                <a:srgbClr val="FFFFFF"/>
              </a:solidFill>
              <a:latin typeface="M PLUS 1p ExtraBold"/>
              <a:ea typeface="M PLUS 1p ExtraBold"/>
              <a:cs typeface="M PLUS 1p ExtraBold"/>
              <a:sym typeface="M PLUS 1p ExtraBold"/>
            </a:endParaRPr>
          </a:p>
        </p:txBody>
      </p:sp>
      <p:sp>
        <p:nvSpPr>
          <p:cNvPr id="1436" name="Google Shape;1436;p47"/>
          <p:cNvSpPr txBox="1"/>
          <p:nvPr/>
        </p:nvSpPr>
        <p:spPr>
          <a:xfrm>
            <a:off x="219450" y="4149475"/>
            <a:ext cx="8705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073763"/>
                </a:solidFill>
                <a:latin typeface="M PLUS 1p"/>
                <a:ea typeface="M PLUS 1p"/>
                <a:cs typeface="M PLUS 1p"/>
                <a:sym typeface="M PLUS 1p"/>
              </a:rPr>
              <a:t>注：CSSの正しい記述方式に沿った実装を頂くことで表現の自由度が高まりますが、誤った記述方式を採用した場合更新性が一部損なわれる可能性がございます</a:t>
            </a:r>
            <a:endParaRPr sz="900">
              <a:solidFill>
                <a:srgbClr val="073763"/>
              </a:solidFill>
              <a:latin typeface="M PLUS 1p"/>
              <a:ea typeface="M PLUS 1p"/>
              <a:cs typeface="M PLUS 1p"/>
              <a:sym typeface="M PLUS 1p"/>
            </a:endParaRPr>
          </a:p>
          <a:p>
            <a:pPr indent="0" lvl="0" marL="0" rtl="0" algn="l">
              <a:spcBef>
                <a:spcPts val="0"/>
              </a:spcBef>
              <a:spcAft>
                <a:spcPts val="0"/>
              </a:spcAft>
              <a:buNone/>
            </a:pPr>
            <a:r>
              <a:rPr lang="ja" sz="900">
                <a:solidFill>
                  <a:srgbClr val="073763"/>
                </a:solidFill>
                <a:latin typeface="M PLUS 1p"/>
                <a:ea typeface="M PLUS 1p"/>
                <a:cs typeface="M PLUS 1p"/>
                <a:sym typeface="M PLUS 1p"/>
              </a:rPr>
              <a:t>　　BtoBマーケティングに置いて最も重要なのはコンテンツであり、キレイなデザインではありませんので費用対効果の観点で過度なデザインは推奨しておりません</a:t>
            </a:r>
            <a:endParaRPr sz="900">
              <a:solidFill>
                <a:srgbClr val="073763"/>
              </a:solidFill>
              <a:latin typeface="M PLUS 1p"/>
              <a:ea typeface="M PLUS 1p"/>
              <a:cs typeface="M PLUS 1p"/>
              <a:sym typeface="M PLUS 1p"/>
            </a:endParaRPr>
          </a:p>
          <a:p>
            <a:pPr indent="0" lvl="0" marL="0" rtl="0" algn="l">
              <a:spcBef>
                <a:spcPts val="0"/>
              </a:spcBef>
              <a:spcAft>
                <a:spcPts val="0"/>
              </a:spcAft>
              <a:buNone/>
            </a:pPr>
            <a:r>
              <a:rPr lang="ja" sz="900">
                <a:solidFill>
                  <a:srgbClr val="073763"/>
                </a:solidFill>
                <a:latin typeface="M PLUS 1p"/>
                <a:ea typeface="M PLUS 1p"/>
                <a:cs typeface="M PLUS 1p"/>
                <a:sym typeface="M PLUS 1p"/>
              </a:rPr>
              <a:t>　　その他javascriptはご希望のお客様には機能開放(無料)をおこなっています、iframeは標準でご利用いただけます　</a:t>
            </a:r>
            <a:endParaRPr sz="900">
              <a:solidFill>
                <a:srgbClr val="073763"/>
              </a:solidFill>
              <a:latin typeface="M PLUS 1p"/>
              <a:ea typeface="M PLUS 1p"/>
              <a:cs typeface="M PLUS 1p"/>
              <a:sym typeface="M PLUS 1p"/>
            </a:endParaRPr>
          </a:p>
          <a:p>
            <a:pPr indent="0" lvl="0" marL="0" rtl="0" algn="l">
              <a:spcBef>
                <a:spcPts val="0"/>
              </a:spcBef>
              <a:spcAft>
                <a:spcPts val="0"/>
              </a:spcAft>
              <a:buNone/>
            </a:pPr>
            <a:r>
              <a:rPr lang="ja" sz="900">
                <a:solidFill>
                  <a:srgbClr val="073763"/>
                </a:solidFill>
                <a:latin typeface="M PLUS 1p"/>
                <a:ea typeface="M PLUS 1p"/>
                <a:cs typeface="M PLUS 1p"/>
                <a:sym typeface="M PLUS 1p"/>
              </a:rPr>
              <a:t>　　CSS,javascriptについてはサポート対象外となりますのでご了承ください</a:t>
            </a:r>
            <a:endParaRPr sz="900">
              <a:solidFill>
                <a:srgbClr val="073763"/>
              </a:solidFill>
              <a:latin typeface="M PLUS 1p"/>
              <a:ea typeface="M PLUS 1p"/>
              <a:cs typeface="M PLUS 1p"/>
              <a:sym typeface="M PLUS 1p"/>
            </a:endParaRPr>
          </a:p>
        </p:txBody>
      </p:sp>
      <p:sp>
        <p:nvSpPr>
          <p:cNvPr id="1437" name="Google Shape;1437;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pic>
        <p:nvPicPr>
          <p:cNvPr id="1442" name="Google Shape;1442;p48"/>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443" name="Google Shape;1443;p48"/>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MA機能</a:t>
            </a:r>
            <a:endParaRPr>
              <a:latin typeface="M PLUS 1p"/>
              <a:ea typeface="M PLUS 1p"/>
              <a:cs typeface="M PLUS 1p"/>
              <a:sym typeface="M PLUS 1p"/>
            </a:endParaRPr>
          </a:p>
        </p:txBody>
      </p:sp>
      <p:sp>
        <p:nvSpPr>
          <p:cNvPr id="1444" name="Google Shape;1444;p48"/>
          <p:cNvSpPr txBox="1"/>
          <p:nvPr/>
        </p:nvSpPr>
        <p:spPr>
          <a:xfrm>
            <a:off x="4716675" y="1573675"/>
            <a:ext cx="4390200" cy="316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ja" sz="1100">
                <a:solidFill>
                  <a:srgbClr val="073763"/>
                </a:solidFill>
                <a:latin typeface="M PLUS 1p"/>
                <a:ea typeface="M PLUS 1p"/>
                <a:cs typeface="M PLUS 1p"/>
                <a:sym typeface="M PLUS 1p"/>
              </a:rPr>
              <a:t>ferret One MAは、他MAツールと比較した際に</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1300">
                <a:solidFill>
                  <a:srgbClr val="073763"/>
                </a:solidFill>
                <a:latin typeface="M PLUS 1p"/>
                <a:ea typeface="M PLUS 1p"/>
                <a:cs typeface="M PLUS 1p"/>
                <a:sym typeface="M PLUS 1p"/>
              </a:rPr>
              <a:t>❶使いこなせない機能がない</a:t>
            </a:r>
            <a:endParaRPr b="1" sz="13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1300">
                <a:solidFill>
                  <a:srgbClr val="073763"/>
                </a:solidFill>
                <a:latin typeface="M PLUS 1p"/>
                <a:ea typeface="M PLUS 1p"/>
                <a:cs typeface="M PLUS 1p"/>
                <a:sym typeface="M PLUS 1p"/>
              </a:rPr>
              <a:t>❷使わない機能がない</a:t>
            </a:r>
            <a:endParaRPr b="1" sz="13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1300">
                <a:solidFill>
                  <a:srgbClr val="073763"/>
                </a:solidFill>
                <a:latin typeface="M PLUS 1p"/>
                <a:ea typeface="M PLUS 1p"/>
                <a:cs typeface="M PLUS 1p"/>
                <a:sym typeface="M PLUS 1p"/>
              </a:rPr>
              <a:t>❸操作が簡単</a:t>
            </a:r>
            <a:r>
              <a:rPr lang="ja" sz="1300">
                <a:solidFill>
                  <a:srgbClr val="073763"/>
                </a:solidFill>
                <a:latin typeface="M PLUS 1p"/>
                <a:ea typeface="M PLUS 1p"/>
                <a:cs typeface="M PLUS 1p"/>
                <a:sym typeface="M PLUS 1p"/>
              </a:rPr>
              <a:t>　</a:t>
            </a:r>
            <a:endParaRPr sz="13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100">
                <a:solidFill>
                  <a:srgbClr val="073763"/>
                </a:solidFill>
                <a:latin typeface="M PLUS 1p"/>
                <a:ea typeface="M PLUS 1p"/>
                <a:cs typeface="M PLUS 1p"/>
                <a:sym typeface="M PLUS 1p"/>
              </a:rPr>
              <a:t>という理由で選ばれており、</a:t>
            </a:r>
            <a:r>
              <a:rPr b="1" lang="ja" sz="1100">
                <a:solidFill>
                  <a:srgbClr val="FF0089"/>
                </a:solidFill>
                <a:latin typeface="M PLUS 1p"/>
                <a:ea typeface="M PLUS 1p"/>
                <a:cs typeface="M PLUS 1p"/>
                <a:sym typeface="M PLUS 1p"/>
              </a:rPr>
              <a:t>確実に使う機能のみ</a:t>
            </a:r>
            <a:r>
              <a:rPr lang="ja" sz="1100">
                <a:solidFill>
                  <a:srgbClr val="20124D"/>
                </a:solidFill>
                <a:latin typeface="M PLUS 1p"/>
                <a:ea typeface="M PLUS 1p"/>
                <a:cs typeface="M PLUS 1p"/>
                <a:sym typeface="M PLUS 1p"/>
              </a:rPr>
              <a:t>を</a:t>
            </a:r>
            <a:r>
              <a:rPr lang="ja" sz="1100">
                <a:solidFill>
                  <a:srgbClr val="073763"/>
                </a:solidFill>
                <a:latin typeface="M PLUS 1p"/>
                <a:ea typeface="M PLUS 1p"/>
                <a:cs typeface="M PLUS 1p"/>
                <a:sym typeface="M PLUS 1p"/>
              </a:rPr>
              <a:t>付帯しています</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chemeClr val="dk1"/>
              </a:buClr>
              <a:buSzPts val="1100"/>
              <a:buFont typeface="Arial"/>
              <a:buNone/>
            </a:pPr>
            <a:r>
              <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chemeClr val="dk1"/>
              </a:buClr>
              <a:buSzPts val="1100"/>
              <a:buFont typeface="Arial"/>
              <a:buNone/>
            </a:pPr>
            <a:r>
              <a:rPr lang="ja" sz="1100">
                <a:solidFill>
                  <a:srgbClr val="073763"/>
                </a:solidFill>
                <a:latin typeface="M PLUS 1p"/>
                <a:ea typeface="M PLUS 1p"/>
                <a:cs typeface="M PLUS 1p"/>
                <a:sym typeface="M PLUS 1p"/>
              </a:rPr>
              <a:t>スコアリングのような複雑設定は不要で、CVした見込み顧客の中から検討度合いの高そうな顧客を検知し、効率的にアプローチができる「HOTリード機能」も付帯しています</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chemeClr val="dk1"/>
              </a:buClr>
              <a:buSzPts val="1100"/>
              <a:buFont typeface="Arial"/>
              <a:buNone/>
            </a:pPr>
            <a:r>
              <a:t/>
            </a:r>
            <a:endParaRPr sz="11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chemeClr val="dk1"/>
              </a:buClr>
              <a:buSzPts val="1100"/>
              <a:buFont typeface="Arial"/>
              <a:buNone/>
            </a:pPr>
            <a:r>
              <a:t/>
            </a:r>
            <a:endParaRPr sz="1100">
              <a:solidFill>
                <a:srgbClr val="073763"/>
              </a:solidFill>
              <a:latin typeface="M PLUS 1p"/>
              <a:ea typeface="M PLUS 1p"/>
              <a:cs typeface="M PLUS 1p"/>
              <a:sym typeface="M PLUS 1p"/>
            </a:endParaRPr>
          </a:p>
        </p:txBody>
      </p:sp>
      <p:sp>
        <p:nvSpPr>
          <p:cNvPr id="1445" name="Google Shape;1445;p48"/>
          <p:cNvSpPr txBox="1"/>
          <p:nvPr/>
        </p:nvSpPr>
        <p:spPr>
          <a:xfrm>
            <a:off x="376575" y="919375"/>
            <a:ext cx="8483700" cy="654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ja" sz="2300">
                <a:solidFill>
                  <a:srgbClr val="073763"/>
                </a:solidFill>
                <a:latin typeface="M PLUS 1p ExtraBold"/>
                <a:ea typeface="M PLUS 1p ExtraBold"/>
                <a:cs typeface="M PLUS 1p ExtraBold"/>
                <a:sym typeface="M PLUS 1p ExtraBold"/>
              </a:rPr>
              <a:t>学習コスト</a:t>
            </a:r>
            <a:r>
              <a:rPr lang="ja" sz="1500">
                <a:solidFill>
                  <a:srgbClr val="073763"/>
                </a:solidFill>
                <a:latin typeface="M PLUS 1p ExtraBold"/>
                <a:ea typeface="M PLUS 1p ExtraBold"/>
                <a:cs typeface="M PLUS 1p ExtraBold"/>
                <a:sym typeface="M PLUS 1p ExtraBold"/>
              </a:rPr>
              <a:t>が</a:t>
            </a:r>
            <a:r>
              <a:rPr lang="ja" sz="2300">
                <a:solidFill>
                  <a:srgbClr val="073763"/>
                </a:solidFill>
                <a:latin typeface="M PLUS 1p ExtraBold"/>
                <a:ea typeface="M PLUS 1p ExtraBold"/>
                <a:cs typeface="M PLUS 1p ExtraBold"/>
                <a:sym typeface="M PLUS 1p ExtraBold"/>
              </a:rPr>
              <a:t>低く、カンタン操作、誰でも使えるMAツール</a:t>
            </a:r>
            <a:endParaRPr i="0" sz="2300" u="none" cap="none" strike="noStrike">
              <a:solidFill>
                <a:srgbClr val="073763"/>
              </a:solidFill>
              <a:latin typeface="M PLUS 1p ExtraBold"/>
              <a:ea typeface="M PLUS 1p ExtraBold"/>
              <a:cs typeface="M PLUS 1p ExtraBold"/>
              <a:sym typeface="M PLUS 1p ExtraBold"/>
            </a:endParaRPr>
          </a:p>
        </p:txBody>
      </p:sp>
      <p:pic>
        <p:nvPicPr>
          <p:cNvPr id="1446" name="Google Shape;1446;p48">
            <a:hlinkClick r:id="rId4"/>
          </p:cNvPr>
          <p:cNvPicPr preferRelativeResize="0"/>
          <p:nvPr/>
        </p:nvPicPr>
        <p:blipFill>
          <a:blip r:embed="rId5">
            <a:alphaModFix/>
          </a:blip>
          <a:stretch>
            <a:fillRect/>
          </a:stretch>
        </p:blipFill>
        <p:spPr>
          <a:xfrm>
            <a:off x="311700" y="1953225"/>
            <a:ext cx="4314723" cy="2457299"/>
          </a:xfrm>
          <a:prstGeom prst="rect">
            <a:avLst/>
          </a:prstGeom>
          <a:noFill/>
          <a:ln>
            <a:noFill/>
          </a:ln>
        </p:spPr>
      </p:pic>
      <p:pic>
        <p:nvPicPr>
          <p:cNvPr id="1447" name="Google Shape;1447;p48"/>
          <p:cNvPicPr preferRelativeResize="0"/>
          <p:nvPr/>
        </p:nvPicPr>
        <p:blipFill>
          <a:blip r:embed="rId6">
            <a:alphaModFix/>
          </a:blip>
          <a:stretch>
            <a:fillRect/>
          </a:stretch>
        </p:blipFill>
        <p:spPr>
          <a:xfrm>
            <a:off x="2378187" y="3088713"/>
            <a:ext cx="1597211" cy="913803"/>
          </a:xfrm>
          <a:prstGeom prst="rect">
            <a:avLst/>
          </a:prstGeom>
          <a:noFill/>
          <a:ln>
            <a:noFill/>
          </a:ln>
        </p:spPr>
      </p:pic>
      <p:pic>
        <p:nvPicPr>
          <p:cNvPr id="1448" name="Google Shape;1448;p48"/>
          <p:cNvPicPr preferRelativeResize="0"/>
          <p:nvPr/>
        </p:nvPicPr>
        <p:blipFill>
          <a:blip r:embed="rId7">
            <a:alphaModFix/>
          </a:blip>
          <a:stretch>
            <a:fillRect/>
          </a:stretch>
        </p:blipFill>
        <p:spPr>
          <a:xfrm>
            <a:off x="820800" y="2116547"/>
            <a:ext cx="3304254" cy="2003015"/>
          </a:xfrm>
          <a:prstGeom prst="rect">
            <a:avLst/>
          </a:prstGeom>
          <a:noFill/>
          <a:ln>
            <a:noFill/>
          </a:ln>
        </p:spPr>
      </p:pic>
      <p:pic>
        <p:nvPicPr>
          <p:cNvPr id="1449" name="Google Shape;1449;p48"/>
          <p:cNvPicPr preferRelativeResize="0"/>
          <p:nvPr/>
        </p:nvPicPr>
        <p:blipFill>
          <a:blip r:embed="rId6">
            <a:alphaModFix/>
          </a:blip>
          <a:stretch>
            <a:fillRect/>
          </a:stretch>
        </p:blipFill>
        <p:spPr>
          <a:xfrm>
            <a:off x="2935820" y="2321189"/>
            <a:ext cx="1098570" cy="628499"/>
          </a:xfrm>
          <a:prstGeom prst="rect">
            <a:avLst/>
          </a:prstGeom>
          <a:noFill/>
          <a:ln>
            <a:noFill/>
          </a:ln>
        </p:spPr>
      </p:pic>
      <p:sp>
        <p:nvSpPr>
          <p:cNvPr id="1450" name="Google Shape;1450;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pic>
        <p:nvPicPr>
          <p:cNvPr id="1455" name="Google Shape;1455;p49"/>
          <p:cNvPicPr preferRelativeResize="0"/>
          <p:nvPr/>
        </p:nvPicPr>
        <p:blipFill>
          <a:blip r:embed="rId3">
            <a:alphaModFix/>
          </a:blip>
          <a:stretch>
            <a:fillRect/>
          </a:stretch>
        </p:blipFill>
        <p:spPr>
          <a:xfrm>
            <a:off x="7699547" y="109127"/>
            <a:ext cx="1345050" cy="480369"/>
          </a:xfrm>
          <a:prstGeom prst="rect">
            <a:avLst/>
          </a:prstGeom>
          <a:noFill/>
          <a:ln>
            <a:noFill/>
          </a:ln>
        </p:spPr>
      </p:pic>
      <p:pic>
        <p:nvPicPr>
          <p:cNvPr id="1456" name="Google Shape;1456;p49" title="Points scored"/>
          <p:cNvPicPr preferRelativeResize="0"/>
          <p:nvPr/>
        </p:nvPicPr>
        <p:blipFill>
          <a:blip r:embed="rId4">
            <a:alphaModFix/>
          </a:blip>
          <a:stretch>
            <a:fillRect/>
          </a:stretch>
        </p:blipFill>
        <p:spPr>
          <a:xfrm>
            <a:off x="1658725" y="1239250"/>
            <a:ext cx="5602704" cy="3464350"/>
          </a:xfrm>
          <a:prstGeom prst="rect">
            <a:avLst/>
          </a:prstGeom>
          <a:noFill/>
          <a:ln>
            <a:noFill/>
          </a:ln>
        </p:spPr>
      </p:pic>
      <p:sp>
        <p:nvSpPr>
          <p:cNvPr id="1457" name="Google Shape;1457;p49"/>
          <p:cNvSpPr/>
          <p:nvPr/>
        </p:nvSpPr>
        <p:spPr>
          <a:xfrm>
            <a:off x="1678800" y="1768875"/>
            <a:ext cx="5786400" cy="572700"/>
          </a:xfrm>
          <a:prstGeom prst="rect">
            <a:avLst/>
          </a:prstGeom>
          <a:noFill/>
          <a:ln cap="flat" cmpd="sng" w="28575">
            <a:solidFill>
              <a:srgbClr val="F464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49"/>
          <p:cNvSpPr txBox="1"/>
          <p:nvPr/>
        </p:nvSpPr>
        <p:spPr>
          <a:xfrm>
            <a:off x="1380400" y="4609325"/>
            <a:ext cx="46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900">
                <a:solidFill>
                  <a:srgbClr val="9E9E9E"/>
                </a:solidFill>
                <a:latin typeface="M PLUS 1p"/>
                <a:ea typeface="M PLUS 1p"/>
                <a:cs typeface="M PLUS 1p"/>
                <a:sym typeface="M PLUS 1p"/>
              </a:rPr>
              <a:t>参考：</a:t>
            </a:r>
            <a:r>
              <a:rPr lang="ja" sz="700">
                <a:solidFill>
                  <a:srgbClr val="9E9E9E"/>
                </a:solidFill>
                <a:latin typeface="M PLUS 1p"/>
                <a:ea typeface="M PLUS 1p"/>
                <a:cs typeface="M PLUS 1p"/>
                <a:sym typeface="M PLUS 1p"/>
              </a:rPr>
              <a:t>【2021年10月】マーケティングオートメーション意識調査　　</a:t>
            </a:r>
            <a:endParaRPr sz="700">
              <a:solidFill>
                <a:srgbClr val="9E9E9E"/>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700">
                <a:solidFill>
                  <a:srgbClr val="9E9E9E"/>
                </a:solidFill>
                <a:latin typeface="M PLUS 1p"/>
                <a:ea typeface="M PLUS 1p"/>
                <a:cs typeface="M PLUS 1p"/>
                <a:sym typeface="M PLUS 1p"/>
              </a:rPr>
              <a:t>　　　　　https://mtame.jp/white_paper/ma_report_202010/</a:t>
            </a:r>
            <a:endParaRPr sz="700">
              <a:solidFill>
                <a:srgbClr val="9E9E9E"/>
              </a:solidFill>
              <a:latin typeface="M PLUS 1p"/>
              <a:ea typeface="M PLUS 1p"/>
              <a:cs typeface="M PLUS 1p"/>
              <a:sym typeface="M PLUS 1p"/>
            </a:endParaRPr>
          </a:p>
        </p:txBody>
      </p:sp>
      <p:sp>
        <p:nvSpPr>
          <p:cNvPr id="1459" name="Google Shape;1459;p49"/>
          <p:cNvSpPr txBox="1"/>
          <p:nvPr/>
        </p:nvSpPr>
        <p:spPr>
          <a:xfrm>
            <a:off x="1154450" y="1399300"/>
            <a:ext cx="257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60" name="Google Shape;1460;p49"/>
          <p:cNvSpPr txBox="1"/>
          <p:nvPr/>
        </p:nvSpPr>
        <p:spPr>
          <a:xfrm>
            <a:off x="7546043" y="2877068"/>
            <a:ext cx="115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a:solidFill>
                  <a:srgbClr val="9E9E9E"/>
                </a:solidFill>
                <a:latin typeface="M PLUS 1p"/>
                <a:ea typeface="M PLUS 1p"/>
                <a:cs typeface="M PLUS 1p"/>
                <a:sym typeface="M PLUS 1p"/>
              </a:rPr>
              <a:t>で利用可能</a:t>
            </a:r>
            <a:endParaRPr b="1">
              <a:solidFill>
                <a:srgbClr val="9E9E9E"/>
              </a:solidFill>
              <a:latin typeface="M PLUS 1p"/>
              <a:ea typeface="M PLUS 1p"/>
              <a:cs typeface="M PLUS 1p"/>
              <a:sym typeface="M PLUS 1p"/>
            </a:endParaRPr>
          </a:p>
        </p:txBody>
      </p:sp>
      <p:pic>
        <p:nvPicPr>
          <p:cNvPr id="1461" name="Google Shape;1461;p49"/>
          <p:cNvPicPr preferRelativeResize="0"/>
          <p:nvPr/>
        </p:nvPicPr>
        <p:blipFill>
          <a:blip r:embed="rId5">
            <a:alphaModFix/>
          </a:blip>
          <a:stretch>
            <a:fillRect/>
          </a:stretch>
        </p:blipFill>
        <p:spPr>
          <a:xfrm>
            <a:off x="7432374" y="2462181"/>
            <a:ext cx="1538658" cy="523925"/>
          </a:xfrm>
          <a:prstGeom prst="rect">
            <a:avLst/>
          </a:prstGeom>
          <a:noFill/>
          <a:ln>
            <a:noFill/>
          </a:ln>
        </p:spPr>
      </p:pic>
      <p:sp>
        <p:nvSpPr>
          <p:cNvPr id="1462" name="Google Shape;1462;p49"/>
          <p:cNvSpPr/>
          <p:nvPr/>
        </p:nvSpPr>
        <p:spPr>
          <a:xfrm>
            <a:off x="1609600" y="1375800"/>
            <a:ext cx="1474800" cy="260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49"/>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使いこなせない機能　ランキング</a:t>
            </a:r>
            <a:endParaRPr b="0" sz="800">
              <a:solidFill>
                <a:schemeClr val="dk1"/>
              </a:solidFill>
              <a:latin typeface="M PLUS 1p"/>
              <a:ea typeface="M PLUS 1p"/>
              <a:cs typeface="M PLUS 1p"/>
              <a:sym typeface="M PLUS 1p"/>
            </a:endParaRPr>
          </a:p>
        </p:txBody>
      </p:sp>
      <p:sp>
        <p:nvSpPr>
          <p:cNvPr id="1464" name="Google Shape;1464;p49"/>
          <p:cNvSpPr txBox="1"/>
          <p:nvPr/>
        </p:nvSpPr>
        <p:spPr>
          <a:xfrm>
            <a:off x="485575" y="891325"/>
            <a:ext cx="86583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solidFill>
                  <a:srgbClr val="2E3956"/>
                </a:solidFill>
                <a:latin typeface="M PLUS 1p ExtraBold"/>
                <a:ea typeface="M PLUS 1p ExtraBold"/>
                <a:cs typeface="M PLUS 1p ExtraBold"/>
                <a:sym typeface="M PLUS 1p ExtraBold"/>
              </a:rPr>
              <a:t>Qあなたが、マーケティングオートメーションで難しい(使いこなせない)と感じる機能は何ですか？</a:t>
            </a:r>
            <a:endParaRPr>
              <a:solidFill>
                <a:srgbClr val="2E3956"/>
              </a:solidFill>
              <a:latin typeface="M PLUS 1p ExtraBold"/>
              <a:ea typeface="M PLUS 1p ExtraBold"/>
              <a:cs typeface="M PLUS 1p ExtraBold"/>
              <a:sym typeface="M PLUS 1p ExtraBold"/>
            </a:endParaRPr>
          </a:p>
          <a:p>
            <a:pPr indent="0" lvl="0" marL="0" rtl="0" algn="l">
              <a:spcBef>
                <a:spcPts val="0"/>
              </a:spcBef>
              <a:spcAft>
                <a:spcPts val="0"/>
              </a:spcAft>
              <a:buNone/>
            </a:pPr>
            <a:r>
              <a:rPr lang="ja" sz="1600">
                <a:solidFill>
                  <a:srgbClr val="2E3956"/>
                </a:solidFill>
                <a:latin typeface="M PLUS 1p ExtraBold"/>
                <a:ea typeface="M PLUS 1p ExtraBold"/>
                <a:cs typeface="M PLUS 1p ExtraBold"/>
                <a:sym typeface="M PLUS 1p ExtraBold"/>
              </a:rPr>
              <a:t>➡</a:t>
            </a:r>
            <a:r>
              <a:rPr lang="ja" sz="2100">
                <a:solidFill>
                  <a:srgbClr val="F464A4"/>
                </a:solidFill>
                <a:latin typeface="M PLUS 1p ExtraBold"/>
                <a:ea typeface="M PLUS 1p ExtraBold"/>
                <a:cs typeface="M PLUS 1p ExtraBold"/>
                <a:sym typeface="M PLUS 1p ExtraBold"/>
              </a:rPr>
              <a:t>5年連続で「シナリオ」と「スコアリング」がツートップに</a:t>
            </a:r>
            <a:r>
              <a:rPr lang="ja" sz="1600">
                <a:solidFill>
                  <a:srgbClr val="2E3956"/>
                </a:solidFill>
                <a:latin typeface="M PLUS 1p ExtraBold"/>
                <a:ea typeface="M PLUS 1p ExtraBold"/>
                <a:cs typeface="M PLUS 1p ExtraBold"/>
                <a:sym typeface="M PLUS 1p ExtraBold"/>
              </a:rPr>
              <a:t>　</a:t>
            </a:r>
            <a:r>
              <a:rPr lang="ja" sz="1000">
                <a:solidFill>
                  <a:srgbClr val="2E3956"/>
                </a:solidFill>
                <a:latin typeface="M PLUS 1p"/>
                <a:ea typeface="M PLUS 1p"/>
                <a:cs typeface="M PLUS 1p"/>
                <a:sym typeface="M PLUS 1p"/>
              </a:rPr>
              <a:t>(全体n=314)</a:t>
            </a:r>
            <a:endParaRPr sz="1000">
              <a:solidFill>
                <a:srgbClr val="2E3956"/>
              </a:solidFill>
              <a:latin typeface="M PLUS 1p"/>
              <a:ea typeface="M PLUS 1p"/>
              <a:cs typeface="M PLUS 1p"/>
              <a:sym typeface="M PLUS 1p"/>
            </a:endParaRPr>
          </a:p>
        </p:txBody>
      </p:sp>
      <p:sp>
        <p:nvSpPr>
          <p:cNvPr id="1465" name="Google Shape;1465;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pic>
        <p:nvPicPr>
          <p:cNvPr id="1470" name="Google Shape;1470;p50"/>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471" name="Google Shape;1471;p50"/>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MA機能</a:t>
            </a:r>
            <a:endParaRPr>
              <a:latin typeface="M PLUS 1p"/>
              <a:ea typeface="M PLUS 1p"/>
              <a:cs typeface="M PLUS 1p"/>
              <a:sym typeface="M PLUS 1p"/>
            </a:endParaRPr>
          </a:p>
        </p:txBody>
      </p:sp>
      <p:sp>
        <p:nvSpPr>
          <p:cNvPr id="1472" name="Google Shape;1472;p50"/>
          <p:cNvSpPr/>
          <p:nvPr/>
        </p:nvSpPr>
        <p:spPr>
          <a:xfrm>
            <a:off x="7137190" y="1298127"/>
            <a:ext cx="1594200" cy="14874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0"/>
          <p:cNvSpPr/>
          <p:nvPr/>
        </p:nvSpPr>
        <p:spPr>
          <a:xfrm>
            <a:off x="4953808" y="1305591"/>
            <a:ext cx="1594200" cy="14874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0"/>
          <p:cNvSpPr/>
          <p:nvPr/>
        </p:nvSpPr>
        <p:spPr>
          <a:xfrm>
            <a:off x="6900893" y="866653"/>
            <a:ext cx="2104800" cy="3066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キャンペーン機能</a:t>
            </a:r>
            <a:endParaRPr b="1">
              <a:latin typeface="M PLUS 1p"/>
              <a:ea typeface="M PLUS 1p"/>
              <a:cs typeface="M PLUS 1p"/>
              <a:sym typeface="M PLUS 1p"/>
            </a:endParaRPr>
          </a:p>
        </p:txBody>
      </p:sp>
      <p:sp>
        <p:nvSpPr>
          <p:cNvPr id="1475" name="Google Shape;1475;p50"/>
          <p:cNvSpPr/>
          <p:nvPr/>
        </p:nvSpPr>
        <p:spPr>
          <a:xfrm>
            <a:off x="4658388" y="866650"/>
            <a:ext cx="2104800" cy="3066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ユーザー行動履歴機能</a:t>
            </a:r>
            <a:endParaRPr b="1" sz="1200">
              <a:latin typeface="M PLUS 1p"/>
              <a:ea typeface="M PLUS 1p"/>
              <a:cs typeface="M PLUS 1p"/>
              <a:sym typeface="M PLUS 1p"/>
            </a:endParaRPr>
          </a:p>
        </p:txBody>
      </p:sp>
      <p:pic>
        <p:nvPicPr>
          <p:cNvPr id="1476" name="Google Shape;1476;p50"/>
          <p:cNvPicPr preferRelativeResize="0"/>
          <p:nvPr/>
        </p:nvPicPr>
        <p:blipFill>
          <a:blip r:embed="rId4">
            <a:alphaModFix/>
          </a:blip>
          <a:stretch>
            <a:fillRect/>
          </a:stretch>
        </p:blipFill>
        <p:spPr>
          <a:xfrm>
            <a:off x="4621821" y="1458871"/>
            <a:ext cx="2142124" cy="1199146"/>
          </a:xfrm>
          <a:prstGeom prst="rect">
            <a:avLst/>
          </a:prstGeom>
          <a:noFill/>
          <a:ln>
            <a:noFill/>
          </a:ln>
          <a:effectLst>
            <a:outerShdw blurRad="142875" rotWithShape="0" algn="bl" dir="5400000" dist="19050">
              <a:srgbClr val="000000">
                <a:alpha val="20000"/>
              </a:srgbClr>
            </a:outerShdw>
          </a:effectLst>
        </p:spPr>
      </p:pic>
      <p:sp>
        <p:nvSpPr>
          <p:cNvPr id="1477" name="Google Shape;1477;p50"/>
          <p:cNvSpPr txBox="1"/>
          <p:nvPr/>
        </p:nvSpPr>
        <p:spPr>
          <a:xfrm>
            <a:off x="4571584" y="2868100"/>
            <a:ext cx="2234700" cy="7836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どのページを、いつ、何秒みられたか？CVした顧客の足跡を追える</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営業、インサイド、マーケ検証の確認</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一度CVしたユーザーの、Web上でのユーザー行動が確認できます。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ユーザーが何を経由してこのページに辿りついたのか？ </a:t>
            </a:r>
            <a:r>
              <a:rPr b="1" lang="ja" sz="900">
                <a:solidFill>
                  <a:srgbClr val="073763"/>
                </a:solidFill>
                <a:latin typeface="M PLUS 1p"/>
                <a:ea typeface="M PLUS 1p"/>
                <a:cs typeface="M PLUS 1p"/>
                <a:sym typeface="M PLUS 1p"/>
              </a:rPr>
              <a:t>どのページを見てコンバージョンしたのか</a:t>
            </a:r>
            <a:r>
              <a:rPr lang="ja" sz="900">
                <a:solidFill>
                  <a:srgbClr val="073763"/>
                </a:solidFill>
                <a:latin typeface="M PLUS 1p"/>
                <a:ea typeface="M PLUS 1p"/>
                <a:cs typeface="M PLUS 1p"/>
                <a:sym typeface="M PLUS 1p"/>
              </a:rPr>
              <a:t>？などユーザーの思考を考察し、施策のヒントになります。</a:t>
            </a:r>
            <a:endParaRPr sz="900">
              <a:solidFill>
                <a:srgbClr val="073763"/>
              </a:solidFill>
              <a:latin typeface="M PLUS 1p"/>
              <a:ea typeface="M PLUS 1p"/>
              <a:cs typeface="M PLUS 1p"/>
              <a:sym typeface="M PLUS 1p"/>
            </a:endParaRPr>
          </a:p>
        </p:txBody>
      </p:sp>
      <p:sp>
        <p:nvSpPr>
          <p:cNvPr id="1478" name="Google Shape;1478;p50"/>
          <p:cNvSpPr/>
          <p:nvPr/>
        </p:nvSpPr>
        <p:spPr>
          <a:xfrm>
            <a:off x="458010" y="1305591"/>
            <a:ext cx="1594200" cy="14874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0"/>
          <p:cNvSpPr/>
          <p:nvPr/>
        </p:nvSpPr>
        <p:spPr>
          <a:xfrm>
            <a:off x="184184" y="870383"/>
            <a:ext cx="2065500" cy="3066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メールマーケ機能</a:t>
            </a:r>
            <a:endParaRPr b="1" sz="1200">
              <a:latin typeface="M PLUS 1p"/>
              <a:ea typeface="M PLUS 1p"/>
              <a:cs typeface="M PLUS 1p"/>
              <a:sym typeface="M PLUS 1p"/>
            </a:endParaRPr>
          </a:p>
        </p:txBody>
      </p:sp>
      <p:pic>
        <p:nvPicPr>
          <p:cNvPr id="1480" name="Google Shape;1480;p50"/>
          <p:cNvPicPr preferRelativeResize="0"/>
          <p:nvPr/>
        </p:nvPicPr>
        <p:blipFill>
          <a:blip r:embed="rId5">
            <a:alphaModFix/>
          </a:blip>
          <a:stretch>
            <a:fillRect/>
          </a:stretch>
        </p:blipFill>
        <p:spPr>
          <a:xfrm>
            <a:off x="184475" y="1458886"/>
            <a:ext cx="2060172" cy="1236605"/>
          </a:xfrm>
          <a:prstGeom prst="rect">
            <a:avLst/>
          </a:prstGeom>
          <a:noFill/>
          <a:ln>
            <a:noFill/>
          </a:ln>
          <a:effectLst>
            <a:outerShdw blurRad="142875" rotWithShape="0" algn="bl" dir="5400000" dist="19050">
              <a:srgbClr val="000000">
                <a:alpha val="20000"/>
              </a:srgbClr>
            </a:outerShdw>
          </a:effectLst>
        </p:spPr>
      </p:pic>
      <p:sp>
        <p:nvSpPr>
          <p:cNvPr id="1481" name="Google Shape;1481;p50"/>
          <p:cNvSpPr txBox="1"/>
          <p:nvPr/>
        </p:nvSpPr>
        <p:spPr>
          <a:xfrm>
            <a:off x="141950" y="2891285"/>
            <a:ext cx="2225400" cy="16206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使いこなせない機能がないメール機能</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セグメントメールで特定の</a:t>
            </a:r>
            <a:r>
              <a:rPr lang="ja" sz="900">
                <a:solidFill>
                  <a:srgbClr val="073763"/>
                </a:solidFill>
                <a:latin typeface="M PLUS 1p"/>
                <a:ea typeface="M PLUS 1p"/>
                <a:cs typeface="M PLUS 1p"/>
                <a:sym typeface="M PLUS 1p"/>
              </a:rPr>
              <a:t>ユーザーにメール</a:t>
            </a:r>
            <a:r>
              <a:rPr lang="ja" sz="900">
                <a:solidFill>
                  <a:srgbClr val="073763"/>
                </a:solidFill>
                <a:latin typeface="M PLUS 1p"/>
                <a:ea typeface="M PLUS 1p"/>
                <a:cs typeface="M PLUS 1p"/>
                <a:sym typeface="M PLUS 1p"/>
              </a:rPr>
              <a:t>を送ったり、</a:t>
            </a:r>
            <a:r>
              <a:rPr b="1" lang="ja" sz="900">
                <a:solidFill>
                  <a:srgbClr val="073763"/>
                </a:solidFill>
                <a:latin typeface="M PLUS 1p"/>
                <a:ea typeface="M PLUS 1p"/>
                <a:cs typeface="M PLUS 1p"/>
                <a:sym typeface="M PLUS 1p"/>
              </a:rPr>
              <a:t>ステップメール</a:t>
            </a:r>
            <a:r>
              <a:rPr lang="ja" sz="900">
                <a:solidFill>
                  <a:srgbClr val="073763"/>
                </a:solidFill>
                <a:latin typeface="M PLUS 1p"/>
                <a:ea typeface="M PLUS 1p"/>
                <a:cs typeface="M PLUS 1p"/>
                <a:sym typeface="M PLUS 1p"/>
              </a:rPr>
              <a:t>でタイムリーに配信することも可能。</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HTML</a:t>
            </a:r>
            <a:r>
              <a:rPr b="1" lang="ja" sz="900">
                <a:solidFill>
                  <a:srgbClr val="073763"/>
                </a:solidFill>
                <a:latin typeface="M PLUS 1p"/>
                <a:ea typeface="M PLUS 1p"/>
                <a:cs typeface="M PLUS 1p"/>
                <a:sym typeface="M PLUS 1p"/>
              </a:rPr>
              <a:t>メール</a:t>
            </a:r>
            <a:r>
              <a:rPr lang="ja" sz="900">
                <a:solidFill>
                  <a:srgbClr val="073763"/>
                </a:solidFill>
                <a:latin typeface="M PLUS 1p"/>
                <a:ea typeface="M PLUS 1p"/>
                <a:cs typeface="M PLUS 1p"/>
                <a:sym typeface="M PLUS 1p"/>
              </a:rPr>
              <a:t>も見たまま編集で作成できます。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❶サンクスメール(自動返信)</a:t>
            </a:r>
            <a:endParaRPr b="1"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❷ターゲティングメール</a:t>
            </a:r>
            <a:endParaRPr b="1"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❸メルマガ配信</a:t>
            </a:r>
            <a:endParaRPr b="1"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❹ステップメール</a:t>
            </a:r>
            <a:endParaRPr b="1" sz="900">
              <a:solidFill>
                <a:srgbClr val="073763"/>
              </a:solidFill>
              <a:latin typeface="M PLUS 1p"/>
              <a:ea typeface="M PLUS 1p"/>
              <a:cs typeface="M PLUS 1p"/>
              <a:sym typeface="M PLUS 1p"/>
            </a:endParaRPr>
          </a:p>
        </p:txBody>
      </p:sp>
      <p:sp>
        <p:nvSpPr>
          <p:cNvPr id="1482" name="Google Shape;1482;p50"/>
          <p:cNvSpPr/>
          <p:nvPr/>
        </p:nvSpPr>
        <p:spPr>
          <a:xfrm>
            <a:off x="2603725" y="1310010"/>
            <a:ext cx="1751700" cy="15525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50"/>
          <p:cNvSpPr/>
          <p:nvPr/>
        </p:nvSpPr>
        <p:spPr>
          <a:xfrm>
            <a:off x="2466321" y="857250"/>
            <a:ext cx="1970700" cy="3066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a:latin typeface="M PLUS 1p"/>
                <a:ea typeface="M PLUS 1p"/>
                <a:cs typeface="M PLUS 1p"/>
                <a:sym typeface="M PLUS 1p"/>
              </a:rPr>
              <a:t>HOT</a:t>
            </a:r>
            <a:r>
              <a:rPr b="1" lang="ja">
                <a:latin typeface="M PLUS 1p"/>
                <a:ea typeface="M PLUS 1p"/>
                <a:cs typeface="M PLUS 1p"/>
                <a:sym typeface="M PLUS 1p"/>
              </a:rPr>
              <a:t>リード機能</a:t>
            </a:r>
            <a:endParaRPr b="1" sz="1300"/>
          </a:p>
        </p:txBody>
      </p:sp>
      <p:sp>
        <p:nvSpPr>
          <p:cNvPr id="1484" name="Google Shape;1484;p50"/>
          <p:cNvSpPr txBox="1"/>
          <p:nvPr/>
        </p:nvSpPr>
        <p:spPr>
          <a:xfrm>
            <a:off x="2335635" y="2891268"/>
            <a:ext cx="2189700" cy="8745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今アプローチすべき相手を通知！</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特定の条件を満たしたリードを</a:t>
            </a:r>
            <a:r>
              <a:rPr b="1" lang="ja" sz="900">
                <a:solidFill>
                  <a:srgbClr val="073763"/>
                </a:solidFill>
                <a:latin typeface="M PLUS 1p"/>
                <a:ea typeface="M PLUS 1p"/>
                <a:cs typeface="M PLUS 1p"/>
                <a:sym typeface="M PLUS 1p"/>
              </a:rPr>
              <a:t>「</a:t>
            </a:r>
            <a:r>
              <a:rPr b="1" lang="ja" sz="900">
                <a:solidFill>
                  <a:srgbClr val="073763"/>
                </a:solidFill>
                <a:latin typeface="M PLUS 1p"/>
                <a:ea typeface="M PLUS 1p"/>
                <a:cs typeface="M PLUS 1p"/>
                <a:sym typeface="M PLUS 1p"/>
              </a:rPr>
              <a:t>HOT</a:t>
            </a:r>
            <a:r>
              <a:rPr b="1" lang="ja" sz="900">
                <a:solidFill>
                  <a:srgbClr val="073763"/>
                </a:solidFill>
                <a:latin typeface="M PLUS 1p"/>
                <a:ea typeface="M PLUS 1p"/>
                <a:cs typeface="M PLUS 1p"/>
                <a:sym typeface="M PLUS 1p"/>
              </a:rPr>
              <a:t>リード」</a:t>
            </a:r>
            <a:r>
              <a:rPr lang="ja" sz="900">
                <a:solidFill>
                  <a:srgbClr val="073763"/>
                </a:solidFill>
                <a:latin typeface="M PLUS 1p"/>
                <a:ea typeface="M PLUS 1p"/>
                <a:cs typeface="M PLUS 1p"/>
                <a:sym typeface="M PLUS 1p"/>
              </a:rPr>
              <a:t>と定めることができます。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900">
                <a:solidFill>
                  <a:srgbClr val="073763"/>
                </a:solidFill>
                <a:latin typeface="M PLUS 1p"/>
                <a:ea typeface="M PLUS 1p"/>
                <a:cs typeface="M PLUS 1p"/>
                <a:sym typeface="M PLUS 1p"/>
              </a:rPr>
              <a:t>優先的に対応するリードが通知される</a:t>
            </a:r>
            <a:r>
              <a:rPr lang="ja" sz="900">
                <a:solidFill>
                  <a:srgbClr val="073763"/>
                </a:solidFill>
                <a:latin typeface="M PLUS 1p"/>
                <a:ea typeface="M PLUS 1p"/>
                <a:cs typeface="M PLUS 1p"/>
                <a:sym typeface="M PLUS 1p"/>
              </a:rPr>
              <a:t>ことで効率的な営業活動に繋がります。</a:t>
            </a:r>
            <a:r>
              <a:rPr b="1" lang="ja" sz="900">
                <a:solidFill>
                  <a:srgbClr val="073763"/>
                </a:solidFill>
                <a:latin typeface="M PLUS 1p"/>
                <a:ea typeface="M PLUS 1p"/>
                <a:cs typeface="M PLUS 1p"/>
                <a:sym typeface="M PLUS 1p"/>
              </a:rPr>
              <a:t>設定も簡単に行えて、すぐ運用できます。</a:t>
            </a:r>
            <a:endParaRPr b="1" sz="900">
              <a:solidFill>
                <a:srgbClr val="073763"/>
              </a:solidFill>
              <a:latin typeface="M PLUS 1p"/>
              <a:ea typeface="M PLUS 1p"/>
              <a:cs typeface="M PLUS 1p"/>
              <a:sym typeface="M PLUS 1p"/>
            </a:endParaRPr>
          </a:p>
        </p:txBody>
      </p:sp>
      <p:grpSp>
        <p:nvGrpSpPr>
          <p:cNvPr id="1485" name="Google Shape;1485;p50"/>
          <p:cNvGrpSpPr/>
          <p:nvPr/>
        </p:nvGrpSpPr>
        <p:grpSpPr>
          <a:xfrm>
            <a:off x="799110" y="1357598"/>
            <a:ext cx="1508889" cy="817048"/>
            <a:chOff x="1630683" y="1654050"/>
            <a:chExt cx="4555825" cy="2227502"/>
          </a:xfrm>
        </p:grpSpPr>
        <p:sp>
          <p:nvSpPr>
            <p:cNvPr id="1486" name="Google Shape;1486;p50"/>
            <p:cNvSpPr/>
            <p:nvPr/>
          </p:nvSpPr>
          <p:spPr>
            <a:xfrm>
              <a:off x="2193468" y="1774641"/>
              <a:ext cx="2503800" cy="886800"/>
            </a:xfrm>
            <a:prstGeom prst="roundRect">
              <a:avLst>
                <a:gd fmla="val 9324" name="adj"/>
              </a:avLst>
            </a:prstGeom>
            <a:solidFill>
              <a:srgbClr val="FFFFFF"/>
            </a:solidFill>
            <a:ln cap="flat" cmpd="sng" w="28575">
              <a:solidFill>
                <a:srgbClr val="2CACFF"/>
              </a:solidFill>
              <a:prstDash val="solid"/>
              <a:round/>
              <a:headEnd len="sm" w="sm" type="none"/>
              <a:tailEnd len="sm" w="sm" type="none"/>
            </a:ln>
            <a:effectLst>
              <a:outerShdw blurRad="200025" rotWithShape="0" algn="bl" dir="5400000" dist="19050">
                <a:srgbClr val="000000">
                  <a:alpha val="20000"/>
                </a:srgbClr>
              </a:outerShdw>
            </a:effectLst>
          </p:spPr>
          <p:txBody>
            <a:bodyPr anchorCtr="0" anchor="ctr" bIns="74975" lIns="74975" spcFirstLastPara="1" rIns="74975" wrap="square" tIns="74975">
              <a:noAutofit/>
            </a:bodyPr>
            <a:lstStyle/>
            <a:p>
              <a:pPr indent="0" lvl="0" marL="0" rtl="0" algn="ctr">
                <a:lnSpc>
                  <a:spcPct val="100000"/>
                </a:lnSpc>
                <a:spcBef>
                  <a:spcPts val="0"/>
                </a:spcBef>
                <a:spcAft>
                  <a:spcPts val="0"/>
                </a:spcAft>
                <a:buNone/>
              </a:pPr>
              <a:r>
                <a:t/>
              </a:r>
              <a:endParaRPr b="1" sz="1600">
                <a:latin typeface="HiraKakuPro-W3"/>
                <a:ea typeface="HiraKakuPro-W3"/>
                <a:cs typeface="HiraKakuPro-W3"/>
                <a:sym typeface="HiraKakuPro-W3"/>
              </a:endParaRPr>
            </a:p>
          </p:txBody>
        </p:sp>
        <p:pic>
          <p:nvPicPr>
            <p:cNvPr id="1487" name="Google Shape;1487;p50"/>
            <p:cNvPicPr preferRelativeResize="0"/>
            <p:nvPr/>
          </p:nvPicPr>
          <p:blipFill>
            <a:blip r:embed="rId6">
              <a:alphaModFix/>
            </a:blip>
            <a:stretch>
              <a:fillRect/>
            </a:stretch>
          </p:blipFill>
          <p:spPr>
            <a:xfrm>
              <a:off x="2479915" y="1975648"/>
              <a:ext cx="396567" cy="396567"/>
            </a:xfrm>
            <a:prstGeom prst="rect">
              <a:avLst/>
            </a:prstGeom>
            <a:noFill/>
            <a:ln>
              <a:noFill/>
            </a:ln>
          </p:spPr>
        </p:pic>
        <p:sp>
          <p:nvSpPr>
            <p:cNvPr id="1488" name="Google Shape;1488;p50"/>
            <p:cNvSpPr txBox="1"/>
            <p:nvPr/>
          </p:nvSpPr>
          <p:spPr>
            <a:xfrm>
              <a:off x="2351965" y="2111191"/>
              <a:ext cx="1429500" cy="2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400">
                  <a:solidFill>
                    <a:srgbClr val="073763"/>
                  </a:solidFill>
                  <a:latin typeface="M PLUS 1p"/>
                  <a:ea typeface="M PLUS 1p"/>
                  <a:cs typeface="M PLUS 1p"/>
                  <a:sym typeface="M PLUS 1p"/>
                </a:rPr>
                <a:t>直後</a:t>
              </a:r>
              <a:endParaRPr b="1" sz="300">
                <a:solidFill>
                  <a:srgbClr val="073763"/>
                </a:solidFill>
                <a:latin typeface="M PLUS 1p"/>
                <a:ea typeface="M PLUS 1p"/>
                <a:cs typeface="M PLUS 1p"/>
                <a:sym typeface="M PLUS 1p"/>
              </a:endParaRPr>
            </a:p>
          </p:txBody>
        </p:sp>
        <p:sp>
          <p:nvSpPr>
            <p:cNvPr id="1489" name="Google Shape;1489;p50"/>
            <p:cNvSpPr/>
            <p:nvPr/>
          </p:nvSpPr>
          <p:spPr>
            <a:xfrm>
              <a:off x="1630683" y="2042558"/>
              <a:ext cx="753000" cy="313200"/>
            </a:xfrm>
            <a:prstGeom prst="rightArrow">
              <a:avLst>
                <a:gd fmla="val 50000" name="adj1"/>
                <a:gd fmla="val 50000" name="adj2"/>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50"/>
            <p:cNvSpPr txBox="1"/>
            <p:nvPr/>
          </p:nvSpPr>
          <p:spPr>
            <a:xfrm>
              <a:off x="2783359" y="1733192"/>
              <a:ext cx="1797000" cy="4182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b="1" lang="ja" sz="300">
                  <a:solidFill>
                    <a:srgbClr val="073763"/>
                  </a:solidFill>
                  <a:latin typeface="M PLUS 1p"/>
                  <a:ea typeface="M PLUS 1p"/>
                  <a:cs typeface="M PLUS 1p"/>
                  <a:sym typeface="M PLUS 1p"/>
                </a:rPr>
                <a:t>・ダウンロードのお礼</a:t>
              </a:r>
              <a:endParaRPr b="1" sz="3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300">
                  <a:solidFill>
                    <a:srgbClr val="073763"/>
                  </a:solidFill>
                  <a:latin typeface="M PLUS 1p"/>
                  <a:ea typeface="M PLUS 1p"/>
                  <a:cs typeface="M PLUS 1p"/>
                  <a:sym typeface="M PLUS 1p"/>
                </a:rPr>
                <a:t>・サービスの紹介</a:t>
              </a:r>
              <a:endParaRPr b="1" sz="300">
                <a:solidFill>
                  <a:srgbClr val="073763"/>
                </a:solidFill>
                <a:latin typeface="M PLUS 1p"/>
                <a:ea typeface="M PLUS 1p"/>
                <a:cs typeface="M PLUS 1p"/>
                <a:sym typeface="M PLUS 1p"/>
              </a:endParaRPr>
            </a:p>
          </p:txBody>
        </p:sp>
        <p:sp>
          <p:nvSpPr>
            <p:cNvPr id="1491" name="Google Shape;1491;p50"/>
            <p:cNvSpPr/>
            <p:nvPr/>
          </p:nvSpPr>
          <p:spPr>
            <a:xfrm>
              <a:off x="2376642" y="1654050"/>
              <a:ext cx="1429500" cy="250200"/>
            </a:xfrm>
            <a:prstGeom prst="roundRect">
              <a:avLst>
                <a:gd fmla="val 50000" name="adj"/>
              </a:avLst>
            </a:prstGeom>
            <a:gradFill>
              <a:gsLst>
                <a:gs pos="0">
                  <a:srgbClr val="6CCCFF"/>
                </a:gs>
                <a:gs pos="100000">
                  <a:srgbClr val="2CACFF"/>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400">
                  <a:solidFill>
                    <a:srgbClr val="FFFFFF"/>
                  </a:solidFill>
                  <a:latin typeface="M PLUS 1p"/>
                  <a:ea typeface="M PLUS 1p"/>
                  <a:cs typeface="M PLUS 1p"/>
                  <a:sym typeface="M PLUS 1p"/>
                </a:rPr>
                <a:t>サンクスメール</a:t>
              </a:r>
              <a:endParaRPr sz="400">
                <a:solidFill>
                  <a:srgbClr val="FFFFFF"/>
                </a:solidFill>
                <a:latin typeface="M PLUS 1p"/>
                <a:ea typeface="M PLUS 1p"/>
                <a:cs typeface="M PLUS 1p"/>
                <a:sym typeface="M PLUS 1p"/>
              </a:endParaRPr>
            </a:p>
          </p:txBody>
        </p:sp>
        <p:sp>
          <p:nvSpPr>
            <p:cNvPr id="1492" name="Google Shape;1492;p50"/>
            <p:cNvSpPr/>
            <p:nvPr/>
          </p:nvSpPr>
          <p:spPr>
            <a:xfrm>
              <a:off x="2914049" y="2888252"/>
              <a:ext cx="3116100" cy="993300"/>
            </a:xfrm>
            <a:prstGeom prst="roundRect">
              <a:avLst>
                <a:gd fmla="val 9324" name="adj"/>
              </a:avLst>
            </a:prstGeom>
            <a:solidFill>
              <a:srgbClr val="FFFFFF"/>
            </a:solidFill>
            <a:ln cap="flat" cmpd="sng" w="28575">
              <a:solidFill>
                <a:srgbClr val="2CACFF"/>
              </a:solidFill>
              <a:prstDash val="solid"/>
              <a:round/>
              <a:headEnd len="sm" w="sm" type="none"/>
              <a:tailEnd len="sm" w="sm" type="none"/>
            </a:ln>
            <a:effectLst>
              <a:outerShdw blurRad="200025" rotWithShape="0" algn="bl" dir="5400000" dist="19050">
                <a:srgbClr val="000000">
                  <a:alpha val="20000"/>
                </a:srgbClr>
              </a:outerShdw>
            </a:effectLst>
          </p:spPr>
          <p:txBody>
            <a:bodyPr anchorCtr="0" anchor="ctr" bIns="74975" lIns="74975" spcFirstLastPara="1" rIns="74975" wrap="square" tIns="74975">
              <a:noAutofit/>
            </a:bodyPr>
            <a:lstStyle/>
            <a:p>
              <a:pPr indent="0" lvl="0" marL="0" rtl="0" algn="ctr">
                <a:lnSpc>
                  <a:spcPct val="100000"/>
                </a:lnSpc>
                <a:spcBef>
                  <a:spcPts val="0"/>
                </a:spcBef>
                <a:spcAft>
                  <a:spcPts val="0"/>
                </a:spcAft>
                <a:buNone/>
              </a:pPr>
              <a:r>
                <a:t/>
              </a:r>
              <a:endParaRPr b="1" sz="1600">
                <a:latin typeface="HiraKakuPro-W3"/>
                <a:ea typeface="HiraKakuPro-W3"/>
                <a:cs typeface="HiraKakuPro-W3"/>
                <a:sym typeface="HiraKakuPro-W3"/>
              </a:endParaRPr>
            </a:p>
          </p:txBody>
        </p:sp>
        <p:pic>
          <p:nvPicPr>
            <p:cNvPr id="1493" name="Google Shape;1493;p50"/>
            <p:cNvPicPr preferRelativeResize="0"/>
            <p:nvPr/>
          </p:nvPicPr>
          <p:blipFill>
            <a:blip r:embed="rId6">
              <a:alphaModFix/>
            </a:blip>
            <a:stretch>
              <a:fillRect/>
            </a:stretch>
          </p:blipFill>
          <p:spPr>
            <a:xfrm>
              <a:off x="3266000" y="3089269"/>
              <a:ext cx="396567" cy="396567"/>
            </a:xfrm>
            <a:prstGeom prst="rect">
              <a:avLst/>
            </a:prstGeom>
            <a:noFill/>
            <a:ln>
              <a:noFill/>
            </a:ln>
          </p:spPr>
        </p:pic>
        <p:sp>
          <p:nvSpPr>
            <p:cNvPr id="1494" name="Google Shape;1494;p50"/>
            <p:cNvSpPr txBox="1"/>
            <p:nvPr/>
          </p:nvSpPr>
          <p:spPr>
            <a:xfrm>
              <a:off x="3039692" y="3174136"/>
              <a:ext cx="1063800" cy="2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300">
                  <a:solidFill>
                    <a:srgbClr val="073763"/>
                  </a:solidFill>
                  <a:latin typeface="M PLUS 1p"/>
                  <a:ea typeface="M PLUS 1p"/>
                  <a:cs typeface="M PLUS 1p"/>
                  <a:sym typeface="M PLUS 1p"/>
                </a:rPr>
                <a:t>1日後</a:t>
              </a:r>
              <a:endParaRPr b="1" sz="300">
                <a:solidFill>
                  <a:srgbClr val="073763"/>
                </a:solidFill>
                <a:latin typeface="M PLUS 1p"/>
                <a:ea typeface="M PLUS 1p"/>
                <a:cs typeface="M PLUS 1p"/>
                <a:sym typeface="M PLUS 1p"/>
              </a:endParaRPr>
            </a:p>
          </p:txBody>
        </p:sp>
        <p:sp>
          <p:nvSpPr>
            <p:cNvPr id="1495" name="Google Shape;1495;p50"/>
            <p:cNvSpPr/>
            <p:nvPr/>
          </p:nvSpPr>
          <p:spPr>
            <a:xfrm>
              <a:off x="1630683" y="3156178"/>
              <a:ext cx="1539300" cy="313200"/>
            </a:xfrm>
            <a:prstGeom prst="rightArrow">
              <a:avLst>
                <a:gd fmla="val 50000" name="adj1"/>
                <a:gd fmla="val 50000" name="adj2"/>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50"/>
            <p:cNvSpPr/>
            <p:nvPr/>
          </p:nvSpPr>
          <p:spPr>
            <a:xfrm>
              <a:off x="3097220" y="2767670"/>
              <a:ext cx="1429500" cy="250200"/>
            </a:xfrm>
            <a:prstGeom prst="roundRect">
              <a:avLst>
                <a:gd fmla="val 50000" name="adj"/>
              </a:avLst>
            </a:prstGeom>
            <a:gradFill>
              <a:gsLst>
                <a:gs pos="0">
                  <a:srgbClr val="6CCCFF"/>
                </a:gs>
                <a:gs pos="100000">
                  <a:srgbClr val="2CACFF"/>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400">
                  <a:solidFill>
                    <a:srgbClr val="FFFFFF"/>
                  </a:solidFill>
                  <a:latin typeface="M PLUS 1p"/>
                  <a:ea typeface="M PLUS 1p"/>
                  <a:cs typeface="M PLUS 1p"/>
                  <a:sym typeface="M PLUS 1p"/>
                </a:rPr>
                <a:t>ステップメール</a:t>
              </a:r>
              <a:endParaRPr sz="400">
                <a:solidFill>
                  <a:srgbClr val="FFFFFF"/>
                </a:solidFill>
                <a:latin typeface="M PLUS 1p"/>
                <a:ea typeface="M PLUS 1p"/>
                <a:cs typeface="M PLUS 1p"/>
                <a:sym typeface="M PLUS 1p"/>
              </a:endParaRPr>
            </a:p>
          </p:txBody>
        </p:sp>
        <p:pic>
          <p:nvPicPr>
            <p:cNvPr id="1497" name="Google Shape;1497;p50"/>
            <p:cNvPicPr preferRelativeResize="0"/>
            <p:nvPr/>
          </p:nvPicPr>
          <p:blipFill>
            <a:blip r:embed="rId6">
              <a:alphaModFix/>
            </a:blip>
            <a:stretch>
              <a:fillRect/>
            </a:stretch>
          </p:blipFill>
          <p:spPr>
            <a:xfrm>
              <a:off x="4576141" y="3089269"/>
              <a:ext cx="396567" cy="396567"/>
            </a:xfrm>
            <a:prstGeom prst="rect">
              <a:avLst/>
            </a:prstGeom>
            <a:noFill/>
            <a:ln>
              <a:noFill/>
            </a:ln>
          </p:spPr>
        </p:pic>
        <p:sp>
          <p:nvSpPr>
            <p:cNvPr id="1498" name="Google Shape;1498;p50"/>
            <p:cNvSpPr txBox="1"/>
            <p:nvPr/>
          </p:nvSpPr>
          <p:spPr>
            <a:xfrm>
              <a:off x="4614694" y="3174136"/>
              <a:ext cx="1063800" cy="2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300">
                  <a:solidFill>
                    <a:srgbClr val="073763"/>
                  </a:solidFill>
                  <a:latin typeface="M PLUS 1p"/>
                  <a:ea typeface="M PLUS 1p"/>
                  <a:cs typeface="M PLUS 1p"/>
                  <a:sym typeface="M PLUS 1p"/>
                </a:rPr>
                <a:t>2日後</a:t>
              </a:r>
              <a:endParaRPr b="1" sz="300">
                <a:solidFill>
                  <a:srgbClr val="073763"/>
                </a:solidFill>
                <a:latin typeface="M PLUS 1p"/>
                <a:ea typeface="M PLUS 1p"/>
                <a:cs typeface="M PLUS 1p"/>
                <a:sym typeface="M PLUS 1p"/>
              </a:endParaRPr>
            </a:p>
          </p:txBody>
        </p:sp>
        <p:sp>
          <p:nvSpPr>
            <p:cNvPr id="1499" name="Google Shape;1499;p50"/>
            <p:cNvSpPr/>
            <p:nvPr/>
          </p:nvSpPr>
          <p:spPr>
            <a:xfrm>
              <a:off x="3792416" y="3156178"/>
              <a:ext cx="753000" cy="313200"/>
            </a:xfrm>
            <a:prstGeom prst="rightArrow">
              <a:avLst>
                <a:gd fmla="val 50000" name="adj1"/>
                <a:gd fmla="val 50000" name="adj2"/>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0"/>
            <p:cNvSpPr txBox="1"/>
            <p:nvPr/>
          </p:nvSpPr>
          <p:spPr>
            <a:xfrm>
              <a:off x="2908408" y="3287374"/>
              <a:ext cx="3278100" cy="29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400">
                  <a:solidFill>
                    <a:srgbClr val="073763"/>
                  </a:solidFill>
                  <a:highlight>
                    <a:srgbClr val="FFF2CC"/>
                  </a:highlight>
                  <a:latin typeface="M PLUS 1p"/>
                  <a:ea typeface="M PLUS 1p"/>
                  <a:cs typeface="M PLUS 1p"/>
                  <a:sym typeface="M PLUS 1p"/>
                </a:rPr>
                <a:t>訴求を変えて、サービス紹介・セミナー案内など</a:t>
              </a:r>
              <a:endParaRPr b="1" sz="400">
                <a:solidFill>
                  <a:srgbClr val="073763"/>
                </a:solidFill>
                <a:highlight>
                  <a:srgbClr val="FFF2CC"/>
                </a:highlight>
                <a:latin typeface="M PLUS 1p"/>
                <a:ea typeface="M PLUS 1p"/>
                <a:cs typeface="M PLUS 1p"/>
                <a:sym typeface="M PLUS 1p"/>
              </a:endParaRPr>
            </a:p>
          </p:txBody>
        </p:sp>
      </p:grpSp>
      <p:grpSp>
        <p:nvGrpSpPr>
          <p:cNvPr id="1501" name="Google Shape;1501;p50"/>
          <p:cNvGrpSpPr/>
          <p:nvPr/>
        </p:nvGrpSpPr>
        <p:grpSpPr>
          <a:xfrm>
            <a:off x="6916438" y="1476438"/>
            <a:ext cx="2104763" cy="1181815"/>
            <a:chOff x="311699" y="1751380"/>
            <a:chExt cx="5955751" cy="3392120"/>
          </a:xfrm>
        </p:grpSpPr>
        <p:pic>
          <p:nvPicPr>
            <p:cNvPr id="1502" name="Google Shape;1502;p50"/>
            <p:cNvPicPr preferRelativeResize="0"/>
            <p:nvPr/>
          </p:nvPicPr>
          <p:blipFill>
            <a:blip r:embed="rId7">
              <a:alphaModFix/>
            </a:blip>
            <a:stretch>
              <a:fillRect/>
            </a:stretch>
          </p:blipFill>
          <p:spPr>
            <a:xfrm>
              <a:off x="311699" y="1751380"/>
              <a:ext cx="5955751" cy="2785675"/>
            </a:xfrm>
            <a:prstGeom prst="rect">
              <a:avLst/>
            </a:prstGeom>
            <a:noFill/>
            <a:ln>
              <a:noFill/>
            </a:ln>
          </p:spPr>
        </p:pic>
        <p:pic>
          <p:nvPicPr>
            <p:cNvPr id="1503" name="Google Shape;1503;p50"/>
            <p:cNvPicPr preferRelativeResize="0"/>
            <p:nvPr/>
          </p:nvPicPr>
          <p:blipFill>
            <a:blip r:embed="rId8">
              <a:alphaModFix/>
            </a:blip>
            <a:stretch>
              <a:fillRect/>
            </a:stretch>
          </p:blipFill>
          <p:spPr>
            <a:xfrm>
              <a:off x="466525" y="4514850"/>
              <a:ext cx="5643123" cy="628650"/>
            </a:xfrm>
            <a:prstGeom prst="rect">
              <a:avLst/>
            </a:prstGeom>
            <a:noFill/>
            <a:ln>
              <a:noFill/>
            </a:ln>
          </p:spPr>
        </p:pic>
      </p:grpSp>
      <p:sp>
        <p:nvSpPr>
          <p:cNvPr id="1504" name="Google Shape;1504;p50"/>
          <p:cNvSpPr/>
          <p:nvPr/>
        </p:nvSpPr>
        <p:spPr>
          <a:xfrm>
            <a:off x="6902006" y="2425066"/>
            <a:ext cx="2065200" cy="240300"/>
          </a:xfrm>
          <a:prstGeom prst="rect">
            <a:avLst/>
          </a:prstGeom>
          <a:noFill/>
          <a:ln cap="flat" cmpd="sng" w="19050">
            <a:solidFill>
              <a:srgbClr val="FF00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0"/>
          <p:cNvSpPr txBox="1"/>
          <p:nvPr/>
        </p:nvSpPr>
        <p:spPr>
          <a:xfrm>
            <a:off x="6781381" y="2868100"/>
            <a:ext cx="2234700" cy="7836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広告・メール用に複数制作したLP</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Black"/>
                <a:ea typeface="M PLUS 1p Black"/>
                <a:cs typeface="M PLUS 1p Black"/>
                <a:sym typeface="M PLUS 1p Black"/>
              </a:rPr>
              <a:t>どれが効果が良かったのか？検証が可能な機能</a:t>
            </a:r>
            <a:endParaRPr sz="900">
              <a:solidFill>
                <a:srgbClr val="073763"/>
              </a:solidFill>
              <a:latin typeface="M PLUS 1p Black"/>
              <a:ea typeface="M PLUS 1p Black"/>
              <a:cs typeface="M PLUS 1p Black"/>
              <a:sym typeface="M PLUS 1p Black"/>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複数のLPを取りまとめて効果検証</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計測パラメータを発行し、広告運用に活用することができます</a:t>
            </a:r>
            <a:endParaRPr sz="9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900">
                <a:solidFill>
                  <a:srgbClr val="073763"/>
                </a:solidFill>
                <a:latin typeface="M PLUS 1p"/>
                <a:ea typeface="M PLUS 1p"/>
                <a:cs typeface="M PLUS 1p"/>
                <a:sym typeface="M PLUS 1p"/>
              </a:rPr>
              <a:t>PDCAを回して効果検証し、LP施策をとぎすませていくための機能です。</a:t>
            </a:r>
            <a:endParaRPr sz="900">
              <a:solidFill>
                <a:srgbClr val="073763"/>
              </a:solidFill>
              <a:latin typeface="M PLUS 1p"/>
              <a:ea typeface="M PLUS 1p"/>
              <a:cs typeface="M PLUS 1p"/>
              <a:sym typeface="M PLUS 1p"/>
            </a:endParaRPr>
          </a:p>
        </p:txBody>
      </p:sp>
      <p:pic>
        <p:nvPicPr>
          <p:cNvPr id="1506" name="Google Shape;1506;p50"/>
          <p:cNvPicPr preferRelativeResize="0"/>
          <p:nvPr/>
        </p:nvPicPr>
        <p:blipFill rotWithShape="1">
          <a:blip r:embed="rId9">
            <a:alphaModFix/>
          </a:blip>
          <a:srcRect b="0" l="0" r="0" t="5258"/>
          <a:stretch/>
        </p:blipFill>
        <p:spPr>
          <a:xfrm>
            <a:off x="2466321" y="1458886"/>
            <a:ext cx="1970698" cy="1253729"/>
          </a:xfrm>
          <a:prstGeom prst="rect">
            <a:avLst/>
          </a:prstGeom>
          <a:noFill/>
          <a:ln>
            <a:noFill/>
          </a:ln>
        </p:spPr>
      </p:pic>
      <p:sp>
        <p:nvSpPr>
          <p:cNvPr id="1507" name="Google Shape;1507;p50"/>
          <p:cNvSpPr/>
          <p:nvPr/>
        </p:nvSpPr>
        <p:spPr>
          <a:xfrm>
            <a:off x="2888618" y="2174837"/>
            <a:ext cx="1509000" cy="185100"/>
          </a:xfrm>
          <a:prstGeom prst="rect">
            <a:avLst/>
          </a:prstGeom>
          <a:noFill/>
          <a:ln cap="flat" cmpd="sng" w="19050">
            <a:solidFill>
              <a:srgbClr val="FF00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5"/>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26" name="Google Shape;12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27" name="Google Shape;127;p15"/>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会社紹介</a:t>
            </a:r>
            <a:endParaRPr>
              <a:latin typeface="M PLUS 1p"/>
              <a:ea typeface="M PLUS 1p"/>
              <a:cs typeface="M PLUS 1p"/>
              <a:sym typeface="M PLUS 1p"/>
            </a:endParaRPr>
          </a:p>
        </p:txBody>
      </p:sp>
      <p:sp>
        <p:nvSpPr>
          <p:cNvPr id="128" name="Google Shape;128;p15"/>
          <p:cNvSpPr txBox="1"/>
          <p:nvPr/>
        </p:nvSpPr>
        <p:spPr>
          <a:xfrm>
            <a:off x="3577350" y="1037375"/>
            <a:ext cx="1062900" cy="326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社名</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創業</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事業内容</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代表者</a:t>
            </a:r>
            <a:endParaRPr sz="11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従業員数</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所在地</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株主</a:t>
            </a:r>
            <a:endParaRPr sz="1200">
              <a:solidFill>
                <a:srgbClr val="2C3753"/>
              </a:solidFill>
              <a:latin typeface="M PLUS 1p"/>
              <a:ea typeface="M PLUS 1p"/>
              <a:cs typeface="M PLUS 1p"/>
              <a:sym typeface="M PLUS 1p"/>
            </a:endParaRPr>
          </a:p>
          <a:p>
            <a:pPr indent="0" lvl="0" marL="457200" rtl="0" algn="l">
              <a:lnSpc>
                <a:spcPct val="150000"/>
              </a:lnSpc>
              <a:spcBef>
                <a:spcPts val="0"/>
              </a:spcBef>
              <a:spcAft>
                <a:spcPts val="0"/>
              </a:spcAft>
              <a:buNone/>
            </a:pPr>
            <a:r>
              <a:t/>
            </a:r>
            <a:endParaRPr sz="1300">
              <a:solidFill>
                <a:srgbClr val="2C3753"/>
              </a:solidFill>
              <a:latin typeface="M PLUS 1p"/>
              <a:ea typeface="M PLUS 1p"/>
              <a:cs typeface="M PLUS 1p"/>
              <a:sym typeface="M PLUS 1p"/>
            </a:endParaRPr>
          </a:p>
        </p:txBody>
      </p:sp>
      <p:sp>
        <p:nvSpPr>
          <p:cNvPr id="129" name="Google Shape;129;p15"/>
          <p:cNvSpPr/>
          <p:nvPr/>
        </p:nvSpPr>
        <p:spPr>
          <a:xfrm flipH="1" rot="10800000">
            <a:off x="741625" y="1798425"/>
            <a:ext cx="1708500" cy="9000"/>
          </a:xfrm>
          <a:prstGeom prst="rect">
            <a:avLst/>
          </a:pr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685800" y="1905000"/>
            <a:ext cx="1062900" cy="415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ja" sz="1500">
                <a:solidFill>
                  <a:srgbClr val="2C3753"/>
                </a:solidFill>
                <a:latin typeface="M PLUS 1p"/>
                <a:ea typeface="M PLUS 1p"/>
                <a:cs typeface="M PLUS 1p"/>
                <a:sym typeface="M PLUS 1p"/>
              </a:rPr>
              <a:t>会社概要</a:t>
            </a:r>
            <a:endParaRPr/>
          </a:p>
        </p:txBody>
      </p:sp>
      <p:sp>
        <p:nvSpPr>
          <p:cNvPr id="131" name="Google Shape;131;p15"/>
          <p:cNvSpPr/>
          <p:nvPr/>
        </p:nvSpPr>
        <p:spPr>
          <a:xfrm flipH="1" rot="10800000">
            <a:off x="741625" y="1798425"/>
            <a:ext cx="1708500" cy="9000"/>
          </a:xfrm>
          <a:prstGeom prst="rect">
            <a:avLst/>
          </a:prstGeom>
          <a:solidFill>
            <a:srgbClr val="EEEEEE"/>
          </a:solidFill>
          <a:ln cap="flat" cmpd="sng" w="19050">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15"/>
          <p:cNvPicPr preferRelativeResize="0"/>
          <p:nvPr/>
        </p:nvPicPr>
        <p:blipFill>
          <a:blip r:embed="rId4">
            <a:alphaModFix/>
          </a:blip>
          <a:stretch>
            <a:fillRect/>
          </a:stretch>
        </p:blipFill>
        <p:spPr>
          <a:xfrm>
            <a:off x="304800" y="1237050"/>
            <a:ext cx="1909000" cy="572700"/>
          </a:xfrm>
          <a:prstGeom prst="rect">
            <a:avLst/>
          </a:prstGeom>
          <a:noFill/>
          <a:ln>
            <a:noFill/>
          </a:ln>
        </p:spPr>
      </p:pic>
      <p:sp>
        <p:nvSpPr>
          <p:cNvPr id="133" name="Google Shape;133;p15"/>
          <p:cNvSpPr txBox="1"/>
          <p:nvPr/>
        </p:nvSpPr>
        <p:spPr>
          <a:xfrm>
            <a:off x="4567950" y="1037375"/>
            <a:ext cx="4197600" cy="3589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株式会社ベーシック</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2004年3月</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SaaS・メディア</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秋山 勝</a:t>
            </a:r>
            <a:endParaRPr sz="11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167名</a:t>
            </a:r>
            <a:endParaRPr sz="1200">
              <a:solidFill>
                <a:srgbClr val="2C3753"/>
              </a:solidFill>
              <a:latin typeface="M PLUS 1p"/>
              <a:ea typeface="M PLUS 1p"/>
              <a:cs typeface="M PLUS 1p"/>
              <a:sym typeface="M PLUS 1p"/>
            </a:endParaRPr>
          </a:p>
          <a:p>
            <a:pPr indent="0" lvl="0" marL="0" rtl="0" algn="l">
              <a:lnSpc>
                <a:spcPct val="150000"/>
              </a:lnSpc>
              <a:spcBef>
                <a:spcPts val="0"/>
              </a:spcBef>
              <a:spcAft>
                <a:spcPts val="0"/>
              </a:spcAft>
              <a:buNone/>
            </a:pPr>
            <a:r>
              <a:rPr lang="ja" sz="1200">
                <a:solidFill>
                  <a:srgbClr val="2C3753"/>
                </a:solidFill>
                <a:latin typeface="M PLUS 1p"/>
                <a:ea typeface="M PLUS 1p"/>
                <a:cs typeface="M PLUS 1p"/>
                <a:sym typeface="M PLUS 1p"/>
              </a:rPr>
              <a:t>東京都千代田区一番町17-6</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創業者</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One Capital株式会社</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i-nest capital株式会社</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株式会社博報堂ＤＹベンチャーズ</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デジタル・アドバタイジング・コンソーシアム株式会社</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トランスコスモス株式会社</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りそなキャピタル株式会社</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みずほキャピタル株式会社</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lang="ja" sz="1200">
                <a:solidFill>
                  <a:srgbClr val="2C3753"/>
                </a:solidFill>
                <a:latin typeface="M PLUS 1p"/>
                <a:ea typeface="M PLUS 1p"/>
                <a:cs typeface="M PLUS 1p"/>
                <a:sym typeface="M PLUS 1p"/>
              </a:rPr>
              <a:t>SMBCベンチャーキャピタル</a:t>
            </a:r>
            <a:endParaRPr sz="1200">
              <a:solidFill>
                <a:srgbClr val="2C3753"/>
              </a:solidFill>
              <a:latin typeface="M PLUS 1p"/>
              <a:ea typeface="M PLUS 1p"/>
              <a:cs typeface="M PLUS 1p"/>
              <a:sym typeface="M PLUS 1p"/>
            </a:endParaRPr>
          </a:p>
          <a:p>
            <a:pPr indent="0" lvl="0" marL="0" rtl="0" algn="l">
              <a:lnSpc>
                <a:spcPct val="100000"/>
              </a:lnSpc>
              <a:spcBef>
                <a:spcPts val="0"/>
              </a:spcBef>
              <a:spcAft>
                <a:spcPts val="0"/>
              </a:spcAft>
              <a:buNone/>
            </a:pPr>
            <a:r>
              <a:rPr lang="ja" sz="1200">
                <a:solidFill>
                  <a:srgbClr val="2C3753"/>
                </a:solidFill>
                <a:latin typeface="M PLUS 1p"/>
                <a:ea typeface="M PLUS 1p"/>
                <a:cs typeface="M PLUS 1p"/>
                <a:sym typeface="M PLUS 1p"/>
              </a:rPr>
              <a:t>株式会社R SQUARED</a:t>
            </a:r>
            <a:endParaRPr sz="1200">
              <a:solidFill>
                <a:srgbClr val="2C3753"/>
              </a:solidFill>
              <a:latin typeface="M PLUS 1p"/>
              <a:ea typeface="M PLUS 1p"/>
              <a:cs typeface="M PLUS 1p"/>
              <a:sym typeface="M PLUS 1p"/>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pic>
        <p:nvPicPr>
          <p:cNvPr id="1513" name="Google Shape;1513;p51"/>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514" name="Google Shape;1514;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1515" name="Google Shape;1515;p51"/>
          <p:cNvPicPr preferRelativeResize="0"/>
          <p:nvPr/>
        </p:nvPicPr>
        <p:blipFill>
          <a:blip r:embed="rId4">
            <a:alphaModFix/>
          </a:blip>
          <a:stretch>
            <a:fillRect/>
          </a:stretch>
        </p:blipFill>
        <p:spPr>
          <a:xfrm>
            <a:off x="448175" y="1691350"/>
            <a:ext cx="3853176" cy="2763475"/>
          </a:xfrm>
          <a:prstGeom prst="rect">
            <a:avLst/>
          </a:prstGeom>
          <a:noFill/>
          <a:ln>
            <a:noFill/>
          </a:ln>
        </p:spPr>
      </p:pic>
      <p:sp>
        <p:nvSpPr>
          <p:cNvPr id="1516" name="Google Shape;1516;p51"/>
          <p:cNvSpPr txBox="1"/>
          <p:nvPr/>
        </p:nvSpPr>
        <p:spPr>
          <a:xfrm>
            <a:off x="291550" y="771475"/>
            <a:ext cx="91440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200">
                <a:solidFill>
                  <a:srgbClr val="073763"/>
                </a:solidFill>
                <a:latin typeface="M PLUS 1p"/>
                <a:ea typeface="M PLUS 1p"/>
                <a:cs typeface="M PLUS 1p"/>
                <a:sym typeface="M PLUS 1p"/>
              </a:rPr>
              <a:t>見込み顧客が何に関心があるのか？を知ることができる機能</a:t>
            </a:r>
            <a:endParaRPr b="1" sz="2200">
              <a:solidFill>
                <a:srgbClr val="073763"/>
              </a:solidFill>
              <a:latin typeface="M PLUS 1p"/>
              <a:ea typeface="M PLUS 1p"/>
              <a:cs typeface="M PLUS 1p"/>
              <a:sym typeface="M PLUS 1p"/>
            </a:endParaRPr>
          </a:p>
        </p:txBody>
      </p:sp>
      <p:sp>
        <p:nvSpPr>
          <p:cNvPr id="1517" name="Google Shape;1517;p51"/>
          <p:cNvSpPr txBox="1"/>
          <p:nvPr/>
        </p:nvSpPr>
        <p:spPr>
          <a:xfrm>
            <a:off x="311700" y="1168150"/>
            <a:ext cx="8582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100">
                <a:solidFill>
                  <a:srgbClr val="073763"/>
                </a:solidFill>
                <a:latin typeface="M PLUS 1p"/>
                <a:ea typeface="M PLUS 1p"/>
                <a:cs typeface="M PLUS 1p"/>
                <a:sym typeface="M PLUS 1p"/>
              </a:rPr>
              <a:t>ferret Oneでは、コンバージョンしたユーザーの行動履歴を閲覧することができます。どのページをどのくらい見てから</a:t>
            </a:r>
            <a:endParaRPr sz="1100">
              <a:solidFill>
                <a:srgbClr val="073763"/>
              </a:solidFill>
              <a:latin typeface="M PLUS 1p"/>
              <a:ea typeface="M PLUS 1p"/>
              <a:cs typeface="M PLUS 1p"/>
              <a:sym typeface="M PLUS 1p"/>
            </a:endParaRPr>
          </a:p>
          <a:p>
            <a:pPr indent="0" lvl="0" marL="0" rtl="0" algn="l">
              <a:spcBef>
                <a:spcPts val="0"/>
              </a:spcBef>
              <a:spcAft>
                <a:spcPts val="0"/>
              </a:spcAft>
              <a:buNone/>
            </a:pPr>
            <a:r>
              <a:rPr lang="ja" sz="1100">
                <a:solidFill>
                  <a:srgbClr val="073763"/>
                </a:solidFill>
                <a:latin typeface="M PLUS 1p"/>
                <a:ea typeface="M PLUS 1p"/>
                <a:cs typeface="M PLUS 1p"/>
                <a:sym typeface="M PLUS 1p"/>
              </a:rPr>
              <a:t>コンバージョンしたのか、メールを開封したのか、コンバージョンしたのかなど、細かく行動を確認することができます</a:t>
            </a:r>
            <a:endParaRPr sz="1100">
              <a:solidFill>
                <a:srgbClr val="073763"/>
              </a:solidFill>
              <a:latin typeface="M PLUS 1p"/>
              <a:ea typeface="M PLUS 1p"/>
              <a:cs typeface="M PLUS 1p"/>
              <a:sym typeface="M PLUS 1p"/>
            </a:endParaRPr>
          </a:p>
        </p:txBody>
      </p:sp>
      <p:sp>
        <p:nvSpPr>
          <p:cNvPr id="1518" name="Google Shape;1518;p51"/>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ja">
                <a:solidFill>
                  <a:schemeClr val="lt1"/>
                </a:solidFill>
              </a:rPr>
              <a:t>行動履歴機能とは？</a:t>
            </a:r>
            <a:endParaRPr/>
          </a:p>
        </p:txBody>
      </p:sp>
      <p:sp>
        <p:nvSpPr>
          <p:cNvPr id="1519" name="Google Shape;1519;p51"/>
          <p:cNvSpPr/>
          <p:nvPr/>
        </p:nvSpPr>
        <p:spPr>
          <a:xfrm>
            <a:off x="448175" y="1692950"/>
            <a:ext cx="3853200" cy="2763600"/>
          </a:xfrm>
          <a:prstGeom prst="rect">
            <a:avLst/>
          </a:prstGeom>
          <a:noFill/>
          <a:ln cap="flat" cmpd="sng" w="19050">
            <a:solidFill>
              <a:srgbClr val="F464A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0" name="Google Shape;1520;p51"/>
          <p:cNvPicPr preferRelativeResize="0"/>
          <p:nvPr/>
        </p:nvPicPr>
        <p:blipFill>
          <a:blip r:embed="rId5">
            <a:alphaModFix/>
          </a:blip>
          <a:stretch>
            <a:fillRect/>
          </a:stretch>
        </p:blipFill>
        <p:spPr>
          <a:xfrm>
            <a:off x="4415150" y="1692951"/>
            <a:ext cx="4478950" cy="2368516"/>
          </a:xfrm>
          <a:prstGeom prst="rect">
            <a:avLst/>
          </a:prstGeom>
          <a:noFill/>
          <a:ln>
            <a:noFill/>
          </a:ln>
          <a:effectLst>
            <a:outerShdw blurRad="57150" rotWithShape="0" algn="bl" dir="5400000" dist="19050">
              <a:srgbClr val="000000">
                <a:alpha val="50000"/>
              </a:srgbClr>
            </a:outerShdw>
          </a:effectLst>
        </p:spPr>
      </p:pic>
      <p:pic>
        <p:nvPicPr>
          <p:cNvPr id="1521" name="Google Shape;1521;p51"/>
          <p:cNvPicPr preferRelativeResize="0"/>
          <p:nvPr/>
        </p:nvPicPr>
        <p:blipFill>
          <a:blip r:embed="rId6">
            <a:alphaModFix/>
          </a:blip>
          <a:stretch>
            <a:fillRect/>
          </a:stretch>
        </p:blipFill>
        <p:spPr>
          <a:xfrm>
            <a:off x="169225" y="3687250"/>
            <a:ext cx="1000700" cy="998074"/>
          </a:xfrm>
          <a:prstGeom prst="rect">
            <a:avLst/>
          </a:prstGeom>
          <a:noFill/>
          <a:ln>
            <a:noFill/>
          </a:ln>
        </p:spPr>
      </p:pic>
      <p:sp>
        <p:nvSpPr>
          <p:cNvPr id="1522" name="Google Shape;1522;p51"/>
          <p:cNvSpPr/>
          <p:nvPr/>
        </p:nvSpPr>
        <p:spPr>
          <a:xfrm>
            <a:off x="4374575" y="3487450"/>
            <a:ext cx="4432800" cy="1182900"/>
          </a:xfrm>
          <a:prstGeom prst="roundRect">
            <a:avLst>
              <a:gd fmla="val 3834" name="adj"/>
            </a:avLst>
          </a:prstGeom>
          <a:solidFill>
            <a:srgbClr val="FFFFFF"/>
          </a:solidFill>
          <a:ln cap="flat" cmpd="sng" w="19050">
            <a:solidFill>
              <a:srgbClr val="2E3956"/>
            </a:solidFill>
            <a:prstDash val="solid"/>
            <a:round/>
            <a:headEnd len="sm" w="sm" type="none"/>
            <a:tailEnd len="sm" w="sm" type="none"/>
          </a:ln>
          <a:effectLst>
            <a:outerShdw blurRad="71438" rotWithShape="0" algn="bl" dir="2580000" dist="47625">
              <a:srgbClr val="9E9E9E">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51"/>
          <p:cNvSpPr txBox="1"/>
          <p:nvPr/>
        </p:nvSpPr>
        <p:spPr>
          <a:xfrm>
            <a:off x="4421676" y="3760750"/>
            <a:ext cx="4338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100">
                <a:solidFill>
                  <a:srgbClr val="043954"/>
                </a:solidFill>
                <a:latin typeface="M PLUS 1p"/>
                <a:ea typeface="M PLUS 1p"/>
                <a:cs typeface="M PLUS 1p"/>
                <a:sym typeface="M PLUS 1p"/>
              </a:rPr>
              <a:t>マーケティングにおいて顧客への訴求筋の検証や、</a:t>
            </a:r>
            <a:endParaRPr b="1" sz="1100">
              <a:solidFill>
                <a:srgbClr val="043954"/>
              </a:solidFill>
              <a:latin typeface="M PLUS 1p"/>
              <a:ea typeface="M PLUS 1p"/>
              <a:cs typeface="M PLUS 1p"/>
              <a:sym typeface="M PLUS 1p"/>
            </a:endParaRPr>
          </a:p>
          <a:p>
            <a:pPr indent="0" lvl="0" marL="0" rtl="0" algn="l">
              <a:spcBef>
                <a:spcPts val="0"/>
              </a:spcBef>
              <a:spcAft>
                <a:spcPts val="0"/>
              </a:spcAft>
              <a:buNone/>
            </a:pPr>
            <a:r>
              <a:rPr b="1" lang="ja" sz="1100">
                <a:solidFill>
                  <a:srgbClr val="043954"/>
                </a:solidFill>
                <a:latin typeface="M PLUS 1p"/>
                <a:ea typeface="M PLUS 1p"/>
                <a:cs typeface="M PLUS 1p"/>
                <a:sym typeface="M PLUS 1p"/>
              </a:rPr>
              <a:t>インサイドでのトークの入り方の下調べ</a:t>
            </a:r>
            <a:endParaRPr b="1" sz="1100">
              <a:solidFill>
                <a:srgbClr val="043954"/>
              </a:solidFill>
              <a:latin typeface="M PLUS 1p"/>
              <a:ea typeface="M PLUS 1p"/>
              <a:cs typeface="M PLUS 1p"/>
              <a:sym typeface="M PLUS 1p"/>
            </a:endParaRPr>
          </a:p>
          <a:p>
            <a:pPr indent="0" lvl="0" marL="0" rtl="0" algn="l">
              <a:spcBef>
                <a:spcPts val="0"/>
              </a:spcBef>
              <a:spcAft>
                <a:spcPts val="0"/>
              </a:spcAft>
              <a:buNone/>
            </a:pPr>
            <a:r>
              <a:rPr b="1" lang="ja" sz="1100">
                <a:solidFill>
                  <a:srgbClr val="043954"/>
                </a:solidFill>
                <a:latin typeface="M PLUS 1p"/>
                <a:ea typeface="M PLUS 1p"/>
                <a:cs typeface="M PLUS 1p"/>
                <a:sym typeface="M PLUS 1p"/>
              </a:rPr>
              <a:t>営業活動での顧客の興味関心具合の確認を行うことで商談の方針に活かすことができる</a:t>
            </a:r>
            <a:endParaRPr b="1" sz="1100">
              <a:solidFill>
                <a:srgbClr val="043954"/>
              </a:solidFill>
              <a:latin typeface="M PLUS 1p"/>
              <a:ea typeface="M PLUS 1p"/>
              <a:cs typeface="M PLUS 1p"/>
              <a:sym typeface="M PLUS 1p"/>
            </a:endParaRPr>
          </a:p>
        </p:txBody>
      </p:sp>
      <p:pic>
        <p:nvPicPr>
          <p:cNvPr id="1524" name="Google Shape;1524;p51"/>
          <p:cNvPicPr preferRelativeResize="0"/>
          <p:nvPr/>
        </p:nvPicPr>
        <p:blipFill>
          <a:blip r:embed="rId7">
            <a:alphaModFix/>
          </a:blip>
          <a:stretch>
            <a:fillRect/>
          </a:stretch>
        </p:blipFill>
        <p:spPr>
          <a:xfrm>
            <a:off x="4301350" y="3233125"/>
            <a:ext cx="774995" cy="547523"/>
          </a:xfrm>
          <a:prstGeom prst="rect">
            <a:avLst/>
          </a:prstGeom>
          <a:noFill/>
          <a:ln>
            <a:noFill/>
          </a:ln>
        </p:spPr>
      </p:pic>
      <p:sp>
        <p:nvSpPr>
          <p:cNvPr id="1525" name="Google Shape;1525;p51"/>
          <p:cNvSpPr txBox="1"/>
          <p:nvPr/>
        </p:nvSpPr>
        <p:spPr>
          <a:xfrm>
            <a:off x="4935400" y="3506275"/>
            <a:ext cx="15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solidFill>
                  <a:srgbClr val="EE57A3"/>
                </a:solidFill>
                <a:latin typeface="M PLUS 1p Black"/>
                <a:ea typeface="M PLUS 1p Black"/>
                <a:cs typeface="M PLUS 1p Black"/>
                <a:sym typeface="M PLUS 1p Black"/>
              </a:rPr>
              <a:t>CHECK POINT</a:t>
            </a:r>
            <a:endParaRPr>
              <a:solidFill>
                <a:srgbClr val="EE57A3"/>
              </a:solidFill>
              <a:latin typeface="M PLUS 1p Black"/>
              <a:ea typeface="M PLUS 1p Black"/>
              <a:cs typeface="M PLUS 1p Black"/>
              <a:sym typeface="M PLUS 1p Black"/>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pic>
        <p:nvPicPr>
          <p:cNvPr id="1530" name="Google Shape;1530;p52"/>
          <p:cNvPicPr preferRelativeResize="0"/>
          <p:nvPr/>
        </p:nvPicPr>
        <p:blipFill rotWithShape="1">
          <a:blip r:embed="rId3">
            <a:alphaModFix/>
          </a:blip>
          <a:srcRect b="0" l="0" r="0" t="5793"/>
          <a:stretch/>
        </p:blipFill>
        <p:spPr>
          <a:xfrm>
            <a:off x="381650" y="1634300"/>
            <a:ext cx="5773729" cy="2769676"/>
          </a:xfrm>
          <a:prstGeom prst="rect">
            <a:avLst/>
          </a:prstGeom>
          <a:noFill/>
          <a:ln>
            <a:noFill/>
          </a:ln>
          <a:effectLst>
            <a:outerShdw rotWithShape="0" algn="bl" dir="6480000" dist="57150">
              <a:srgbClr val="EEEEEE">
                <a:alpha val="38000"/>
              </a:srgbClr>
            </a:outerShdw>
          </a:effectLst>
        </p:spPr>
      </p:pic>
      <p:sp>
        <p:nvSpPr>
          <p:cNvPr id="1531" name="Google Shape;1531;p52"/>
          <p:cNvSpPr/>
          <p:nvPr/>
        </p:nvSpPr>
        <p:spPr>
          <a:xfrm>
            <a:off x="1432565" y="3057782"/>
            <a:ext cx="4459800" cy="526200"/>
          </a:xfrm>
          <a:prstGeom prst="rect">
            <a:avLst/>
          </a:prstGeom>
          <a:noFill/>
          <a:ln cap="flat" cmpd="sng" w="19050">
            <a:solidFill>
              <a:srgbClr val="F464A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52"/>
          <p:cNvSpPr txBox="1"/>
          <p:nvPr/>
        </p:nvSpPr>
        <p:spPr>
          <a:xfrm>
            <a:off x="291550" y="771475"/>
            <a:ext cx="91440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200">
                <a:solidFill>
                  <a:srgbClr val="073763"/>
                </a:solidFill>
                <a:latin typeface="M PLUS 1p"/>
                <a:ea typeface="M PLUS 1p"/>
                <a:cs typeface="M PLUS 1p"/>
                <a:sym typeface="M PLUS 1p"/>
              </a:rPr>
              <a:t>見込み顧客のアクションを見逃さない「</a:t>
            </a:r>
            <a:r>
              <a:rPr b="1" lang="ja" sz="2200">
                <a:solidFill>
                  <a:srgbClr val="073763"/>
                </a:solidFill>
                <a:latin typeface="M PLUS 1p"/>
                <a:ea typeface="M PLUS 1p"/>
                <a:cs typeface="M PLUS 1p"/>
                <a:sym typeface="M PLUS 1p"/>
              </a:rPr>
              <a:t>HOT</a:t>
            </a:r>
            <a:r>
              <a:rPr b="1" lang="ja" sz="2200">
                <a:solidFill>
                  <a:srgbClr val="073763"/>
                </a:solidFill>
                <a:latin typeface="M PLUS 1p"/>
                <a:ea typeface="M PLUS 1p"/>
                <a:cs typeface="M PLUS 1p"/>
                <a:sym typeface="M PLUS 1p"/>
              </a:rPr>
              <a:t>リード」機能</a:t>
            </a:r>
            <a:endParaRPr b="1" sz="2200">
              <a:solidFill>
                <a:srgbClr val="073763"/>
              </a:solidFill>
              <a:latin typeface="M PLUS 1p"/>
              <a:ea typeface="M PLUS 1p"/>
              <a:cs typeface="M PLUS 1p"/>
              <a:sym typeface="M PLUS 1p"/>
            </a:endParaRPr>
          </a:p>
        </p:txBody>
      </p:sp>
      <p:sp>
        <p:nvSpPr>
          <p:cNvPr id="1533" name="Google Shape;1533;p52"/>
          <p:cNvSpPr txBox="1"/>
          <p:nvPr/>
        </p:nvSpPr>
        <p:spPr>
          <a:xfrm>
            <a:off x="311700" y="1168150"/>
            <a:ext cx="8582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100">
                <a:solidFill>
                  <a:srgbClr val="073763"/>
                </a:solidFill>
                <a:latin typeface="M PLUS 1p"/>
                <a:ea typeface="M PLUS 1p"/>
                <a:cs typeface="M PLUS 1p"/>
                <a:sym typeface="M PLUS 1p"/>
              </a:rPr>
              <a:t>ferret Oneでは、見込み顧客の中で「検討度合いの高い顧客」や「再検討を開始した顧客」を検知することができます。</a:t>
            </a:r>
            <a:endParaRPr sz="1100">
              <a:solidFill>
                <a:srgbClr val="073763"/>
              </a:solidFill>
              <a:latin typeface="M PLUS 1p"/>
              <a:ea typeface="M PLUS 1p"/>
              <a:cs typeface="M PLUS 1p"/>
              <a:sym typeface="M PLUS 1p"/>
            </a:endParaRPr>
          </a:p>
          <a:p>
            <a:pPr indent="0" lvl="0" marL="0" rtl="0" algn="l">
              <a:spcBef>
                <a:spcPts val="0"/>
              </a:spcBef>
              <a:spcAft>
                <a:spcPts val="0"/>
              </a:spcAft>
              <a:buNone/>
            </a:pPr>
            <a:r>
              <a:rPr lang="ja" sz="1100">
                <a:solidFill>
                  <a:srgbClr val="073763"/>
                </a:solidFill>
                <a:latin typeface="M PLUS 1p"/>
                <a:ea typeface="M PLUS 1p"/>
                <a:cs typeface="M PLUS 1p"/>
                <a:sym typeface="M PLUS 1p"/>
              </a:rPr>
              <a:t>久しぶりにサイトに訪れた見込み顧客がコンバージョンせずとも検知できるので、掘り起こしにも使えます。</a:t>
            </a:r>
            <a:endParaRPr sz="1100">
              <a:solidFill>
                <a:srgbClr val="073763"/>
              </a:solidFill>
              <a:latin typeface="M PLUS 1p"/>
              <a:ea typeface="M PLUS 1p"/>
              <a:cs typeface="M PLUS 1p"/>
              <a:sym typeface="M PLUS 1p"/>
            </a:endParaRPr>
          </a:p>
        </p:txBody>
      </p:sp>
      <p:sp>
        <p:nvSpPr>
          <p:cNvPr id="1534" name="Google Shape;1534;p52"/>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ja">
                <a:solidFill>
                  <a:schemeClr val="lt1"/>
                </a:solidFill>
              </a:rPr>
              <a:t>HOT</a:t>
            </a:r>
            <a:r>
              <a:rPr lang="ja">
                <a:solidFill>
                  <a:schemeClr val="lt1"/>
                </a:solidFill>
              </a:rPr>
              <a:t>リードとは？</a:t>
            </a:r>
            <a:endParaRPr/>
          </a:p>
        </p:txBody>
      </p:sp>
      <p:sp>
        <p:nvSpPr>
          <p:cNvPr id="1535" name="Google Shape;1535;p52"/>
          <p:cNvSpPr/>
          <p:nvPr/>
        </p:nvSpPr>
        <p:spPr>
          <a:xfrm>
            <a:off x="4345575" y="3567926"/>
            <a:ext cx="4400700" cy="1142100"/>
          </a:xfrm>
          <a:prstGeom prst="roundRect">
            <a:avLst>
              <a:gd fmla="val 3834" name="adj"/>
            </a:avLst>
          </a:prstGeom>
          <a:solidFill>
            <a:srgbClr val="FFFFFF"/>
          </a:solidFill>
          <a:ln cap="flat" cmpd="sng" w="19050">
            <a:solidFill>
              <a:srgbClr val="2E3956"/>
            </a:solidFill>
            <a:prstDash val="solid"/>
            <a:round/>
            <a:headEnd len="sm" w="sm" type="none"/>
            <a:tailEnd len="sm" w="sm" type="none"/>
          </a:ln>
          <a:effectLst>
            <a:outerShdw blurRad="71438" rotWithShape="0" algn="bl" dir="2580000" dist="47625">
              <a:srgbClr val="9E9E9E">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52"/>
          <p:cNvSpPr txBox="1"/>
          <p:nvPr/>
        </p:nvSpPr>
        <p:spPr>
          <a:xfrm>
            <a:off x="4392346" y="3804456"/>
            <a:ext cx="4307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100">
                <a:solidFill>
                  <a:srgbClr val="043954"/>
                </a:solidFill>
                <a:latin typeface="M PLUS 1p"/>
                <a:ea typeface="M PLUS 1p"/>
                <a:cs typeface="M PLUS 1p"/>
                <a:sym typeface="M PLUS 1p"/>
              </a:rPr>
              <a:t>よくあるスコアリング機能と違い、複雑なシナリオ設定が不要。</a:t>
            </a:r>
            <a:endParaRPr b="1" sz="1100">
              <a:solidFill>
                <a:srgbClr val="043954"/>
              </a:solidFill>
              <a:latin typeface="M PLUS 1p"/>
              <a:ea typeface="M PLUS 1p"/>
              <a:cs typeface="M PLUS 1p"/>
              <a:sym typeface="M PLUS 1p"/>
            </a:endParaRPr>
          </a:p>
          <a:p>
            <a:pPr indent="0" lvl="0" marL="0" rtl="0" algn="l">
              <a:spcBef>
                <a:spcPts val="0"/>
              </a:spcBef>
              <a:spcAft>
                <a:spcPts val="0"/>
              </a:spcAft>
              <a:buNone/>
            </a:pPr>
            <a:r>
              <a:rPr b="1" lang="ja" sz="1100">
                <a:solidFill>
                  <a:srgbClr val="FF0089"/>
                </a:solidFill>
                <a:latin typeface="M PLUS 1p"/>
                <a:ea typeface="M PLUS 1p"/>
                <a:cs typeface="M PLUS 1p"/>
                <a:sym typeface="M PLUS 1p"/>
              </a:rPr>
              <a:t>・検討度合いの高い見込み顧客の閲覧ページの選択</a:t>
            </a:r>
            <a:endParaRPr b="1" sz="1100">
              <a:solidFill>
                <a:srgbClr val="FF0089"/>
              </a:solidFill>
              <a:latin typeface="M PLUS 1p"/>
              <a:ea typeface="M PLUS 1p"/>
              <a:cs typeface="M PLUS 1p"/>
              <a:sym typeface="M PLUS 1p"/>
            </a:endParaRPr>
          </a:p>
          <a:p>
            <a:pPr indent="0" lvl="0" marL="0" rtl="0" algn="l">
              <a:spcBef>
                <a:spcPts val="0"/>
              </a:spcBef>
              <a:spcAft>
                <a:spcPts val="0"/>
              </a:spcAft>
              <a:buNone/>
            </a:pPr>
            <a:r>
              <a:rPr b="1" lang="ja" sz="1100">
                <a:solidFill>
                  <a:srgbClr val="FF0089"/>
                </a:solidFill>
                <a:latin typeface="M PLUS 1p"/>
                <a:ea typeface="M PLUS 1p"/>
                <a:cs typeface="M PLUS 1p"/>
                <a:sym typeface="M PLUS 1p"/>
              </a:rPr>
              <a:t>・計測する条件と選択</a:t>
            </a:r>
            <a:endParaRPr b="1" sz="1100">
              <a:solidFill>
                <a:srgbClr val="FF0089"/>
              </a:solidFill>
              <a:latin typeface="M PLUS 1p"/>
              <a:ea typeface="M PLUS 1p"/>
              <a:cs typeface="M PLUS 1p"/>
              <a:sym typeface="M PLUS 1p"/>
            </a:endParaRPr>
          </a:p>
          <a:p>
            <a:pPr indent="0" lvl="0" marL="0" rtl="0" algn="l">
              <a:spcBef>
                <a:spcPts val="0"/>
              </a:spcBef>
              <a:spcAft>
                <a:spcPts val="0"/>
              </a:spcAft>
              <a:buNone/>
            </a:pPr>
            <a:r>
              <a:rPr b="1" lang="ja" sz="1100">
                <a:solidFill>
                  <a:srgbClr val="043954"/>
                </a:solidFill>
                <a:latin typeface="M PLUS 1p"/>
                <a:ea typeface="M PLUS 1p"/>
                <a:cs typeface="M PLUS 1p"/>
                <a:sym typeface="M PLUS 1p"/>
              </a:rPr>
              <a:t>簡単ステップで、再検討を開始した顧客を検知できます。</a:t>
            </a:r>
            <a:endParaRPr b="1" sz="1100">
              <a:solidFill>
                <a:srgbClr val="043954"/>
              </a:solidFill>
              <a:latin typeface="M PLUS 1p"/>
              <a:ea typeface="M PLUS 1p"/>
              <a:cs typeface="M PLUS 1p"/>
              <a:sym typeface="M PLUS 1p"/>
            </a:endParaRPr>
          </a:p>
        </p:txBody>
      </p:sp>
      <p:pic>
        <p:nvPicPr>
          <p:cNvPr id="1537" name="Google Shape;1537;p52"/>
          <p:cNvPicPr preferRelativeResize="0"/>
          <p:nvPr/>
        </p:nvPicPr>
        <p:blipFill>
          <a:blip r:embed="rId4">
            <a:alphaModFix/>
          </a:blip>
          <a:stretch>
            <a:fillRect/>
          </a:stretch>
        </p:blipFill>
        <p:spPr>
          <a:xfrm>
            <a:off x="4272893" y="3347805"/>
            <a:ext cx="769370" cy="473871"/>
          </a:xfrm>
          <a:prstGeom prst="rect">
            <a:avLst/>
          </a:prstGeom>
          <a:noFill/>
          <a:ln>
            <a:noFill/>
          </a:ln>
        </p:spPr>
      </p:pic>
      <p:sp>
        <p:nvSpPr>
          <p:cNvPr id="1538" name="Google Shape;1538;p52"/>
          <p:cNvSpPr txBox="1"/>
          <p:nvPr/>
        </p:nvSpPr>
        <p:spPr>
          <a:xfrm>
            <a:off x="4902340" y="3584212"/>
            <a:ext cx="15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a:solidFill>
                  <a:srgbClr val="EE57A3"/>
                </a:solidFill>
                <a:latin typeface="M PLUS 1p Black"/>
                <a:ea typeface="M PLUS 1p Black"/>
                <a:cs typeface="M PLUS 1p Black"/>
                <a:sym typeface="M PLUS 1p Black"/>
              </a:rPr>
              <a:t>CHECK POINT</a:t>
            </a:r>
            <a:endParaRPr>
              <a:solidFill>
                <a:srgbClr val="EE57A3"/>
              </a:solidFill>
              <a:latin typeface="M PLUS 1p Black"/>
              <a:ea typeface="M PLUS 1p Black"/>
              <a:cs typeface="M PLUS 1p Black"/>
              <a:sym typeface="M PLUS 1p Black"/>
            </a:endParaRPr>
          </a:p>
        </p:txBody>
      </p:sp>
      <p:pic>
        <p:nvPicPr>
          <p:cNvPr id="1539" name="Google Shape;1539;p52"/>
          <p:cNvPicPr preferRelativeResize="0"/>
          <p:nvPr/>
        </p:nvPicPr>
        <p:blipFill>
          <a:blip r:embed="rId5">
            <a:alphaModFix/>
          </a:blip>
          <a:stretch>
            <a:fillRect/>
          </a:stretch>
        </p:blipFill>
        <p:spPr>
          <a:xfrm>
            <a:off x="3145810" y="1901647"/>
            <a:ext cx="5686489" cy="938163"/>
          </a:xfrm>
          <a:prstGeom prst="rect">
            <a:avLst/>
          </a:prstGeom>
          <a:noFill/>
          <a:ln cap="flat" cmpd="sng" w="19050">
            <a:solidFill>
              <a:srgbClr val="FF0089"/>
            </a:solidFill>
            <a:prstDash val="solid"/>
            <a:round/>
            <a:headEnd len="sm" w="sm" type="none"/>
            <a:tailEnd len="sm" w="sm" type="none"/>
          </a:ln>
        </p:spPr>
      </p:pic>
      <p:cxnSp>
        <p:nvCxnSpPr>
          <p:cNvPr id="1540" name="Google Shape;1540;p52"/>
          <p:cNvCxnSpPr>
            <a:stCxn id="1531" idx="0"/>
            <a:endCxn id="1539" idx="2"/>
          </p:cNvCxnSpPr>
          <p:nvPr/>
        </p:nvCxnSpPr>
        <p:spPr>
          <a:xfrm flipH="1" rot="10800000">
            <a:off x="3662465" y="2839682"/>
            <a:ext cx="2326500" cy="218100"/>
          </a:xfrm>
          <a:prstGeom prst="straightConnector1">
            <a:avLst/>
          </a:prstGeom>
          <a:noFill/>
          <a:ln cap="flat" cmpd="sng" w="19050">
            <a:solidFill>
              <a:srgbClr val="FF0089"/>
            </a:solidFill>
            <a:prstDash val="solid"/>
            <a:round/>
            <a:headEnd len="med" w="med" type="none"/>
            <a:tailEnd len="med" w="med" type="none"/>
          </a:ln>
        </p:spPr>
      </p:cxnSp>
      <p:sp>
        <p:nvSpPr>
          <p:cNvPr id="1541" name="Google Shape;1541;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5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ja">
                <a:solidFill>
                  <a:schemeClr val="lt1"/>
                </a:solidFill>
              </a:rPr>
              <a:t>AIアシスタント</a:t>
            </a:r>
            <a:endParaRPr/>
          </a:p>
        </p:txBody>
      </p:sp>
      <p:sp>
        <p:nvSpPr>
          <p:cNvPr id="1547" name="Google Shape;1547;p53"/>
          <p:cNvSpPr/>
          <p:nvPr/>
        </p:nvSpPr>
        <p:spPr>
          <a:xfrm>
            <a:off x="3136858" y="2437650"/>
            <a:ext cx="2882100" cy="2320800"/>
          </a:xfrm>
          <a:prstGeom prst="roundRect">
            <a:avLst>
              <a:gd fmla="val 3834" name="adj"/>
            </a:avLst>
          </a:prstGeom>
          <a:solidFill>
            <a:srgbClr val="FFFFFF"/>
          </a:solidFill>
          <a:ln cap="flat" cmpd="sng" w="19050">
            <a:solidFill>
              <a:srgbClr val="9E9E9E"/>
            </a:solidFill>
            <a:prstDash val="solid"/>
            <a:round/>
            <a:headEnd len="sm" w="sm" type="none"/>
            <a:tailEnd len="sm" w="sm" type="none"/>
          </a:ln>
          <a:effectLst>
            <a:outerShdw blurRad="57150" rotWithShape="0" algn="bl" dir="2280000" dist="47625">
              <a:srgbClr val="9E9E9E">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53"/>
          <p:cNvSpPr/>
          <p:nvPr/>
        </p:nvSpPr>
        <p:spPr>
          <a:xfrm>
            <a:off x="6077353" y="2437650"/>
            <a:ext cx="2882100" cy="2320800"/>
          </a:xfrm>
          <a:prstGeom prst="roundRect">
            <a:avLst>
              <a:gd fmla="val 3834" name="adj"/>
            </a:avLst>
          </a:prstGeom>
          <a:solidFill>
            <a:srgbClr val="FFFFFF"/>
          </a:solidFill>
          <a:ln cap="flat" cmpd="sng" w="19050">
            <a:solidFill>
              <a:srgbClr val="9E9E9E"/>
            </a:solidFill>
            <a:prstDash val="solid"/>
            <a:round/>
            <a:headEnd len="sm" w="sm" type="none"/>
            <a:tailEnd len="sm" w="sm" type="none"/>
          </a:ln>
          <a:effectLst>
            <a:outerShdw blurRad="57150" rotWithShape="0" algn="bl" dir="2280000" dist="47625">
              <a:srgbClr val="9E9E9E">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53"/>
          <p:cNvSpPr/>
          <p:nvPr/>
        </p:nvSpPr>
        <p:spPr>
          <a:xfrm>
            <a:off x="301600" y="814825"/>
            <a:ext cx="8609700" cy="1338900"/>
          </a:xfrm>
          <a:prstGeom prst="roundRect">
            <a:avLst>
              <a:gd fmla="val 3007" name="adj"/>
            </a:avLst>
          </a:prstGeom>
          <a:solidFill>
            <a:srgbClr val="EBC3E4">
              <a:alpha val="21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53"/>
          <p:cNvSpPr txBox="1"/>
          <p:nvPr/>
        </p:nvSpPr>
        <p:spPr>
          <a:xfrm>
            <a:off x="1505950" y="1022600"/>
            <a:ext cx="7333200" cy="90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ja" sz="1800">
                <a:solidFill>
                  <a:srgbClr val="2C3753"/>
                </a:solidFill>
                <a:latin typeface="M PLUS 1p ExtraBold"/>
                <a:ea typeface="M PLUS 1p ExtraBold"/>
                <a:cs typeface="M PLUS 1p ExtraBold"/>
                <a:sym typeface="M PLUS 1p ExtraBold"/>
              </a:rPr>
              <a:t>マーケティング業務を効率化し、少ないコストで成果を出します！</a:t>
            </a:r>
            <a:endParaRPr sz="1600">
              <a:solidFill>
                <a:srgbClr val="2C3753"/>
              </a:solidFill>
              <a:latin typeface="M PLUS 1p ExtraBold"/>
              <a:ea typeface="M PLUS 1p ExtraBold"/>
              <a:cs typeface="M PLUS 1p ExtraBold"/>
              <a:sym typeface="M PLUS 1p ExtraBold"/>
            </a:endParaRPr>
          </a:p>
          <a:p>
            <a:pPr indent="0" lvl="0" marL="0" rtl="0" algn="l">
              <a:lnSpc>
                <a:spcPct val="115000"/>
              </a:lnSpc>
              <a:spcBef>
                <a:spcPts val="0"/>
              </a:spcBef>
              <a:spcAft>
                <a:spcPts val="0"/>
              </a:spcAft>
              <a:buNone/>
            </a:pPr>
            <a:r>
              <a:rPr lang="ja" sz="1200">
                <a:solidFill>
                  <a:srgbClr val="073763"/>
                </a:solidFill>
                <a:latin typeface="M PLUS 1p"/>
                <a:ea typeface="M PLUS 1p"/>
                <a:cs typeface="M PLUS 1p"/>
                <a:sym typeface="M PLUS 1p"/>
              </a:rPr>
              <a:t>リード獲得の課題に、圧倒的なリソース不足であると回答する企業様が多い中</a:t>
            </a:r>
            <a:endParaRPr sz="12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200">
                <a:solidFill>
                  <a:srgbClr val="073763"/>
                </a:solidFill>
                <a:latin typeface="M PLUS 1p"/>
                <a:ea typeface="M PLUS 1p"/>
                <a:cs typeface="M PLUS 1p"/>
                <a:sym typeface="M PLUS 1p"/>
              </a:rPr>
              <a:t>少ない人員でもしっかりと成果を出せるように「AIアシスタント機能」を開発しました。</a:t>
            </a:r>
            <a:endParaRPr sz="1200">
              <a:solidFill>
                <a:srgbClr val="073763"/>
              </a:solidFill>
              <a:latin typeface="M PLUS 1p"/>
              <a:ea typeface="M PLUS 1p"/>
              <a:cs typeface="M PLUS 1p"/>
              <a:sym typeface="M PLUS 1p"/>
            </a:endParaRPr>
          </a:p>
        </p:txBody>
      </p:sp>
      <p:pic>
        <p:nvPicPr>
          <p:cNvPr id="1551" name="Google Shape;1551;p53"/>
          <p:cNvPicPr preferRelativeResize="0"/>
          <p:nvPr/>
        </p:nvPicPr>
        <p:blipFill>
          <a:blip r:embed="rId3">
            <a:alphaModFix/>
          </a:blip>
          <a:stretch>
            <a:fillRect/>
          </a:stretch>
        </p:blipFill>
        <p:spPr>
          <a:xfrm>
            <a:off x="506100" y="2559450"/>
            <a:ext cx="301475" cy="301475"/>
          </a:xfrm>
          <a:prstGeom prst="rect">
            <a:avLst/>
          </a:prstGeom>
          <a:noFill/>
          <a:ln>
            <a:noFill/>
          </a:ln>
        </p:spPr>
      </p:pic>
      <p:pic>
        <p:nvPicPr>
          <p:cNvPr id="1552" name="Google Shape;1552;p53"/>
          <p:cNvPicPr preferRelativeResize="0"/>
          <p:nvPr/>
        </p:nvPicPr>
        <p:blipFill>
          <a:blip r:embed="rId3">
            <a:alphaModFix/>
          </a:blip>
          <a:stretch>
            <a:fillRect/>
          </a:stretch>
        </p:blipFill>
        <p:spPr>
          <a:xfrm>
            <a:off x="506100" y="3206400"/>
            <a:ext cx="301475" cy="301475"/>
          </a:xfrm>
          <a:prstGeom prst="rect">
            <a:avLst/>
          </a:prstGeom>
          <a:noFill/>
          <a:ln>
            <a:noFill/>
          </a:ln>
        </p:spPr>
      </p:pic>
      <p:pic>
        <p:nvPicPr>
          <p:cNvPr id="1553" name="Google Shape;1553;p53"/>
          <p:cNvPicPr preferRelativeResize="0"/>
          <p:nvPr/>
        </p:nvPicPr>
        <p:blipFill>
          <a:blip r:embed="rId3">
            <a:alphaModFix/>
          </a:blip>
          <a:stretch>
            <a:fillRect/>
          </a:stretch>
        </p:blipFill>
        <p:spPr>
          <a:xfrm>
            <a:off x="506100" y="3853350"/>
            <a:ext cx="301475" cy="301475"/>
          </a:xfrm>
          <a:prstGeom prst="rect">
            <a:avLst/>
          </a:prstGeom>
          <a:noFill/>
          <a:ln>
            <a:noFill/>
          </a:ln>
        </p:spPr>
      </p:pic>
      <p:sp>
        <p:nvSpPr>
          <p:cNvPr id="1554" name="Google Shape;1554;p53"/>
          <p:cNvSpPr/>
          <p:nvPr/>
        </p:nvSpPr>
        <p:spPr>
          <a:xfrm>
            <a:off x="184550" y="2437650"/>
            <a:ext cx="2882100" cy="2320800"/>
          </a:xfrm>
          <a:prstGeom prst="roundRect">
            <a:avLst>
              <a:gd fmla="val 3834" name="adj"/>
            </a:avLst>
          </a:prstGeom>
          <a:solidFill>
            <a:srgbClr val="FFFFFF"/>
          </a:solidFill>
          <a:ln cap="flat" cmpd="sng" w="19050">
            <a:solidFill>
              <a:srgbClr val="9E9E9E"/>
            </a:solidFill>
            <a:prstDash val="solid"/>
            <a:round/>
            <a:headEnd len="sm" w="sm" type="none"/>
            <a:tailEnd len="sm" w="sm" type="none"/>
          </a:ln>
          <a:effectLst>
            <a:outerShdw blurRad="57150" rotWithShape="0" algn="bl" dir="2280000" dist="47625">
              <a:srgbClr val="9E9E9E">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5" name="Google Shape;1555;p53"/>
          <p:cNvGrpSpPr/>
          <p:nvPr/>
        </p:nvGrpSpPr>
        <p:grpSpPr>
          <a:xfrm>
            <a:off x="1320475" y="2214238"/>
            <a:ext cx="480300" cy="480300"/>
            <a:chOff x="1194225" y="2089375"/>
            <a:chExt cx="480300" cy="480300"/>
          </a:xfrm>
        </p:grpSpPr>
        <p:sp>
          <p:nvSpPr>
            <p:cNvPr id="1556" name="Google Shape;1556;p53"/>
            <p:cNvSpPr/>
            <p:nvPr/>
          </p:nvSpPr>
          <p:spPr>
            <a:xfrm>
              <a:off x="1194225" y="2089375"/>
              <a:ext cx="480300" cy="480300"/>
            </a:xfrm>
            <a:prstGeom prst="ellipse">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53"/>
            <p:cNvSpPr txBox="1"/>
            <p:nvPr/>
          </p:nvSpPr>
          <p:spPr>
            <a:xfrm>
              <a:off x="1229325" y="2129425"/>
              <a:ext cx="41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1</a:t>
              </a:r>
              <a:endParaRPr>
                <a:solidFill>
                  <a:srgbClr val="FFFFFF"/>
                </a:solidFill>
                <a:latin typeface="M PLUS 1p Black"/>
                <a:ea typeface="M PLUS 1p Black"/>
                <a:cs typeface="M PLUS 1p Black"/>
                <a:sym typeface="M PLUS 1p Black"/>
              </a:endParaRPr>
            </a:p>
          </p:txBody>
        </p:sp>
      </p:grpSp>
      <p:sp>
        <p:nvSpPr>
          <p:cNvPr id="1558" name="Google Shape;1558;p53"/>
          <p:cNvSpPr txBox="1"/>
          <p:nvPr/>
        </p:nvSpPr>
        <p:spPr>
          <a:xfrm>
            <a:off x="277500" y="2722900"/>
            <a:ext cx="26718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rgbClr val="073763"/>
                </a:solidFill>
                <a:latin typeface="M PLUS 1p ExtraBold"/>
                <a:ea typeface="M PLUS 1p ExtraBold"/>
                <a:cs typeface="M PLUS 1p ExtraBold"/>
                <a:sym typeface="M PLUS 1p ExtraBold"/>
              </a:rPr>
              <a:t>コンテンツ制作の</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1600">
                <a:solidFill>
                  <a:srgbClr val="073763"/>
                </a:solidFill>
                <a:latin typeface="M PLUS 1p ExtraBold"/>
                <a:ea typeface="M PLUS 1p ExtraBold"/>
                <a:cs typeface="M PLUS 1p ExtraBold"/>
                <a:sym typeface="M PLUS 1p ExtraBold"/>
              </a:rPr>
              <a:t>工数削減</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t/>
            </a:r>
            <a:endParaRPr sz="1200">
              <a:solidFill>
                <a:srgbClr val="073763"/>
              </a:solidFill>
              <a:latin typeface="M PLUS 1p"/>
              <a:ea typeface="M PLUS 1p"/>
              <a:cs typeface="M PLUS 1p"/>
              <a:sym typeface="M PLUS 1p"/>
            </a:endParaRPr>
          </a:p>
          <a:p>
            <a:pPr indent="0" lvl="0" marL="0" rtl="0" algn="ctr">
              <a:spcBef>
                <a:spcPts val="0"/>
              </a:spcBef>
              <a:spcAft>
                <a:spcPts val="0"/>
              </a:spcAft>
              <a:buNone/>
            </a:pPr>
            <a:r>
              <a:rPr lang="ja" sz="1200">
                <a:solidFill>
                  <a:srgbClr val="073763"/>
                </a:solidFill>
                <a:latin typeface="M PLUS 1p"/>
                <a:ea typeface="M PLUS 1p"/>
                <a:cs typeface="M PLUS 1p"/>
                <a:sym typeface="M PLUS 1p"/>
              </a:rPr>
              <a:t>成果を出すためにはコンテンツの拡充が必要不可欠です。AIアシスタントを導入することで、コンテンツ制作が進み、</a:t>
            </a:r>
            <a:r>
              <a:rPr b="1" lang="ja" sz="1200">
                <a:solidFill>
                  <a:srgbClr val="FF0089"/>
                </a:solidFill>
                <a:latin typeface="M PLUS 1p"/>
                <a:ea typeface="M PLUS 1p"/>
                <a:cs typeface="M PLUS 1p"/>
                <a:sym typeface="M PLUS 1p"/>
              </a:rPr>
              <a:t>成果が出るタイミングを早める</a:t>
            </a:r>
            <a:r>
              <a:rPr lang="ja" sz="1200">
                <a:solidFill>
                  <a:srgbClr val="073763"/>
                </a:solidFill>
                <a:latin typeface="M PLUS 1p"/>
                <a:ea typeface="M PLUS 1p"/>
                <a:cs typeface="M PLUS 1p"/>
                <a:sym typeface="M PLUS 1p"/>
              </a:rPr>
              <a:t>ことができます。</a:t>
            </a:r>
            <a:endParaRPr sz="1200">
              <a:solidFill>
                <a:srgbClr val="073763"/>
              </a:solidFill>
              <a:latin typeface="M PLUS 1p"/>
              <a:ea typeface="M PLUS 1p"/>
              <a:cs typeface="M PLUS 1p"/>
              <a:sym typeface="M PLUS 1p"/>
            </a:endParaRPr>
          </a:p>
        </p:txBody>
      </p:sp>
      <p:sp>
        <p:nvSpPr>
          <p:cNvPr id="1559" name="Google Shape;1559;p53"/>
          <p:cNvSpPr txBox="1"/>
          <p:nvPr/>
        </p:nvSpPr>
        <p:spPr>
          <a:xfrm>
            <a:off x="6077350" y="2722900"/>
            <a:ext cx="28341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rgbClr val="073763"/>
                </a:solidFill>
                <a:latin typeface="M PLUS 1p ExtraBold"/>
                <a:ea typeface="M PLUS 1p ExtraBold"/>
                <a:cs typeface="M PLUS 1p ExtraBold"/>
                <a:sym typeface="M PLUS 1p ExtraBold"/>
              </a:rPr>
              <a:t>学習モデルには</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1600">
                <a:solidFill>
                  <a:srgbClr val="073763"/>
                </a:solidFill>
                <a:latin typeface="M PLUS 1p ExtraBold"/>
                <a:ea typeface="M PLUS 1p ExtraBold"/>
                <a:cs typeface="M PLUS 1p ExtraBold"/>
                <a:sym typeface="M PLUS 1p ExtraBold"/>
              </a:rPr>
              <a:t>使われないので安心</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t/>
            </a:r>
            <a:endParaRPr sz="1200">
              <a:solidFill>
                <a:srgbClr val="073763"/>
              </a:solidFill>
              <a:latin typeface="M PLUS 1p"/>
              <a:ea typeface="M PLUS 1p"/>
              <a:cs typeface="M PLUS 1p"/>
              <a:sym typeface="M PLUS 1p"/>
            </a:endParaRPr>
          </a:p>
          <a:p>
            <a:pPr indent="0" lvl="0" marL="0" rtl="0" algn="ctr">
              <a:spcBef>
                <a:spcPts val="0"/>
              </a:spcBef>
              <a:spcAft>
                <a:spcPts val="0"/>
              </a:spcAft>
              <a:buNone/>
            </a:pPr>
            <a:r>
              <a:rPr lang="ja" sz="1200">
                <a:solidFill>
                  <a:srgbClr val="073763"/>
                </a:solidFill>
                <a:latin typeface="M PLUS 1p"/>
                <a:ea typeface="M PLUS 1p"/>
                <a:cs typeface="M PLUS 1p"/>
                <a:sym typeface="M PLUS 1p"/>
              </a:rPr>
              <a:t>ferret OneのAIアシスタントに</a:t>
            </a:r>
            <a:br>
              <a:rPr lang="ja" sz="1200">
                <a:solidFill>
                  <a:srgbClr val="073763"/>
                </a:solidFill>
                <a:latin typeface="M PLUS 1p"/>
                <a:ea typeface="M PLUS 1p"/>
                <a:cs typeface="M PLUS 1p"/>
                <a:sym typeface="M PLUS 1p"/>
              </a:rPr>
            </a:br>
            <a:r>
              <a:rPr lang="ja" sz="1200">
                <a:solidFill>
                  <a:srgbClr val="073763"/>
                </a:solidFill>
                <a:latin typeface="M PLUS 1p"/>
                <a:ea typeface="M PLUS 1p"/>
                <a:cs typeface="M PLUS 1p"/>
                <a:sym typeface="M PLUS 1p"/>
              </a:rPr>
              <a:t>利用するAPIは入力したデータを</a:t>
            </a:r>
            <a:br>
              <a:rPr lang="ja" sz="1200">
                <a:solidFill>
                  <a:srgbClr val="073763"/>
                </a:solidFill>
                <a:latin typeface="M PLUS 1p"/>
                <a:ea typeface="M PLUS 1p"/>
                <a:cs typeface="M PLUS 1p"/>
                <a:sym typeface="M PLUS 1p"/>
              </a:rPr>
            </a:br>
            <a:r>
              <a:rPr b="1" lang="ja" sz="1200">
                <a:solidFill>
                  <a:srgbClr val="FF0089"/>
                </a:solidFill>
                <a:latin typeface="M PLUS 1p"/>
                <a:ea typeface="M PLUS 1p"/>
                <a:cs typeface="M PLUS 1p"/>
                <a:sym typeface="M PLUS 1p"/>
              </a:rPr>
              <a:t>学習モデルに使うことはありません。</a:t>
            </a:r>
            <a:endParaRPr b="1" sz="1200">
              <a:solidFill>
                <a:srgbClr val="FF0089"/>
              </a:solidFill>
              <a:latin typeface="M PLUS 1p"/>
              <a:ea typeface="M PLUS 1p"/>
              <a:cs typeface="M PLUS 1p"/>
              <a:sym typeface="M PLUS 1p"/>
            </a:endParaRPr>
          </a:p>
          <a:p>
            <a:pPr indent="0" lvl="0" marL="0" rtl="0" algn="ctr">
              <a:spcBef>
                <a:spcPts val="0"/>
              </a:spcBef>
              <a:spcAft>
                <a:spcPts val="0"/>
              </a:spcAft>
              <a:buNone/>
            </a:pPr>
            <a:r>
              <a:rPr lang="ja" sz="1200">
                <a:solidFill>
                  <a:srgbClr val="073763"/>
                </a:solidFill>
                <a:latin typeface="M PLUS 1p"/>
                <a:ea typeface="M PLUS 1p"/>
                <a:cs typeface="M PLUS 1p"/>
                <a:sym typeface="M PLUS 1p"/>
              </a:rPr>
              <a:t>オプトアウトの設定も必要ないのでご安心ください。</a:t>
            </a:r>
            <a:endParaRPr sz="1200">
              <a:solidFill>
                <a:srgbClr val="073763"/>
              </a:solidFill>
              <a:latin typeface="M PLUS 1p"/>
              <a:ea typeface="M PLUS 1p"/>
              <a:cs typeface="M PLUS 1p"/>
              <a:sym typeface="M PLUS 1p"/>
            </a:endParaRPr>
          </a:p>
        </p:txBody>
      </p:sp>
      <p:sp>
        <p:nvSpPr>
          <p:cNvPr id="1560" name="Google Shape;1560;p53"/>
          <p:cNvSpPr txBox="1"/>
          <p:nvPr/>
        </p:nvSpPr>
        <p:spPr>
          <a:xfrm>
            <a:off x="3253625" y="2722900"/>
            <a:ext cx="26880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rgbClr val="073763"/>
                </a:solidFill>
                <a:latin typeface="M PLUS 1p ExtraBold"/>
                <a:ea typeface="M PLUS 1p ExtraBold"/>
                <a:cs typeface="M PLUS 1p ExtraBold"/>
                <a:sym typeface="M PLUS 1p ExtraBold"/>
              </a:rPr>
              <a:t>初心者でも簡単！</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1600">
                <a:solidFill>
                  <a:srgbClr val="073763"/>
                </a:solidFill>
                <a:latin typeface="M PLUS 1p ExtraBold"/>
                <a:ea typeface="M PLUS 1p ExtraBold"/>
                <a:cs typeface="M PLUS 1p ExtraBold"/>
                <a:sym typeface="M PLUS 1p ExtraBold"/>
              </a:rPr>
              <a:t>扱いやすい</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t/>
            </a:r>
            <a:endParaRPr sz="1600">
              <a:solidFill>
                <a:srgbClr val="073763"/>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1200">
                <a:solidFill>
                  <a:srgbClr val="073763"/>
                </a:solidFill>
                <a:latin typeface="M PLUS 1p"/>
                <a:ea typeface="M PLUS 1p"/>
                <a:cs typeface="M PLUS 1p"/>
                <a:sym typeface="M PLUS 1p"/>
              </a:rPr>
              <a:t>本家のChatGPTはプロンプトを自分で考えて調整する必要がありますが、AIアシスタントは</a:t>
            </a:r>
            <a:r>
              <a:rPr b="1" lang="ja" sz="1200">
                <a:solidFill>
                  <a:srgbClr val="FF0089"/>
                </a:solidFill>
                <a:latin typeface="M PLUS 1p"/>
                <a:ea typeface="M PLUS 1p"/>
                <a:cs typeface="M PLUS 1p"/>
                <a:sym typeface="M PLUS 1p"/>
              </a:rPr>
              <a:t>ボタン一つでAIに指示</a:t>
            </a:r>
            <a:r>
              <a:rPr lang="ja" sz="1200">
                <a:solidFill>
                  <a:srgbClr val="073763"/>
                </a:solidFill>
                <a:latin typeface="M PLUS 1p"/>
                <a:ea typeface="M PLUS 1p"/>
                <a:cs typeface="M PLUS 1p"/>
                <a:sym typeface="M PLUS 1p"/>
              </a:rPr>
              <a:t>が出せるため、</a:t>
            </a:r>
            <a:r>
              <a:rPr b="1" lang="ja" sz="1200">
                <a:solidFill>
                  <a:srgbClr val="FF0089"/>
                </a:solidFill>
                <a:latin typeface="M PLUS 1p"/>
                <a:ea typeface="M PLUS 1p"/>
                <a:cs typeface="M PLUS 1p"/>
                <a:sym typeface="M PLUS 1p"/>
              </a:rPr>
              <a:t>初心者でも安心</a:t>
            </a:r>
            <a:r>
              <a:rPr lang="ja" sz="1200">
                <a:solidFill>
                  <a:srgbClr val="073763"/>
                </a:solidFill>
                <a:latin typeface="M PLUS 1p"/>
                <a:ea typeface="M PLUS 1p"/>
                <a:cs typeface="M PLUS 1p"/>
                <a:sym typeface="M PLUS 1p"/>
              </a:rPr>
              <a:t>してご利用いただけます。</a:t>
            </a:r>
            <a:endParaRPr sz="1300">
              <a:solidFill>
                <a:srgbClr val="073763"/>
              </a:solidFill>
              <a:latin typeface="M PLUS 1p ExtraBold"/>
              <a:ea typeface="M PLUS 1p ExtraBold"/>
              <a:cs typeface="M PLUS 1p ExtraBold"/>
              <a:sym typeface="M PLUS 1p ExtraBold"/>
            </a:endParaRPr>
          </a:p>
        </p:txBody>
      </p:sp>
      <p:grpSp>
        <p:nvGrpSpPr>
          <p:cNvPr id="1561" name="Google Shape;1561;p53"/>
          <p:cNvGrpSpPr/>
          <p:nvPr/>
        </p:nvGrpSpPr>
        <p:grpSpPr>
          <a:xfrm>
            <a:off x="4292275" y="2214238"/>
            <a:ext cx="480300" cy="480300"/>
            <a:chOff x="1194225" y="2089375"/>
            <a:chExt cx="480300" cy="480300"/>
          </a:xfrm>
        </p:grpSpPr>
        <p:sp>
          <p:nvSpPr>
            <p:cNvPr id="1562" name="Google Shape;1562;p53"/>
            <p:cNvSpPr/>
            <p:nvPr/>
          </p:nvSpPr>
          <p:spPr>
            <a:xfrm>
              <a:off x="1194225" y="2089375"/>
              <a:ext cx="480300" cy="480300"/>
            </a:xfrm>
            <a:prstGeom prst="ellipse">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53"/>
            <p:cNvSpPr txBox="1"/>
            <p:nvPr/>
          </p:nvSpPr>
          <p:spPr>
            <a:xfrm>
              <a:off x="1229325" y="2129425"/>
              <a:ext cx="41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2</a:t>
              </a:r>
              <a:endParaRPr>
                <a:solidFill>
                  <a:srgbClr val="FFFFFF"/>
                </a:solidFill>
                <a:latin typeface="M PLUS 1p Black"/>
                <a:ea typeface="M PLUS 1p Black"/>
                <a:cs typeface="M PLUS 1p Black"/>
                <a:sym typeface="M PLUS 1p Black"/>
              </a:endParaRPr>
            </a:p>
          </p:txBody>
        </p:sp>
      </p:grpSp>
      <p:pic>
        <p:nvPicPr>
          <p:cNvPr id="1564" name="Google Shape;1564;p53"/>
          <p:cNvPicPr preferRelativeResize="0"/>
          <p:nvPr/>
        </p:nvPicPr>
        <p:blipFill>
          <a:blip r:embed="rId4">
            <a:alphaModFix/>
          </a:blip>
          <a:stretch>
            <a:fillRect/>
          </a:stretch>
        </p:blipFill>
        <p:spPr>
          <a:xfrm>
            <a:off x="415125" y="988322"/>
            <a:ext cx="800180" cy="1090216"/>
          </a:xfrm>
          <a:prstGeom prst="rect">
            <a:avLst/>
          </a:prstGeom>
          <a:noFill/>
          <a:ln>
            <a:noFill/>
          </a:ln>
        </p:spPr>
      </p:pic>
      <p:pic>
        <p:nvPicPr>
          <p:cNvPr id="1565" name="Google Shape;1565;p53"/>
          <p:cNvPicPr preferRelativeResize="0"/>
          <p:nvPr/>
        </p:nvPicPr>
        <p:blipFill>
          <a:blip r:embed="rId5">
            <a:alphaModFix/>
          </a:blip>
          <a:stretch>
            <a:fillRect/>
          </a:stretch>
        </p:blipFill>
        <p:spPr>
          <a:xfrm>
            <a:off x="739355" y="890013"/>
            <a:ext cx="841670" cy="864211"/>
          </a:xfrm>
          <a:prstGeom prst="rect">
            <a:avLst/>
          </a:prstGeom>
          <a:noFill/>
          <a:ln>
            <a:noFill/>
          </a:ln>
        </p:spPr>
      </p:pic>
      <p:pic>
        <p:nvPicPr>
          <p:cNvPr id="1566" name="Google Shape;1566;p53"/>
          <p:cNvPicPr preferRelativeResize="0"/>
          <p:nvPr/>
        </p:nvPicPr>
        <p:blipFill>
          <a:blip r:embed="rId6">
            <a:alphaModFix/>
          </a:blip>
          <a:stretch>
            <a:fillRect/>
          </a:stretch>
        </p:blipFill>
        <p:spPr>
          <a:xfrm>
            <a:off x="1362208" y="1053724"/>
            <a:ext cx="195437" cy="184266"/>
          </a:xfrm>
          <a:prstGeom prst="rect">
            <a:avLst/>
          </a:prstGeom>
          <a:noFill/>
          <a:ln>
            <a:noFill/>
          </a:ln>
        </p:spPr>
      </p:pic>
      <p:grpSp>
        <p:nvGrpSpPr>
          <p:cNvPr id="1567" name="Google Shape;1567;p53"/>
          <p:cNvGrpSpPr/>
          <p:nvPr/>
        </p:nvGrpSpPr>
        <p:grpSpPr>
          <a:xfrm>
            <a:off x="7288617" y="2198150"/>
            <a:ext cx="480300" cy="480300"/>
            <a:chOff x="1194225" y="2089375"/>
            <a:chExt cx="480300" cy="480300"/>
          </a:xfrm>
        </p:grpSpPr>
        <p:sp>
          <p:nvSpPr>
            <p:cNvPr id="1568" name="Google Shape;1568;p53"/>
            <p:cNvSpPr/>
            <p:nvPr/>
          </p:nvSpPr>
          <p:spPr>
            <a:xfrm>
              <a:off x="1194225" y="2089375"/>
              <a:ext cx="480300" cy="480300"/>
            </a:xfrm>
            <a:prstGeom prst="ellipse">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53"/>
            <p:cNvSpPr txBox="1"/>
            <p:nvPr/>
          </p:nvSpPr>
          <p:spPr>
            <a:xfrm>
              <a:off x="1229325" y="2129425"/>
              <a:ext cx="41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3</a:t>
              </a:r>
              <a:endParaRPr>
                <a:solidFill>
                  <a:srgbClr val="FFFFFF"/>
                </a:solidFill>
                <a:latin typeface="M PLUS 1p Black"/>
                <a:ea typeface="M PLUS 1p Black"/>
                <a:cs typeface="M PLUS 1p Black"/>
                <a:sym typeface="M PLUS 1p Black"/>
              </a:endParaRPr>
            </a:p>
          </p:txBody>
        </p:sp>
      </p:grpSp>
      <p:sp>
        <p:nvSpPr>
          <p:cNvPr id="1570" name="Google Shape;1570;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54"/>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ja">
                <a:solidFill>
                  <a:schemeClr val="lt1"/>
                </a:solidFill>
              </a:rPr>
              <a:t>AIアシスタント</a:t>
            </a:r>
            <a:endParaRPr/>
          </a:p>
        </p:txBody>
      </p:sp>
      <p:pic>
        <p:nvPicPr>
          <p:cNvPr id="1576" name="Google Shape;1576;p54" title="AIアシスタント（メルマガ）.mov">
            <a:hlinkClick r:id="rId3"/>
          </p:cNvPr>
          <p:cNvPicPr preferRelativeResize="0"/>
          <p:nvPr/>
        </p:nvPicPr>
        <p:blipFill>
          <a:blip r:embed="rId4">
            <a:alphaModFix/>
          </a:blip>
          <a:stretch>
            <a:fillRect/>
          </a:stretch>
        </p:blipFill>
        <p:spPr>
          <a:xfrm>
            <a:off x="6329400" y="2406150"/>
            <a:ext cx="2357799" cy="2188226"/>
          </a:xfrm>
          <a:prstGeom prst="rect">
            <a:avLst/>
          </a:prstGeom>
          <a:noFill/>
          <a:ln cap="flat" cmpd="sng" w="9525">
            <a:solidFill>
              <a:srgbClr val="9E9E9E"/>
            </a:solidFill>
            <a:prstDash val="solid"/>
            <a:round/>
            <a:headEnd len="sm" w="sm" type="none"/>
            <a:tailEnd len="sm" w="sm" type="none"/>
          </a:ln>
          <a:effectLst>
            <a:outerShdw blurRad="42863" rotWithShape="0" algn="bl" dir="7740000" dist="66675">
              <a:srgbClr val="9E9E9E">
                <a:alpha val="54000"/>
              </a:srgbClr>
            </a:outerShdw>
          </a:effectLst>
        </p:spPr>
      </p:pic>
      <p:sp>
        <p:nvSpPr>
          <p:cNvPr id="1577" name="Google Shape;1577;p54"/>
          <p:cNvSpPr txBox="1"/>
          <p:nvPr/>
        </p:nvSpPr>
        <p:spPr>
          <a:xfrm>
            <a:off x="307000" y="838200"/>
            <a:ext cx="8380200" cy="51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ja" sz="1800">
                <a:solidFill>
                  <a:srgbClr val="073763"/>
                </a:solidFill>
              </a:rPr>
              <a:t>プロンプトの調整があらかじめされているので、ボタン一つで指示が出せる！</a:t>
            </a:r>
            <a:endParaRPr sz="800">
              <a:solidFill>
                <a:srgbClr val="073763"/>
              </a:solidFill>
            </a:endParaRPr>
          </a:p>
        </p:txBody>
      </p:sp>
      <p:sp>
        <p:nvSpPr>
          <p:cNvPr id="1578" name="Google Shape;1578;p54"/>
          <p:cNvSpPr/>
          <p:nvPr/>
        </p:nvSpPr>
        <p:spPr>
          <a:xfrm>
            <a:off x="473250" y="1445625"/>
            <a:ext cx="3107100" cy="3156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a:solidFill>
                  <a:srgbClr val="FFFFFF"/>
                </a:solidFill>
              </a:rPr>
              <a:t>ChatGPTの場合</a:t>
            </a:r>
            <a:endParaRPr b="1">
              <a:solidFill>
                <a:srgbClr val="FFFFFF"/>
              </a:solidFill>
            </a:endParaRPr>
          </a:p>
        </p:txBody>
      </p:sp>
      <p:sp>
        <p:nvSpPr>
          <p:cNvPr id="1579" name="Google Shape;1579;p54"/>
          <p:cNvSpPr/>
          <p:nvPr/>
        </p:nvSpPr>
        <p:spPr>
          <a:xfrm>
            <a:off x="4373430" y="1445625"/>
            <a:ext cx="4347600" cy="315600"/>
          </a:xfrm>
          <a:prstGeom prst="rect">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a:solidFill>
                  <a:srgbClr val="FFFFFF"/>
                </a:solidFill>
              </a:rPr>
              <a:t>AIアシスタントの場合</a:t>
            </a:r>
            <a:endParaRPr b="1">
              <a:solidFill>
                <a:srgbClr val="FFFFFF"/>
              </a:solidFill>
            </a:endParaRPr>
          </a:p>
        </p:txBody>
      </p:sp>
      <p:pic>
        <p:nvPicPr>
          <p:cNvPr id="1580" name="Google Shape;1580;p54"/>
          <p:cNvPicPr preferRelativeResize="0"/>
          <p:nvPr/>
        </p:nvPicPr>
        <p:blipFill>
          <a:blip r:embed="rId5">
            <a:alphaModFix/>
          </a:blip>
          <a:stretch>
            <a:fillRect/>
          </a:stretch>
        </p:blipFill>
        <p:spPr>
          <a:xfrm>
            <a:off x="473250" y="2337300"/>
            <a:ext cx="2904474" cy="2325926"/>
          </a:xfrm>
          <a:prstGeom prst="rect">
            <a:avLst/>
          </a:prstGeom>
          <a:noFill/>
          <a:ln cap="flat" cmpd="sng" w="9525">
            <a:solidFill>
              <a:srgbClr val="9E9E9E"/>
            </a:solidFill>
            <a:prstDash val="solid"/>
            <a:round/>
            <a:headEnd len="sm" w="sm" type="none"/>
            <a:tailEnd len="sm" w="sm" type="none"/>
          </a:ln>
          <a:effectLst>
            <a:outerShdw rotWithShape="0" algn="bl" dir="7320000" dist="57150">
              <a:srgbClr val="9E9E9E">
                <a:alpha val="50000"/>
              </a:srgbClr>
            </a:outerShdw>
          </a:effectLst>
        </p:spPr>
      </p:pic>
      <p:sp>
        <p:nvSpPr>
          <p:cNvPr id="1581" name="Google Shape;1581;p54"/>
          <p:cNvSpPr txBox="1"/>
          <p:nvPr/>
        </p:nvSpPr>
        <p:spPr>
          <a:xfrm>
            <a:off x="473250" y="1834463"/>
            <a:ext cx="31071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000">
                <a:latin typeface="M PLUS 1p"/>
                <a:ea typeface="M PLUS 1p"/>
                <a:cs typeface="M PLUS 1p"/>
                <a:sym typeface="M PLUS 1p"/>
              </a:rPr>
              <a:t>理想の回答が得られるよう自分</a:t>
            </a:r>
            <a:r>
              <a:rPr lang="ja" sz="1000">
                <a:latin typeface="M PLUS 1p"/>
                <a:ea typeface="M PLUS 1p"/>
                <a:cs typeface="M PLUS 1p"/>
                <a:sym typeface="M PLUS 1p"/>
              </a:rPr>
              <a:t>で条件指定及び</a:t>
            </a:r>
            <a:endParaRPr sz="1000">
              <a:latin typeface="M PLUS 1p"/>
              <a:ea typeface="M PLUS 1p"/>
              <a:cs typeface="M PLUS 1p"/>
              <a:sym typeface="M PLUS 1p"/>
            </a:endParaRPr>
          </a:p>
          <a:p>
            <a:pPr indent="0" lvl="0" marL="0" rtl="0" algn="l">
              <a:spcBef>
                <a:spcPts val="0"/>
              </a:spcBef>
              <a:spcAft>
                <a:spcPts val="0"/>
              </a:spcAft>
              <a:buNone/>
            </a:pPr>
            <a:r>
              <a:rPr lang="ja" sz="1000">
                <a:latin typeface="M PLUS 1p"/>
                <a:ea typeface="M PLUS 1p"/>
                <a:cs typeface="M PLUS 1p"/>
                <a:sym typeface="M PLUS 1p"/>
              </a:rPr>
              <a:t>指示を出す必要がある</a:t>
            </a:r>
            <a:endParaRPr sz="1000">
              <a:latin typeface="M PLUS 1p"/>
              <a:ea typeface="M PLUS 1p"/>
              <a:cs typeface="M PLUS 1p"/>
              <a:sym typeface="M PLUS 1p"/>
            </a:endParaRPr>
          </a:p>
        </p:txBody>
      </p:sp>
      <p:sp>
        <p:nvSpPr>
          <p:cNvPr id="1582" name="Google Shape;1582;p54"/>
          <p:cNvSpPr txBox="1"/>
          <p:nvPr/>
        </p:nvSpPr>
        <p:spPr>
          <a:xfrm>
            <a:off x="4311750" y="1834463"/>
            <a:ext cx="4375500" cy="4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1000">
                <a:latin typeface="M PLUS 1p"/>
                <a:ea typeface="M PLUS 1p"/>
                <a:cs typeface="M PLUS 1p"/>
                <a:sym typeface="M PLUS 1p"/>
              </a:rPr>
              <a:t>難しい条件指定、指示を出さなくても簡単なやりたい事を打ち込み、</a:t>
            </a:r>
            <a:endParaRPr sz="1000">
              <a:latin typeface="M PLUS 1p"/>
              <a:ea typeface="M PLUS 1p"/>
              <a:cs typeface="M PLUS 1p"/>
              <a:sym typeface="M PLUS 1p"/>
            </a:endParaRPr>
          </a:p>
          <a:p>
            <a:pPr indent="0" lvl="0" marL="0" rtl="0" algn="ctr">
              <a:spcBef>
                <a:spcPts val="0"/>
              </a:spcBef>
              <a:spcAft>
                <a:spcPts val="0"/>
              </a:spcAft>
              <a:buNone/>
            </a:pPr>
            <a:r>
              <a:rPr lang="ja" sz="1000">
                <a:latin typeface="M PLUS 1p"/>
                <a:ea typeface="M PLUS 1p"/>
                <a:cs typeface="M PLUS 1p"/>
                <a:sym typeface="M PLUS 1p"/>
              </a:rPr>
              <a:t>ボタンを押すだけで、簡単に</a:t>
            </a:r>
            <a:r>
              <a:rPr lang="ja" sz="1000">
                <a:latin typeface="M PLUS 1p"/>
                <a:ea typeface="M PLUS 1p"/>
                <a:cs typeface="M PLUS 1p"/>
                <a:sym typeface="M PLUS 1p"/>
              </a:rPr>
              <a:t>理想の回答を得られる</a:t>
            </a:r>
            <a:endParaRPr sz="1000">
              <a:latin typeface="M PLUS 1p"/>
              <a:ea typeface="M PLUS 1p"/>
              <a:cs typeface="M PLUS 1p"/>
              <a:sym typeface="M PLUS 1p"/>
            </a:endParaRPr>
          </a:p>
        </p:txBody>
      </p:sp>
      <p:pic>
        <p:nvPicPr>
          <p:cNvPr id="1583" name="Google Shape;1583;p54"/>
          <p:cNvPicPr preferRelativeResize="0"/>
          <p:nvPr/>
        </p:nvPicPr>
        <p:blipFill>
          <a:blip r:embed="rId6">
            <a:alphaModFix/>
          </a:blip>
          <a:stretch>
            <a:fillRect/>
          </a:stretch>
        </p:blipFill>
        <p:spPr>
          <a:xfrm>
            <a:off x="4311750" y="2337305"/>
            <a:ext cx="1308000" cy="1493825"/>
          </a:xfrm>
          <a:prstGeom prst="rect">
            <a:avLst/>
          </a:prstGeom>
          <a:noFill/>
          <a:ln cap="flat" cmpd="sng" w="9525">
            <a:solidFill>
              <a:srgbClr val="9E9E9E"/>
            </a:solidFill>
            <a:prstDash val="solid"/>
            <a:round/>
            <a:headEnd len="sm" w="sm" type="none"/>
            <a:tailEnd len="sm" w="sm" type="none"/>
          </a:ln>
          <a:effectLst>
            <a:outerShdw blurRad="57150" rotWithShape="0" algn="bl" dir="5400000" dist="19050">
              <a:srgbClr val="9E9E9E">
                <a:alpha val="50000"/>
              </a:srgbClr>
            </a:outerShdw>
          </a:effectLst>
        </p:spPr>
      </p:pic>
      <p:pic>
        <p:nvPicPr>
          <p:cNvPr id="1584" name="Google Shape;1584;p54"/>
          <p:cNvPicPr preferRelativeResize="0"/>
          <p:nvPr/>
        </p:nvPicPr>
        <p:blipFill>
          <a:blip r:embed="rId7">
            <a:alphaModFix/>
          </a:blip>
          <a:stretch>
            <a:fillRect/>
          </a:stretch>
        </p:blipFill>
        <p:spPr>
          <a:xfrm>
            <a:off x="4966475" y="3121305"/>
            <a:ext cx="1179204" cy="1493826"/>
          </a:xfrm>
          <a:prstGeom prst="rect">
            <a:avLst/>
          </a:prstGeom>
          <a:noFill/>
          <a:ln cap="flat" cmpd="sng" w="9525">
            <a:solidFill>
              <a:srgbClr val="9E9E9E"/>
            </a:solidFill>
            <a:prstDash val="solid"/>
            <a:round/>
            <a:headEnd len="sm" w="sm" type="none"/>
            <a:tailEnd len="sm" w="sm" type="none"/>
          </a:ln>
          <a:effectLst>
            <a:outerShdw blurRad="57150" rotWithShape="0" algn="bl" dir="5400000" dist="19050">
              <a:srgbClr val="9E9E9E">
                <a:alpha val="50000"/>
              </a:srgbClr>
            </a:outerShdw>
          </a:effectLst>
        </p:spPr>
      </p:pic>
      <p:sp>
        <p:nvSpPr>
          <p:cNvPr id="1585" name="Google Shape;1585;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6"/>
                                        </p:tgtEl>
                                        <p:attrNameLst>
                                          <p:attrName>style.visibility</p:attrName>
                                        </p:attrNameLst>
                                      </p:cBhvr>
                                      <p:to>
                                        <p:strVal val="visible"/>
                                      </p:to>
                                    </p:set>
                                    <p:animEffect filter="fade" transition="in">
                                      <p:cBhvr>
                                        <p:cTn dur="1000"/>
                                        <p:tgtEl>
                                          <p:spTgt spid="1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55"/>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a:t>今後のプロダクト開発の予定について</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91" name="Google Shape;1591;p55"/>
          <p:cNvSpPr/>
          <p:nvPr/>
        </p:nvSpPr>
        <p:spPr>
          <a:xfrm>
            <a:off x="663475" y="1058225"/>
            <a:ext cx="7550100" cy="822900"/>
          </a:xfrm>
          <a:prstGeom prst="rect">
            <a:avLst/>
          </a:prstGeom>
          <a:solidFill>
            <a:srgbClr val="E4F0F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141414"/>
              </a:buClr>
              <a:buSzPts val="1100"/>
              <a:buFont typeface="Arial"/>
              <a:buNone/>
            </a:pPr>
            <a:r>
              <a:rPr lang="ja" sz="2650">
                <a:solidFill>
                  <a:srgbClr val="014385"/>
                </a:solidFill>
                <a:latin typeface="M PLUS 1p Black"/>
                <a:ea typeface="M PLUS 1p Black"/>
                <a:cs typeface="M PLUS 1p Black"/>
                <a:sym typeface="M PLUS 1p Black"/>
              </a:rPr>
              <a:t>BtoB企業にマーケティング実行力を提供する</a:t>
            </a:r>
            <a:endParaRPr sz="2650">
              <a:solidFill>
                <a:srgbClr val="014385"/>
              </a:solidFill>
              <a:latin typeface="M PLUS 1p Black"/>
              <a:ea typeface="M PLUS 1p Black"/>
              <a:cs typeface="M PLUS 1p Black"/>
              <a:sym typeface="M PLUS 1p Black"/>
            </a:endParaRPr>
          </a:p>
        </p:txBody>
      </p:sp>
      <p:sp>
        <p:nvSpPr>
          <p:cNvPr id="1592" name="Google Shape;1592;p55"/>
          <p:cNvSpPr txBox="1"/>
          <p:nvPr/>
        </p:nvSpPr>
        <p:spPr>
          <a:xfrm>
            <a:off x="1692900" y="720110"/>
            <a:ext cx="5758200" cy="400200"/>
          </a:xfrm>
          <a:prstGeom prst="rect">
            <a:avLst/>
          </a:prstGeom>
          <a:noFill/>
          <a:ln>
            <a:noFill/>
          </a:ln>
        </p:spPr>
        <p:txBody>
          <a:bodyPr anchorCtr="0" anchor="ctr" bIns="91425" lIns="91425" spcFirstLastPara="1" rIns="91425" wrap="square" tIns="91425">
            <a:spAutoFit/>
          </a:bodyPr>
          <a:lstStyle/>
          <a:p>
            <a:pPr indent="0" lvl="0" marL="0" rtl="0" algn="ctr">
              <a:lnSpc>
                <a:spcPct val="150000"/>
              </a:lnSpc>
              <a:spcBef>
                <a:spcPts val="0"/>
              </a:spcBef>
              <a:spcAft>
                <a:spcPts val="0"/>
              </a:spcAft>
              <a:buNone/>
            </a:pPr>
            <a:r>
              <a:rPr b="1" lang="ja">
                <a:solidFill>
                  <a:srgbClr val="014385"/>
                </a:solidFill>
                <a:latin typeface="M PLUS 1p"/>
                <a:ea typeface="M PLUS 1p"/>
                <a:cs typeface="M PLUS 1p"/>
                <a:sym typeface="M PLUS 1p"/>
              </a:rPr>
              <a:t>ferret Oneの事業ビジョン</a:t>
            </a:r>
            <a:endParaRPr b="1">
              <a:solidFill>
                <a:srgbClr val="014385"/>
              </a:solidFill>
              <a:latin typeface="M PLUS 1p"/>
              <a:ea typeface="M PLUS 1p"/>
              <a:cs typeface="M PLUS 1p"/>
              <a:sym typeface="M PLUS 1p"/>
            </a:endParaRPr>
          </a:p>
        </p:txBody>
      </p:sp>
      <p:sp>
        <p:nvSpPr>
          <p:cNvPr id="1593" name="Google Shape;1593;p55"/>
          <p:cNvSpPr/>
          <p:nvPr/>
        </p:nvSpPr>
        <p:spPr>
          <a:xfrm>
            <a:off x="3803350" y="1849025"/>
            <a:ext cx="1537200" cy="1939500"/>
          </a:xfrm>
          <a:prstGeom prst="downArrow">
            <a:avLst>
              <a:gd fmla="val 50000" name="adj1"/>
              <a:gd fmla="val 44796" name="adj2"/>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5"/>
          <p:cNvSpPr/>
          <p:nvPr/>
        </p:nvSpPr>
        <p:spPr>
          <a:xfrm>
            <a:off x="1626375" y="2114675"/>
            <a:ext cx="5901900" cy="905400"/>
          </a:xfrm>
          <a:prstGeom prst="roundRect">
            <a:avLst>
              <a:gd fmla="val 0" name="adj"/>
            </a:avLst>
          </a:prstGeom>
          <a:solidFill>
            <a:srgbClr val="FFFFFF">
              <a:alpha val="71200"/>
            </a:srgbClr>
          </a:solidFill>
          <a:ln cap="flat" cmpd="sng" w="28575">
            <a:solidFill>
              <a:srgbClr val="0143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5"/>
          <p:cNvSpPr txBox="1"/>
          <p:nvPr/>
        </p:nvSpPr>
        <p:spPr>
          <a:xfrm>
            <a:off x="1788522" y="2337575"/>
            <a:ext cx="5577600" cy="599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1100"/>
              <a:buFont typeface="Arial"/>
              <a:buNone/>
            </a:pPr>
            <a:r>
              <a:rPr b="1" lang="ja" sz="1495">
                <a:solidFill>
                  <a:srgbClr val="004386"/>
                </a:solidFill>
                <a:latin typeface="M PLUS 1p"/>
                <a:ea typeface="M PLUS 1p"/>
                <a:cs typeface="M PLUS 1p"/>
                <a:sym typeface="M PLUS 1p"/>
              </a:rPr>
              <a:t>見た目シンプルだが、構造が緻密</a:t>
            </a:r>
            <a:endParaRPr b="1" sz="1495">
              <a:solidFill>
                <a:srgbClr val="004386"/>
              </a:solidFill>
              <a:latin typeface="M PLUS 1p"/>
              <a:ea typeface="M PLUS 1p"/>
              <a:cs typeface="M PLUS 1p"/>
              <a:sym typeface="M PLUS 1p"/>
            </a:endParaRPr>
          </a:p>
          <a:p>
            <a:pPr indent="0" lvl="0" marL="0" rtl="0" algn="ctr">
              <a:lnSpc>
                <a:spcPct val="90000"/>
              </a:lnSpc>
              <a:spcBef>
                <a:spcPts val="0"/>
              </a:spcBef>
              <a:spcAft>
                <a:spcPts val="0"/>
              </a:spcAft>
              <a:buClr>
                <a:srgbClr val="000000"/>
              </a:buClr>
              <a:buSzPts val="1100"/>
              <a:buFont typeface="Arial"/>
              <a:buNone/>
            </a:pPr>
            <a:r>
              <a:rPr b="1" lang="ja" sz="1495">
                <a:solidFill>
                  <a:srgbClr val="004386"/>
                </a:solidFill>
                <a:latin typeface="M PLUS 1p"/>
                <a:ea typeface="M PLUS 1p"/>
                <a:cs typeface="M PLUS 1p"/>
                <a:sym typeface="M PLUS 1p"/>
              </a:rPr>
              <a:t>ferret Oneを利用する方はそれを意識せずとも使える世界</a:t>
            </a:r>
            <a:endParaRPr b="1" sz="1495">
              <a:solidFill>
                <a:srgbClr val="004386"/>
              </a:solidFill>
              <a:latin typeface="M PLUS 1p"/>
              <a:ea typeface="M PLUS 1p"/>
              <a:cs typeface="M PLUS 1p"/>
              <a:sym typeface="M PLUS 1p"/>
            </a:endParaRPr>
          </a:p>
        </p:txBody>
      </p:sp>
      <p:sp>
        <p:nvSpPr>
          <p:cNvPr id="1596" name="Google Shape;1596;p55"/>
          <p:cNvSpPr/>
          <p:nvPr/>
        </p:nvSpPr>
        <p:spPr>
          <a:xfrm>
            <a:off x="472725" y="3963071"/>
            <a:ext cx="2521800" cy="838800"/>
          </a:xfrm>
          <a:prstGeom prst="rect">
            <a:avLst/>
          </a:pr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014385"/>
                </a:solidFill>
                <a:latin typeface="M PLUS 1p"/>
                <a:ea typeface="M PLUS 1p"/>
                <a:cs typeface="M PLUS 1p"/>
                <a:sym typeface="M PLUS 1p"/>
              </a:rPr>
              <a:t>お客様の</a:t>
            </a:r>
            <a:br>
              <a:rPr b="1" lang="ja" sz="1200">
                <a:solidFill>
                  <a:srgbClr val="014385"/>
                </a:solidFill>
                <a:latin typeface="M PLUS 1p"/>
                <a:ea typeface="M PLUS 1p"/>
                <a:cs typeface="M PLUS 1p"/>
                <a:sym typeface="M PLUS 1p"/>
              </a:rPr>
            </a:br>
            <a:r>
              <a:rPr b="1" lang="ja" sz="1200">
                <a:solidFill>
                  <a:srgbClr val="014385"/>
                </a:solidFill>
                <a:latin typeface="M PLUS 1p"/>
                <a:ea typeface="M PLUS 1p"/>
                <a:cs typeface="M PLUS 1p"/>
                <a:sym typeface="M PLUS 1p"/>
              </a:rPr>
              <a:t>”もっとこうしたい”を実現できる</a:t>
            </a:r>
            <a:br>
              <a:rPr b="1" lang="ja" sz="1200">
                <a:solidFill>
                  <a:srgbClr val="014385"/>
                </a:solidFill>
                <a:latin typeface="M PLUS 1p"/>
                <a:ea typeface="M PLUS 1p"/>
                <a:cs typeface="M PLUS 1p"/>
                <a:sym typeface="M PLUS 1p"/>
              </a:rPr>
            </a:br>
            <a:r>
              <a:rPr b="1" lang="ja" sz="1200">
                <a:solidFill>
                  <a:srgbClr val="014385"/>
                </a:solidFill>
                <a:latin typeface="M PLUS 1p"/>
                <a:ea typeface="M PLUS 1p"/>
                <a:cs typeface="M PLUS 1p"/>
                <a:sym typeface="M PLUS 1p"/>
              </a:rPr>
              <a:t>テンプレやパーツのさらなる拡充</a:t>
            </a:r>
            <a:endParaRPr b="1" sz="1200">
              <a:solidFill>
                <a:srgbClr val="014385"/>
              </a:solidFill>
              <a:latin typeface="M PLUS 1p"/>
              <a:ea typeface="M PLUS 1p"/>
              <a:cs typeface="M PLUS 1p"/>
              <a:sym typeface="M PLUS 1p"/>
            </a:endParaRPr>
          </a:p>
        </p:txBody>
      </p:sp>
      <p:sp>
        <p:nvSpPr>
          <p:cNvPr id="1597" name="Google Shape;1597;p55"/>
          <p:cNvSpPr/>
          <p:nvPr/>
        </p:nvSpPr>
        <p:spPr>
          <a:xfrm>
            <a:off x="476795" y="3592675"/>
            <a:ext cx="2521800" cy="362400"/>
          </a:xfrm>
          <a:prstGeom prst="rect">
            <a:avLst/>
          </a:prstGeom>
          <a:solidFill>
            <a:srgbClr val="07376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ja">
                <a:solidFill>
                  <a:srgbClr val="FFFFFF"/>
                </a:solidFill>
                <a:latin typeface="M PLUS 1p Black"/>
                <a:ea typeface="M PLUS 1p Black"/>
                <a:cs typeface="M PLUS 1p Black"/>
                <a:sym typeface="M PLUS 1p Black"/>
              </a:rPr>
              <a:t>1. CMSの進化</a:t>
            </a:r>
            <a:endParaRPr>
              <a:solidFill>
                <a:srgbClr val="FFFFFF"/>
              </a:solidFill>
              <a:latin typeface="M PLUS 1p Black"/>
              <a:ea typeface="M PLUS 1p Black"/>
              <a:cs typeface="M PLUS 1p Black"/>
              <a:sym typeface="M PLUS 1p Black"/>
            </a:endParaRPr>
          </a:p>
        </p:txBody>
      </p:sp>
      <p:sp>
        <p:nvSpPr>
          <p:cNvPr id="1598" name="Google Shape;1598;p55"/>
          <p:cNvSpPr/>
          <p:nvPr/>
        </p:nvSpPr>
        <p:spPr>
          <a:xfrm>
            <a:off x="3529150" y="1976200"/>
            <a:ext cx="2042100" cy="273000"/>
          </a:xfrm>
          <a:prstGeom prst="roundRect">
            <a:avLst>
              <a:gd fmla="val 50000" name="adj"/>
            </a:avLst>
          </a:prstGeom>
          <a:solidFill>
            <a:srgbClr val="014385"/>
          </a:solidFill>
          <a:ln cap="flat" cmpd="sng" w="28575">
            <a:solidFill>
              <a:srgbClr val="0143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100">
                <a:solidFill>
                  <a:srgbClr val="FFFFFF"/>
                </a:solidFill>
                <a:latin typeface="M PLUS 1p Black"/>
                <a:ea typeface="M PLUS 1p Black"/>
                <a:cs typeface="M PLUS 1p Black"/>
                <a:sym typeface="M PLUS 1p Black"/>
              </a:rPr>
              <a:t>プロダクトが目指す姿</a:t>
            </a:r>
            <a:endParaRPr sz="1100">
              <a:solidFill>
                <a:srgbClr val="FFFFFF"/>
              </a:solidFill>
              <a:latin typeface="M PLUS 1p Black"/>
              <a:ea typeface="M PLUS 1p Black"/>
              <a:cs typeface="M PLUS 1p Black"/>
              <a:sym typeface="M PLUS 1p Black"/>
            </a:endParaRPr>
          </a:p>
        </p:txBody>
      </p:sp>
      <p:sp>
        <p:nvSpPr>
          <p:cNvPr id="1599" name="Google Shape;1599;p55"/>
          <p:cNvSpPr txBox="1"/>
          <p:nvPr/>
        </p:nvSpPr>
        <p:spPr>
          <a:xfrm>
            <a:off x="472725" y="3146835"/>
            <a:ext cx="5758200" cy="400200"/>
          </a:xfrm>
          <a:prstGeom prst="rect">
            <a:avLst/>
          </a:prstGeom>
          <a:noFill/>
          <a:ln>
            <a:noFill/>
          </a:ln>
        </p:spPr>
        <p:txBody>
          <a:bodyPr anchorCtr="0" anchor="ctr" bIns="91425" lIns="91425" spcFirstLastPara="1" rIns="91425" wrap="square" tIns="91425">
            <a:spAutoFit/>
          </a:bodyPr>
          <a:lstStyle/>
          <a:p>
            <a:pPr indent="0" lvl="0" marL="0" rtl="0" algn="l">
              <a:lnSpc>
                <a:spcPct val="150000"/>
              </a:lnSpc>
              <a:spcBef>
                <a:spcPts val="0"/>
              </a:spcBef>
              <a:spcAft>
                <a:spcPts val="0"/>
              </a:spcAft>
              <a:buNone/>
            </a:pPr>
            <a:r>
              <a:rPr b="1" lang="ja">
                <a:solidFill>
                  <a:srgbClr val="014385"/>
                </a:solidFill>
                <a:latin typeface="M PLUS 1p"/>
                <a:ea typeface="M PLUS 1p"/>
                <a:cs typeface="M PLUS 1p"/>
                <a:sym typeface="M PLUS 1p"/>
              </a:rPr>
              <a:t>2024年開発予定の機能</a:t>
            </a:r>
            <a:endParaRPr b="1">
              <a:solidFill>
                <a:srgbClr val="014385"/>
              </a:solidFill>
              <a:latin typeface="M PLUS 1p"/>
              <a:ea typeface="M PLUS 1p"/>
              <a:cs typeface="M PLUS 1p"/>
              <a:sym typeface="M PLUS 1p"/>
            </a:endParaRPr>
          </a:p>
        </p:txBody>
      </p:sp>
      <p:sp>
        <p:nvSpPr>
          <p:cNvPr id="1600" name="Google Shape;1600;p55"/>
          <p:cNvSpPr/>
          <p:nvPr/>
        </p:nvSpPr>
        <p:spPr>
          <a:xfrm>
            <a:off x="3263125" y="3963071"/>
            <a:ext cx="2521800" cy="838800"/>
          </a:xfrm>
          <a:prstGeom prst="rect">
            <a:avLst/>
          </a:pr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014385"/>
                </a:solidFill>
                <a:latin typeface="M PLUS 1p"/>
                <a:ea typeface="M PLUS 1p"/>
                <a:cs typeface="M PLUS 1p"/>
                <a:sym typeface="M PLUS 1p"/>
              </a:rPr>
              <a:t>セミナー機能、広告施策機能など</a:t>
            </a:r>
            <a:endParaRPr b="1" sz="1200">
              <a:solidFill>
                <a:srgbClr val="014385"/>
              </a:solidFill>
              <a:latin typeface="M PLUS 1p"/>
              <a:ea typeface="M PLUS 1p"/>
              <a:cs typeface="M PLUS 1p"/>
              <a:sym typeface="M PLUS 1p"/>
            </a:endParaRPr>
          </a:p>
          <a:p>
            <a:pPr indent="0" lvl="0" marL="0" rtl="0" algn="ctr">
              <a:spcBef>
                <a:spcPts val="0"/>
              </a:spcBef>
              <a:spcAft>
                <a:spcPts val="0"/>
              </a:spcAft>
              <a:buNone/>
            </a:pPr>
            <a:r>
              <a:rPr b="1" lang="ja" sz="1200">
                <a:solidFill>
                  <a:srgbClr val="014385"/>
                </a:solidFill>
                <a:latin typeface="M PLUS 1p"/>
                <a:ea typeface="M PLUS 1p"/>
                <a:cs typeface="M PLUS 1p"/>
                <a:sym typeface="M PLUS 1p"/>
              </a:rPr>
              <a:t>BtoBマーケの施策がより</a:t>
            </a:r>
            <a:br>
              <a:rPr b="1" lang="ja" sz="1200">
                <a:solidFill>
                  <a:srgbClr val="014385"/>
                </a:solidFill>
                <a:latin typeface="M PLUS 1p"/>
                <a:ea typeface="M PLUS 1p"/>
                <a:cs typeface="M PLUS 1p"/>
                <a:sym typeface="M PLUS 1p"/>
              </a:rPr>
            </a:br>
            <a:r>
              <a:rPr b="1" lang="ja" sz="1200">
                <a:solidFill>
                  <a:srgbClr val="014385"/>
                </a:solidFill>
                <a:latin typeface="M PLUS 1p"/>
                <a:ea typeface="M PLUS 1p"/>
                <a:cs typeface="M PLUS 1p"/>
                <a:sym typeface="M PLUS 1p"/>
              </a:rPr>
              <a:t>進めやすくなる機能の強化</a:t>
            </a:r>
            <a:endParaRPr b="1" sz="1200">
              <a:solidFill>
                <a:srgbClr val="014385"/>
              </a:solidFill>
              <a:latin typeface="M PLUS 1p"/>
              <a:ea typeface="M PLUS 1p"/>
              <a:cs typeface="M PLUS 1p"/>
              <a:sym typeface="M PLUS 1p"/>
            </a:endParaRPr>
          </a:p>
        </p:txBody>
      </p:sp>
      <p:sp>
        <p:nvSpPr>
          <p:cNvPr id="1601" name="Google Shape;1601;p55"/>
          <p:cNvSpPr/>
          <p:nvPr/>
        </p:nvSpPr>
        <p:spPr>
          <a:xfrm>
            <a:off x="3267195" y="3592675"/>
            <a:ext cx="2521800" cy="362400"/>
          </a:xfrm>
          <a:prstGeom prst="rect">
            <a:avLst/>
          </a:prstGeom>
          <a:solidFill>
            <a:srgbClr val="07376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ja">
                <a:solidFill>
                  <a:srgbClr val="FFFFFF"/>
                </a:solidFill>
                <a:latin typeface="M PLUS 1p Black"/>
                <a:ea typeface="M PLUS 1p Black"/>
                <a:cs typeface="M PLUS 1p Black"/>
                <a:sym typeface="M PLUS 1p Black"/>
              </a:rPr>
              <a:t>2. BtoB特化の機能強化</a:t>
            </a:r>
            <a:endParaRPr>
              <a:solidFill>
                <a:srgbClr val="FFFFFF"/>
              </a:solidFill>
              <a:latin typeface="M PLUS 1p Black"/>
              <a:ea typeface="M PLUS 1p Black"/>
              <a:cs typeface="M PLUS 1p Black"/>
              <a:sym typeface="M PLUS 1p Black"/>
            </a:endParaRPr>
          </a:p>
        </p:txBody>
      </p:sp>
      <p:sp>
        <p:nvSpPr>
          <p:cNvPr id="1602" name="Google Shape;1602;p55"/>
          <p:cNvSpPr/>
          <p:nvPr/>
        </p:nvSpPr>
        <p:spPr>
          <a:xfrm>
            <a:off x="6049450" y="3963071"/>
            <a:ext cx="2521800" cy="838800"/>
          </a:xfrm>
          <a:prstGeom prst="rect">
            <a:avLst/>
          </a:pr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200">
                <a:solidFill>
                  <a:srgbClr val="014385"/>
                </a:solidFill>
                <a:latin typeface="M PLUS 1p"/>
                <a:ea typeface="M PLUS 1p"/>
                <a:cs typeface="M PLUS 1p"/>
                <a:sym typeface="M PLUS 1p"/>
              </a:rPr>
              <a:t>「BtoBマーケをこれ１つ」で。</a:t>
            </a:r>
            <a:br>
              <a:rPr b="1" lang="ja" sz="1200">
                <a:solidFill>
                  <a:srgbClr val="014385"/>
                </a:solidFill>
                <a:latin typeface="M PLUS 1p"/>
                <a:ea typeface="M PLUS 1p"/>
                <a:cs typeface="M PLUS 1p"/>
                <a:sym typeface="M PLUS 1p"/>
              </a:rPr>
            </a:br>
            <a:r>
              <a:rPr b="1" lang="ja" sz="1200">
                <a:solidFill>
                  <a:srgbClr val="014385"/>
                </a:solidFill>
                <a:latin typeface="M PLUS 1p"/>
                <a:ea typeface="M PLUS 1p"/>
                <a:cs typeface="M PLUS 1p"/>
                <a:sym typeface="M PLUS 1p"/>
              </a:rPr>
              <a:t>データを一元管理・分析し</a:t>
            </a:r>
            <a:br>
              <a:rPr b="1" lang="ja" sz="1200">
                <a:solidFill>
                  <a:srgbClr val="014385"/>
                </a:solidFill>
                <a:latin typeface="M PLUS 1p"/>
                <a:ea typeface="M PLUS 1p"/>
                <a:cs typeface="M PLUS 1p"/>
                <a:sym typeface="M PLUS 1p"/>
              </a:rPr>
            </a:br>
            <a:r>
              <a:rPr b="1" lang="ja" sz="1200">
                <a:solidFill>
                  <a:srgbClr val="014385"/>
                </a:solidFill>
                <a:latin typeface="M PLUS 1p"/>
                <a:ea typeface="M PLUS 1p"/>
                <a:cs typeface="M PLUS 1p"/>
                <a:sym typeface="M PLUS 1p"/>
              </a:rPr>
              <a:t>意思決定をしやすく効率的に進化</a:t>
            </a:r>
            <a:endParaRPr b="1" sz="1200">
              <a:solidFill>
                <a:srgbClr val="014385"/>
              </a:solidFill>
              <a:latin typeface="M PLUS 1p"/>
              <a:ea typeface="M PLUS 1p"/>
              <a:cs typeface="M PLUS 1p"/>
              <a:sym typeface="M PLUS 1p"/>
            </a:endParaRPr>
          </a:p>
        </p:txBody>
      </p:sp>
      <p:sp>
        <p:nvSpPr>
          <p:cNvPr id="1603" name="Google Shape;1603;p55"/>
          <p:cNvSpPr/>
          <p:nvPr/>
        </p:nvSpPr>
        <p:spPr>
          <a:xfrm>
            <a:off x="6053520" y="3592675"/>
            <a:ext cx="2521800" cy="362400"/>
          </a:xfrm>
          <a:prstGeom prst="rect">
            <a:avLst/>
          </a:prstGeom>
          <a:solidFill>
            <a:srgbClr val="07376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ja">
                <a:solidFill>
                  <a:srgbClr val="FFFFFF"/>
                </a:solidFill>
                <a:latin typeface="M PLUS 1p Black"/>
                <a:ea typeface="M PLUS 1p Black"/>
                <a:cs typeface="M PLUS 1p Black"/>
                <a:sym typeface="M PLUS 1p Black"/>
              </a:rPr>
              <a:t>3. MA機能の強化</a:t>
            </a:r>
            <a:endParaRPr>
              <a:solidFill>
                <a:srgbClr val="FFFFFF"/>
              </a:solidFill>
              <a:latin typeface="M PLUS 1p Black"/>
              <a:ea typeface="M PLUS 1p Black"/>
              <a:cs typeface="M PLUS 1p Black"/>
              <a:sym typeface="M PLUS 1p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56"/>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アップデート機能の詳細</a:t>
            </a:r>
            <a:endParaRPr/>
          </a:p>
          <a:p>
            <a:pPr indent="0" lvl="0" marL="0" rtl="0" algn="l">
              <a:spcBef>
                <a:spcPts val="0"/>
              </a:spcBef>
              <a:spcAft>
                <a:spcPts val="0"/>
              </a:spcAft>
              <a:buNone/>
            </a:pPr>
            <a:r>
              <a:t/>
            </a:r>
            <a:endParaRPr/>
          </a:p>
        </p:txBody>
      </p:sp>
      <p:sp>
        <p:nvSpPr>
          <p:cNvPr id="1609" name="Google Shape;1609;p56"/>
          <p:cNvSpPr/>
          <p:nvPr/>
        </p:nvSpPr>
        <p:spPr>
          <a:xfrm>
            <a:off x="435683" y="1122653"/>
            <a:ext cx="2492700" cy="15234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10" name="Google Shape;1610;p56"/>
          <p:cNvSpPr txBox="1"/>
          <p:nvPr/>
        </p:nvSpPr>
        <p:spPr>
          <a:xfrm>
            <a:off x="504738" y="1266275"/>
            <a:ext cx="2354700" cy="48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リード獲得に有効なデザインパーツや</a:t>
            </a:r>
            <a:endParaRPr b="1" sz="800">
              <a:solidFill>
                <a:srgbClr val="2C37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動きのあるパーツもノーコードで利用可能に</a:t>
            </a:r>
            <a:endParaRPr b="1" sz="800">
              <a:solidFill>
                <a:srgbClr val="2C3753"/>
              </a:solidFill>
              <a:latin typeface="M PLUS 1p"/>
              <a:ea typeface="M PLUS 1p"/>
              <a:cs typeface="M PLUS 1p"/>
              <a:sym typeface="M PLUS 1p"/>
            </a:endParaRPr>
          </a:p>
        </p:txBody>
      </p:sp>
      <p:grpSp>
        <p:nvGrpSpPr>
          <p:cNvPr id="1611" name="Google Shape;1611;p56"/>
          <p:cNvGrpSpPr/>
          <p:nvPr/>
        </p:nvGrpSpPr>
        <p:grpSpPr>
          <a:xfrm>
            <a:off x="3241846" y="1010500"/>
            <a:ext cx="2492828" cy="1635415"/>
            <a:chOff x="209175" y="1431017"/>
            <a:chExt cx="2889900" cy="1896133"/>
          </a:xfrm>
        </p:grpSpPr>
        <p:sp>
          <p:nvSpPr>
            <p:cNvPr id="1612" name="Google Shape;1612;p56"/>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13" name="Google Shape;1613;p56"/>
            <p:cNvSpPr/>
            <p:nvPr/>
          </p:nvSpPr>
          <p:spPr>
            <a:xfrm>
              <a:off x="457411" y="1431017"/>
              <a:ext cx="25617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セミナー機能の強化</a:t>
              </a:r>
              <a:endParaRPr sz="900">
                <a:solidFill>
                  <a:srgbClr val="073763"/>
                </a:solidFill>
                <a:latin typeface="M PLUS 1p"/>
                <a:ea typeface="M PLUS 1p"/>
                <a:cs typeface="M PLUS 1p"/>
                <a:sym typeface="M PLUS 1p"/>
              </a:endParaRPr>
            </a:p>
          </p:txBody>
        </p:sp>
      </p:grpSp>
      <p:sp>
        <p:nvSpPr>
          <p:cNvPr id="1614" name="Google Shape;1614;p56"/>
          <p:cNvSpPr txBox="1"/>
          <p:nvPr/>
        </p:nvSpPr>
        <p:spPr>
          <a:xfrm>
            <a:off x="3310900" y="1266275"/>
            <a:ext cx="2354700" cy="48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BtoBマーケティングで有効なセミナー施策も</a:t>
            </a:r>
            <a:endParaRPr b="1" sz="800">
              <a:solidFill>
                <a:srgbClr val="2C37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必要事項を入れるだけでページやメールが完成</a:t>
            </a:r>
            <a:endParaRPr b="1" sz="800">
              <a:solidFill>
                <a:srgbClr val="2C3753"/>
              </a:solidFill>
              <a:latin typeface="M PLUS 1p"/>
              <a:ea typeface="M PLUS 1p"/>
              <a:cs typeface="M PLUS 1p"/>
              <a:sym typeface="M PLUS 1p"/>
            </a:endParaRPr>
          </a:p>
        </p:txBody>
      </p:sp>
      <p:grpSp>
        <p:nvGrpSpPr>
          <p:cNvPr id="1615" name="Google Shape;1615;p56"/>
          <p:cNvGrpSpPr/>
          <p:nvPr/>
        </p:nvGrpSpPr>
        <p:grpSpPr>
          <a:xfrm>
            <a:off x="6048008" y="1010500"/>
            <a:ext cx="2492828" cy="1635415"/>
            <a:chOff x="209175" y="1431017"/>
            <a:chExt cx="2889900" cy="1896133"/>
          </a:xfrm>
        </p:grpSpPr>
        <p:sp>
          <p:nvSpPr>
            <p:cNvPr id="1616" name="Google Shape;1616;p56"/>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17" name="Google Shape;1617;p56"/>
            <p:cNvSpPr/>
            <p:nvPr/>
          </p:nvSpPr>
          <p:spPr>
            <a:xfrm>
              <a:off x="457426" y="1431017"/>
              <a:ext cx="25623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資料ダウンロード施策機能の強化</a:t>
              </a:r>
              <a:endParaRPr sz="900">
                <a:solidFill>
                  <a:srgbClr val="073763"/>
                </a:solidFill>
                <a:latin typeface="M PLUS 1p"/>
                <a:ea typeface="M PLUS 1p"/>
                <a:cs typeface="M PLUS 1p"/>
                <a:sym typeface="M PLUS 1p"/>
              </a:endParaRPr>
            </a:p>
          </p:txBody>
        </p:sp>
      </p:grpSp>
      <p:sp>
        <p:nvSpPr>
          <p:cNvPr id="1618" name="Google Shape;1618;p56"/>
          <p:cNvSpPr txBox="1"/>
          <p:nvPr/>
        </p:nvSpPr>
        <p:spPr>
          <a:xfrm>
            <a:off x="6048000" y="1266275"/>
            <a:ext cx="2492700" cy="48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    CVポイントを増やしリード獲得を増やす！</a:t>
            </a:r>
            <a:br>
              <a:rPr b="1" lang="ja" sz="800">
                <a:solidFill>
                  <a:srgbClr val="2C3753"/>
                </a:solidFill>
                <a:latin typeface="M PLUS 1p"/>
                <a:ea typeface="M PLUS 1p"/>
                <a:cs typeface="M PLUS 1p"/>
                <a:sym typeface="M PLUS 1p"/>
              </a:rPr>
            </a:br>
            <a:r>
              <a:rPr b="1" lang="ja" sz="800">
                <a:solidFill>
                  <a:srgbClr val="2C3753"/>
                </a:solidFill>
                <a:latin typeface="M PLUS 1p"/>
                <a:ea typeface="M PLUS 1p"/>
                <a:cs typeface="M PLUS 1p"/>
                <a:sym typeface="M PLUS 1p"/>
              </a:rPr>
              <a:t>資料DLのページ作成や振り返りがより効率的に</a:t>
            </a:r>
            <a:endParaRPr b="1" sz="800">
              <a:solidFill>
                <a:srgbClr val="2C3753"/>
              </a:solidFill>
              <a:latin typeface="M PLUS 1p"/>
              <a:ea typeface="M PLUS 1p"/>
              <a:cs typeface="M PLUS 1p"/>
              <a:sym typeface="M PLUS 1p"/>
            </a:endParaRPr>
          </a:p>
        </p:txBody>
      </p:sp>
      <p:grpSp>
        <p:nvGrpSpPr>
          <p:cNvPr id="1619" name="Google Shape;1619;p56"/>
          <p:cNvGrpSpPr/>
          <p:nvPr/>
        </p:nvGrpSpPr>
        <p:grpSpPr>
          <a:xfrm>
            <a:off x="435683" y="2943525"/>
            <a:ext cx="2492828" cy="1635402"/>
            <a:chOff x="209175" y="1431032"/>
            <a:chExt cx="2889900" cy="1896118"/>
          </a:xfrm>
        </p:grpSpPr>
        <p:sp>
          <p:nvSpPr>
            <p:cNvPr id="1620" name="Google Shape;1620;p56"/>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21" name="Google Shape;1621;p56"/>
            <p:cNvSpPr/>
            <p:nvPr/>
          </p:nvSpPr>
          <p:spPr>
            <a:xfrm>
              <a:off x="457426" y="1431032"/>
              <a:ext cx="25617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HOTリード条件の追加</a:t>
              </a:r>
              <a:endParaRPr sz="900">
                <a:solidFill>
                  <a:srgbClr val="073763"/>
                </a:solidFill>
                <a:latin typeface="M PLUS 1p"/>
                <a:ea typeface="M PLUS 1p"/>
                <a:cs typeface="M PLUS 1p"/>
                <a:sym typeface="M PLUS 1p"/>
              </a:endParaRPr>
            </a:p>
          </p:txBody>
        </p:sp>
      </p:grpSp>
      <p:sp>
        <p:nvSpPr>
          <p:cNvPr id="1622" name="Google Shape;1622;p56"/>
          <p:cNvSpPr txBox="1"/>
          <p:nvPr/>
        </p:nvSpPr>
        <p:spPr>
          <a:xfrm>
            <a:off x="504738" y="3199288"/>
            <a:ext cx="2354700" cy="48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商談状況や見込み顧客情報をもとにした</a:t>
            </a:r>
            <a:endParaRPr b="1" sz="800">
              <a:solidFill>
                <a:srgbClr val="2C37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検知条件を追加しタイミングを逃しません</a:t>
            </a:r>
            <a:endParaRPr b="1" sz="800">
              <a:solidFill>
                <a:srgbClr val="2C3753"/>
              </a:solidFill>
              <a:latin typeface="M PLUS 1p"/>
              <a:ea typeface="M PLUS 1p"/>
              <a:cs typeface="M PLUS 1p"/>
              <a:sym typeface="M PLUS 1p"/>
            </a:endParaRPr>
          </a:p>
        </p:txBody>
      </p:sp>
      <p:grpSp>
        <p:nvGrpSpPr>
          <p:cNvPr id="1623" name="Google Shape;1623;p56"/>
          <p:cNvGrpSpPr/>
          <p:nvPr/>
        </p:nvGrpSpPr>
        <p:grpSpPr>
          <a:xfrm>
            <a:off x="3241846" y="2943525"/>
            <a:ext cx="2492828" cy="1635402"/>
            <a:chOff x="209175" y="1431032"/>
            <a:chExt cx="2889900" cy="1896118"/>
          </a:xfrm>
        </p:grpSpPr>
        <p:sp>
          <p:nvSpPr>
            <p:cNvPr id="1624" name="Google Shape;1624;p56"/>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25" name="Google Shape;1625;p56"/>
            <p:cNvSpPr/>
            <p:nvPr/>
          </p:nvSpPr>
          <p:spPr>
            <a:xfrm>
              <a:off x="457411" y="1431032"/>
              <a:ext cx="25617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SFAとの連携強化</a:t>
              </a:r>
              <a:endParaRPr sz="900">
                <a:solidFill>
                  <a:srgbClr val="073763"/>
                </a:solidFill>
                <a:latin typeface="M PLUS 1p"/>
                <a:ea typeface="M PLUS 1p"/>
                <a:cs typeface="M PLUS 1p"/>
                <a:sym typeface="M PLUS 1p"/>
              </a:endParaRPr>
            </a:p>
          </p:txBody>
        </p:sp>
      </p:grpSp>
      <p:grpSp>
        <p:nvGrpSpPr>
          <p:cNvPr id="1626" name="Google Shape;1626;p56"/>
          <p:cNvGrpSpPr/>
          <p:nvPr/>
        </p:nvGrpSpPr>
        <p:grpSpPr>
          <a:xfrm>
            <a:off x="6048008" y="2943525"/>
            <a:ext cx="2492828" cy="1635402"/>
            <a:chOff x="209175" y="1431032"/>
            <a:chExt cx="2889900" cy="1896118"/>
          </a:xfrm>
        </p:grpSpPr>
        <p:sp>
          <p:nvSpPr>
            <p:cNvPr id="1627" name="Google Shape;1627;p56"/>
            <p:cNvSpPr/>
            <p:nvPr/>
          </p:nvSpPr>
          <p:spPr>
            <a:xfrm>
              <a:off x="209175" y="1561050"/>
              <a:ext cx="2889900" cy="1766100"/>
            </a:xfrm>
            <a:prstGeom prst="roundRect">
              <a:avLst>
                <a:gd fmla="val 2050" name="adj"/>
              </a:avLst>
            </a:prstGeom>
            <a:solidFill>
              <a:srgbClr val="E4F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628" name="Google Shape;1628;p56"/>
            <p:cNvSpPr/>
            <p:nvPr/>
          </p:nvSpPr>
          <p:spPr>
            <a:xfrm>
              <a:off x="457426" y="1431032"/>
              <a:ext cx="2562300" cy="261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施策結果を商談受注まで一気通貫に</a:t>
              </a:r>
              <a:endParaRPr sz="900">
                <a:solidFill>
                  <a:srgbClr val="073763"/>
                </a:solidFill>
                <a:latin typeface="M PLUS 1p"/>
                <a:ea typeface="M PLUS 1p"/>
                <a:cs typeface="M PLUS 1p"/>
                <a:sym typeface="M PLUS 1p"/>
              </a:endParaRPr>
            </a:p>
          </p:txBody>
        </p:sp>
      </p:grpSp>
      <p:sp>
        <p:nvSpPr>
          <p:cNvPr id="1629" name="Google Shape;1629;p56"/>
          <p:cNvSpPr txBox="1"/>
          <p:nvPr/>
        </p:nvSpPr>
        <p:spPr>
          <a:xfrm>
            <a:off x="6048000" y="3199288"/>
            <a:ext cx="2492700" cy="480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どのチャネル、どの成果地点からのリードと</a:t>
            </a:r>
            <a:endParaRPr b="1" sz="800">
              <a:solidFill>
                <a:srgbClr val="2C37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800">
                <a:solidFill>
                  <a:srgbClr val="2C3753"/>
                </a:solidFill>
                <a:latin typeface="M PLUS 1p"/>
                <a:ea typeface="M PLUS 1p"/>
                <a:cs typeface="M PLUS 1p"/>
                <a:sym typeface="M PLUS 1p"/>
              </a:rPr>
              <a:t>商談や受注に結びつけて振り返りが可能に</a:t>
            </a:r>
            <a:endParaRPr b="1" sz="800">
              <a:solidFill>
                <a:srgbClr val="2C3753"/>
              </a:solidFill>
              <a:latin typeface="M PLUS 1p"/>
              <a:ea typeface="M PLUS 1p"/>
              <a:cs typeface="M PLUS 1p"/>
              <a:sym typeface="M PLUS 1p"/>
            </a:endParaRPr>
          </a:p>
        </p:txBody>
      </p:sp>
      <p:pic>
        <p:nvPicPr>
          <p:cNvPr id="1630" name="Google Shape;1630;p56"/>
          <p:cNvPicPr preferRelativeResize="0"/>
          <p:nvPr/>
        </p:nvPicPr>
        <p:blipFill rotWithShape="1">
          <a:blip r:embed="rId3">
            <a:alphaModFix/>
          </a:blip>
          <a:srcRect b="34067" l="0" r="0" t="5260"/>
          <a:stretch/>
        </p:blipFill>
        <p:spPr>
          <a:xfrm>
            <a:off x="733725" y="3670899"/>
            <a:ext cx="1816274" cy="793126"/>
          </a:xfrm>
          <a:prstGeom prst="rect">
            <a:avLst/>
          </a:prstGeom>
          <a:noFill/>
          <a:ln>
            <a:noFill/>
          </a:ln>
        </p:spPr>
      </p:pic>
      <p:sp>
        <p:nvSpPr>
          <p:cNvPr id="1631" name="Google Shape;1631;p56"/>
          <p:cNvSpPr/>
          <p:nvPr/>
        </p:nvSpPr>
        <p:spPr>
          <a:xfrm>
            <a:off x="649825" y="1010500"/>
            <a:ext cx="2209800" cy="2259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073763"/>
                </a:solidFill>
                <a:latin typeface="M PLUS 1p"/>
                <a:ea typeface="M PLUS 1p"/>
                <a:cs typeface="M PLUS 1p"/>
                <a:sym typeface="M PLUS 1p"/>
              </a:rPr>
              <a:t>CMSパーツの拡充</a:t>
            </a:r>
            <a:endParaRPr sz="900">
              <a:solidFill>
                <a:srgbClr val="073763"/>
              </a:solidFill>
              <a:latin typeface="M PLUS 1p"/>
              <a:ea typeface="M PLUS 1p"/>
              <a:cs typeface="M PLUS 1p"/>
              <a:sym typeface="M PLUS 1p"/>
            </a:endParaRPr>
          </a:p>
        </p:txBody>
      </p:sp>
      <p:grpSp>
        <p:nvGrpSpPr>
          <p:cNvPr id="1632" name="Google Shape;1632;p56"/>
          <p:cNvGrpSpPr/>
          <p:nvPr/>
        </p:nvGrpSpPr>
        <p:grpSpPr>
          <a:xfrm>
            <a:off x="162825" y="843017"/>
            <a:ext cx="714600" cy="563400"/>
            <a:chOff x="162825" y="843017"/>
            <a:chExt cx="714600" cy="563400"/>
          </a:xfrm>
        </p:grpSpPr>
        <p:sp>
          <p:nvSpPr>
            <p:cNvPr id="1633" name="Google Shape;1633;p56"/>
            <p:cNvSpPr/>
            <p:nvPr/>
          </p:nvSpPr>
          <p:spPr>
            <a:xfrm>
              <a:off x="229055" y="843017"/>
              <a:ext cx="563400" cy="563400"/>
            </a:xfrm>
            <a:prstGeom prst="ellipse">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6"/>
            <p:cNvSpPr txBox="1"/>
            <p:nvPr/>
          </p:nvSpPr>
          <p:spPr>
            <a:xfrm>
              <a:off x="162825" y="890000"/>
              <a:ext cx="71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CMS</a:t>
              </a:r>
              <a:br>
                <a:rPr lang="ja" sz="900">
                  <a:solidFill>
                    <a:srgbClr val="FFFFFF"/>
                  </a:solidFill>
                  <a:latin typeface="M PLUS 1p ExtraBold"/>
                  <a:ea typeface="M PLUS 1p ExtraBold"/>
                  <a:cs typeface="M PLUS 1p ExtraBold"/>
                  <a:sym typeface="M PLUS 1p ExtraBold"/>
                </a:rPr>
              </a:br>
              <a:r>
                <a:rPr lang="ja" sz="900">
                  <a:solidFill>
                    <a:srgbClr val="FFFFFF"/>
                  </a:solidFill>
                  <a:latin typeface="M PLUS 1p ExtraBold"/>
                  <a:ea typeface="M PLUS 1p ExtraBold"/>
                  <a:cs typeface="M PLUS 1p ExtraBold"/>
                  <a:sym typeface="M PLUS 1p ExtraBold"/>
                </a:rPr>
                <a:t>進化</a:t>
              </a:r>
              <a:endParaRPr sz="900">
                <a:solidFill>
                  <a:srgbClr val="FFFFFF"/>
                </a:solidFill>
                <a:latin typeface="M PLUS 1p ExtraBold"/>
                <a:ea typeface="M PLUS 1p ExtraBold"/>
                <a:cs typeface="M PLUS 1p ExtraBold"/>
                <a:sym typeface="M PLUS 1p ExtraBold"/>
              </a:endParaRPr>
            </a:p>
          </p:txBody>
        </p:sp>
      </p:grpSp>
      <p:grpSp>
        <p:nvGrpSpPr>
          <p:cNvPr id="1635" name="Google Shape;1635;p56"/>
          <p:cNvGrpSpPr/>
          <p:nvPr/>
        </p:nvGrpSpPr>
        <p:grpSpPr>
          <a:xfrm>
            <a:off x="6500548" y="3600105"/>
            <a:ext cx="1507401" cy="910106"/>
            <a:chOff x="311699" y="1751380"/>
            <a:chExt cx="5955751" cy="3392120"/>
          </a:xfrm>
        </p:grpSpPr>
        <p:pic>
          <p:nvPicPr>
            <p:cNvPr id="1636" name="Google Shape;1636;p56"/>
            <p:cNvPicPr preferRelativeResize="0"/>
            <p:nvPr/>
          </p:nvPicPr>
          <p:blipFill>
            <a:blip r:embed="rId4">
              <a:alphaModFix/>
            </a:blip>
            <a:stretch>
              <a:fillRect/>
            </a:stretch>
          </p:blipFill>
          <p:spPr>
            <a:xfrm>
              <a:off x="311699" y="1751380"/>
              <a:ext cx="5955751" cy="2785675"/>
            </a:xfrm>
            <a:prstGeom prst="rect">
              <a:avLst/>
            </a:prstGeom>
            <a:noFill/>
            <a:ln>
              <a:noFill/>
            </a:ln>
          </p:spPr>
        </p:pic>
        <p:pic>
          <p:nvPicPr>
            <p:cNvPr id="1637" name="Google Shape;1637;p56"/>
            <p:cNvPicPr preferRelativeResize="0"/>
            <p:nvPr/>
          </p:nvPicPr>
          <p:blipFill>
            <a:blip r:embed="rId5">
              <a:alphaModFix/>
            </a:blip>
            <a:stretch>
              <a:fillRect/>
            </a:stretch>
          </p:blipFill>
          <p:spPr>
            <a:xfrm>
              <a:off x="466525" y="4514850"/>
              <a:ext cx="5643123" cy="628650"/>
            </a:xfrm>
            <a:prstGeom prst="rect">
              <a:avLst/>
            </a:prstGeom>
            <a:noFill/>
            <a:ln>
              <a:noFill/>
            </a:ln>
          </p:spPr>
        </p:pic>
      </p:grpSp>
      <p:sp>
        <p:nvSpPr>
          <p:cNvPr id="1638" name="Google Shape;1638;p56"/>
          <p:cNvSpPr txBox="1"/>
          <p:nvPr/>
        </p:nvSpPr>
        <p:spPr>
          <a:xfrm>
            <a:off x="3321563" y="3199288"/>
            <a:ext cx="2354700" cy="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800">
                <a:solidFill>
                  <a:srgbClr val="2C3753"/>
                </a:solidFill>
                <a:latin typeface="M PLUS 1p"/>
                <a:ea typeface="M PLUS 1p"/>
                <a:cs typeface="M PLUS 1p"/>
                <a:sym typeface="M PLUS 1p"/>
              </a:rPr>
              <a:t>SFAからの商談情報や見込み顧客情報を</a:t>
            </a:r>
            <a:endParaRPr b="1" sz="800">
              <a:solidFill>
                <a:srgbClr val="2C3753"/>
              </a:solidFill>
              <a:latin typeface="M PLUS 1p"/>
              <a:ea typeface="M PLUS 1p"/>
              <a:cs typeface="M PLUS 1p"/>
              <a:sym typeface="M PLUS 1p"/>
            </a:endParaRPr>
          </a:p>
          <a:p>
            <a:pPr indent="0" lvl="0" marL="0" rtl="0" algn="ctr">
              <a:spcBef>
                <a:spcPts val="0"/>
              </a:spcBef>
              <a:spcAft>
                <a:spcPts val="0"/>
              </a:spcAft>
              <a:buNone/>
            </a:pPr>
            <a:r>
              <a:rPr b="1" lang="ja" sz="800">
                <a:solidFill>
                  <a:srgbClr val="2C3753"/>
                </a:solidFill>
                <a:latin typeface="M PLUS 1p"/>
                <a:ea typeface="M PLUS 1p"/>
                <a:cs typeface="M PLUS 1p"/>
                <a:sym typeface="M PLUS 1p"/>
              </a:rPr>
              <a:t>双方向で連携可能にしマーケ施策を効率化</a:t>
            </a:r>
            <a:endParaRPr b="1" sz="800">
              <a:solidFill>
                <a:srgbClr val="2C3753"/>
              </a:solidFill>
              <a:latin typeface="M PLUS 1p"/>
              <a:ea typeface="M PLUS 1p"/>
              <a:cs typeface="M PLUS 1p"/>
              <a:sym typeface="M PLUS 1p"/>
            </a:endParaRPr>
          </a:p>
        </p:txBody>
      </p:sp>
      <p:sp>
        <p:nvSpPr>
          <p:cNvPr id="1639" name="Google Shape;1639;p56"/>
          <p:cNvSpPr/>
          <p:nvPr/>
        </p:nvSpPr>
        <p:spPr>
          <a:xfrm>
            <a:off x="668925" y="2097800"/>
            <a:ext cx="787200" cy="4470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0" name="Google Shape;1640;p56"/>
          <p:cNvSpPr/>
          <p:nvPr/>
        </p:nvSpPr>
        <p:spPr>
          <a:xfrm>
            <a:off x="1201075" y="2131575"/>
            <a:ext cx="255000" cy="393600"/>
          </a:xfrm>
          <a:prstGeom prst="rect">
            <a:avLst/>
          </a:prstGeom>
          <a:solidFill>
            <a:srgbClr val="FFFFFF">
              <a:alpha val="712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1" name="Google Shape;1641;p56"/>
          <p:cNvSpPr txBox="1"/>
          <p:nvPr/>
        </p:nvSpPr>
        <p:spPr>
          <a:xfrm>
            <a:off x="472550" y="1753700"/>
            <a:ext cx="1196700" cy="26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753"/>
                </a:solidFill>
                <a:latin typeface="M PLUS 1p"/>
                <a:ea typeface="M PLUS 1p"/>
                <a:cs typeface="M PLUS 1p"/>
                <a:sym typeface="M PLUS 1p"/>
              </a:rPr>
              <a:t>例)CVRをあげるための</a:t>
            </a:r>
            <a:br>
              <a:rPr lang="ja" sz="600">
                <a:solidFill>
                  <a:srgbClr val="2C3753"/>
                </a:solidFill>
                <a:latin typeface="M PLUS 1p"/>
                <a:ea typeface="M PLUS 1p"/>
                <a:cs typeface="M PLUS 1p"/>
                <a:sym typeface="M PLUS 1p"/>
              </a:rPr>
            </a:br>
            <a:r>
              <a:rPr lang="ja" sz="600">
                <a:solidFill>
                  <a:srgbClr val="2C3753"/>
                </a:solidFill>
                <a:latin typeface="M PLUS 1p"/>
                <a:ea typeface="M PLUS 1p"/>
                <a:cs typeface="M PLUS 1p"/>
                <a:sym typeface="M PLUS 1p"/>
              </a:rPr>
              <a:t>右に追従するフォーム</a:t>
            </a:r>
            <a:endParaRPr sz="600">
              <a:solidFill>
                <a:srgbClr val="2C3753"/>
              </a:solidFill>
              <a:latin typeface="M PLUS 1p"/>
              <a:ea typeface="M PLUS 1p"/>
              <a:cs typeface="M PLUS 1p"/>
              <a:sym typeface="M PLUS 1p"/>
            </a:endParaRPr>
          </a:p>
        </p:txBody>
      </p:sp>
      <p:sp>
        <p:nvSpPr>
          <p:cNvPr id="1642" name="Google Shape;1642;p56"/>
          <p:cNvSpPr/>
          <p:nvPr/>
        </p:nvSpPr>
        <p:spPr>
          <a:xfrm>
            <a:off x="1809350" y="2097800"/>
            <a:ext cx="787200" cy="4470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3" name="Google Shape;1643;p56"/>
          <p:cNvSpPr/>
          <p:nvPr/>
        </p:nvSpPr>
        <p:spPr>
          <a:xfrm>
            <a:off x="1809300" y="2392875"/>
            <a:ext cx="787200" cy="132300"/>
          </a:xfrm>
          <a:prstGeom prst="rect">
            <a:avLst/>
          </a:prstGeom>
          <a:solidFill>
            <a:srgbClr val="FFFFFF">
              <a:alpha val="712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4" name="Google Shape;1644;p56"/>
          <p:cNvSpPr/>
          <p:nvPr/>
        </p:nvSpPr>
        <p:spPr>
          <a:xfrm>
            <a:off x="1809300" y="2431250"/>
            <a:ext cx="99300" cy="44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5" name="Google Shape;1645;p56"/>
          <p:cNvSpPr/>
          <p:nvPr/>
        </p:nvSpPr>
        <p:spPr>
          <a:xfrm>
            <a:off x="1941675" y="2431244"/>
            <a:ext cx="143100" cy="44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6" name="Google Shape;1646;p56"/>
          <p:cNvSpPr/>
          <p:nvPr/>
        </p:nvSpPr>
        <p:spPr>
          <a:xfrm>
            <a:off x="2121775" y="2431244"/>
            <a:ext cx="143100" cy="44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7" name="Google Shape;1647;p56"/>
          <p:cNvSpPr/>
          <p:nvPr/>
        </p:nvSpPr>
        <p:spPr>
          <a:xfrm>
            <a:off x="2297850" y="2431244"/>
            <a:ext cx="143100" cy="44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8" name="Google Shape;1648;p56"/>
          <p:cNvSpPr/>
          <p:nvPr/>
        </p:nvSpPr>
        <p:spPr>
          <a:xfrm>
            <a:off x="2469950" y="2431250"/>
            <a:ext cx="126600" cy="44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9" name="Google Shape;1649;p56"/>
          <p:cNvSpPr txBox="1"/>
          <p:nvPr/>
        </p:nvSpPr>
        <p:spPr>
          <a:xfrm>
            <a:off x="1645175" y="1753700"/>
            <a:ext cx="1196700" cy="26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ja" sz="600">
                <a:solidFill>
                  <a:srgbClr val="2C3753"/>
                </a:solidFill>
                <a:latin typeface="M PLUS 1p"/>
                <a:ea typeface="M PLUS 1p"/>
                <a:cs typeface="M PLUS 1p"/>
                <a:sym typeface="M PLUS 1p"/>
              </a:rPr>
              <a:t>例)権威性を示せる</a:t>
            </a:r>
            <a:br>
              <a:rPr lang="ja" sz="600">
                <a:solidFill>
                  <a:srgbClr val="2C3753"/>
                </a:solidFill>
                <a:latin typeface="M PLUS 1p"/>
                <a:ea typeface="M PLUS 1p"/>
                <a:cs typeface="M PLUS 1p"/>
                <a:sym typeface="M PLUS 1p"/>
              </a:rPr>
            </a:br>
            <a:r>
              <a:rPr lang="ja" sz="600">
                <a:solidFill>
                  <a:srgbClr val="2C3753"/>
                </a:solidFill>
                <a:latin typeface="M PLUS 1p"/>
                <a:ea typeface="M PLUS 1p"/>
                <a:cs typeface="M PLUS 1p"/>
                <a:sym typeface="M PLUS 1p"/>
              </a:rPr>
              <a:t>導入企業ロゴが動くパーツ</a:t>
            </a:r>
            <a:endParaRPr sz="600">
              <a:solidFill>
                <a:srgbClr val="2C3753"/>
              </a:solidFill>
              <a:latin typeface="M PLUS 1p"/>
              <a:ea typeface="M PLUS 1p"/>
              <a:cs typeface="M PLUS 1p"/>
              <a:sym typeface="M PLUS 1p"/>
            </a:endParaRPr>
          </a:p>
        </p:txBody>
      </p:sp>
      <p:grpSp>
        <p:nvGrpSpPr>
          <p:cNvPr id="1650" name="Google Shape;1650;p56"/>
          <p:cNvGrpSpPr/>
          <p:nvPr/>
        </p:nvGrpSpPr>
        <p:grpSpPr>
          <a:xfrm>
            <a:off x="3054525" y="834892"/>
            <a:ext cx="714600" cy="563400"/>
            <a:chOff x="162825" y="843017"/>
            <a:chExt cx="714600" cy="563400"/>
          </a:xfrm>
        </p:grpSpPr>
        <p:sp>
          <p:nvSpPr>
            <p:cNvPr id="1651" name="Google Shape;1651;p56"/>
            <p:cNvSpPr/>
            <p:nvPr/>
          </p:nvSpPr>
          <p:spPr>
            <a:xfrm>
              <a:off x="229055" y="843017"/>
              <a:ext cx="563400" cy="5634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56"/>
            <p:cNvSpPr txBox="1"/>
            <p:nvPr/>
          </p:nvSpPr>
          <p:spPr>
            <a:xfrm>
              <a:off x="162825" y="890000"/>
              <a:ext cx="71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BtoB</a:t>
              </a:r>
              <a:endParaRPr sz="900">
                <a:solidFill>
                  <a:srgbClr val="FFFFFF"/>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特化</a:t>
              </a:r>
              <a:endParaRPr sz="900">
                <a:solidFill>
                  <a:srgbClr val="FFFFFF"/>
                </a:solidFill>
                <a:latin typeface="M PLUS 1p ExtraBold"/>
                <a:ea typeface="M PLUS 1p ExtraBold"/>
                <a:cs typeface="M PLUS 1p ExtraBold"/>
                <a:sym typeface="M PLUS 1p ExtraBold"/>
              </a:endParaRPr>
            </a:p>
          </p:txBody>
        </p:sp>
      </p:grpSp>
      <p:pic>
        <p:nvPicPr>
          <p:cNvPr id="1653" name="Google Shape;1653;p56"/>
          <p:cNvPicPr preferRelativeResize="0"/>
          <p:nvPr/>
        </p:nvPicPr>
        <p:blipFill>
          <a:blip r:embed="rId6">
            <a:alphaModFix/>
          </a:blip>
          <a:stretch>
            <a:fillRect/>
          </a:stretch>
        </p:blipFill>
        <p:spPr>
          <a:xfrm>
            <a:off x="4708088" y="3744117"/>
            <a:ext cx="787205" cy="393600"/>
          </a:xfrm>
          <a:prstGeom prst="rect">
            <a:avLst/>
          </a:prstGeom>
          <a:noFill/>
          <a:ln>
            <a:noFill/>
          </a:ln>
        </p:spPr>
      </p:pic>
      <p:pic>
        <p:nvPicPr>
          <p:cNvPr id="1654" name="Google Shape;1654;p56"/>
          <p:cNvPicPr preferRelativeResize="0"/>
          <p:nvPr/>
        </p:nvPicPr>
        <p:blipFill>
          <a:blip r:embed="rId7">
            <a:alphaModFix/>
          </a:blip>
          <a:stretch>
            <a:fillRect/>
          </a:stretch>
        </p:blipFill>
        <p:spPr>
          <a:xfrm>
            <a:off x="3459638" y="3850400"/>
            <a:ext cx="855825" cy="181050"/>
          </a:xfrm>
          <a:prstGeom prst="rect">
            <a:avLst/>
          </a:prstGeom>
          <a:noFill/>
          <a:ln>
            <a:noFill/>
          </a:ln>
        </p:spPr>
      </p:pic>
      <p:sp>
        <p:nvSpPr>
          <p:cNvPr id="1655" name="Google Shape;1655;p56"/>
          <p:cNvSpPr/>
          <p:nvPr/>
        </p:nvSpPr>
        <p:spPr>
          <a:xfrm>
            <a:off x="4453088" y="3850400"/>
            <a:ext cx="255000" cy="903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56" name="Google Shape;1656;p56"/>
          <p:cNvPicPr preferRelativeResize="0"/>
          <p:nvPr/>
        </p:nvPicPr>
        <p:blipFill>
          <a:blip r:embed="rId8">
            <a:alphaModFix/>
          </a:blip>
          <a:stretch>
            <a:fillRect/>
          </a:stretch>
        </p:blipFill>
        <p:spPr>
          <a:xfrm>
            <a:off x="3647613" y="1695950"/>
            <a:ext cx="951774" cy="762150"/>
          </a:xfrm>
          <a:prstGeom prst="rect">
            <a:avLst/>
          </a:prstGeom>
          <a:noFill/>
          <a:ln>
            <a:noFill/>
          </a:ln>
        </p:spPr>
      </p:pic>
      <p:pic>
        <p:nvPicPr>
          <p:cNvPr id="1657" name="Google Shape;1657;p56"/>
          <p:cNvPicPr preferRelativeResize="0"/>
          <p:nvPr/>
        </p:nvPicPr>
        <p:blipFill>
          <a:blip r:embed="rId9">
            <a:alphaModFix/>
          </a:blip>
          <a:stretch>
            <a:fillRect/>
          </a:stretch>
        </p:blipFill>
        <p:spPr>
          <a:xfrm>
            <a:off x="4538123" y="1804965"/>
            <a:ext cx="855825" cy="762158"/>
          </a:xfrm>
          <a:prstGeom prst="rect">
            <a:avLst/>
          </a:prstGeom>
          <a:noFill/>
          <a:ln>
            <a:noFill/>
          </a:ln>
        </p:spPr>
      </p:pic>
      <p:grpSp>
        <p:nvGrpSpPr>
          <p:cNvPr id="1658" name="Google Shape;1658;p56"/>
          <p:cNvGrpSpPr/>
          <p:nvPr/>
        </p:nvGrpSpPr>
        <p:grpSpPr>
          <a:xfrm>
            <a:off x="5785550" y="834892"/>
            <a:ext cx="714600" cy="563400"/>
            <a:chOff x="162825" y="843017"/>
            <a:chExt cx="714600" cy="563400"/>
          </a:xfrm>
        </p:grpSpPr>
        <p:sp>
          <p:nvSpPr>
            <p:cNvPr id="1659" name="Google Shape;1659;p56"/>
            <p:cNvSpPr/>
            <p:nvPr/>
          </p:nvSpPr>
          <p:spPr>
            <a:xfrm>
              <a:off x="229055" y="843017"/>
              <a:ext cx="563400" cy="5634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56"/>
            <p:cNvSpPr txBox="1"/>
            <p:nvPr/>
          </p:nvSpPr>
          <p:spPr>
            <a:xfrm>
              <a:off x="162825" y="890000"/>
              <a:ext cx="71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BtoB</a:t>
              </a:r>
              <a:endParaRPr sz="900">
                <a:solidFill>
                  <a:srgbClr val="FFFFFF"/>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特化</a:t>
              </a:r>
              <a:endParaRPr sz="900">
                <a:solidFill>
                  <a:srgbClr val="FFFFFF"/>
                </a:solidFill>
                <a:latin typeface="M PLUS 1p ExtraBold"/>
                <a:ea typeface="M PLUS 1p ExtraBold"/>
                <a:cs typeface="M PLUS 1p ExtraBold"/>
                <a:sym typeface="M PLUS 1p ExtraBold"/>
              </a:endParaRPr>
            </a:p>
          </p:txBody>
        </p:sp>
      </p:grpSp>
      <p:pic>
        <p:nvPicPr>
          <p:cNvPr id="1661" name="Google Shape;1661;p56"/>
          <p:cNvPicPr preferRelativeResize="0"/>
          <p:nvPr/>
        </p:nvPicPr>
        <p:blipFill>
          <a:blip r:embed="rId10">
            <a:alphaModFix/>
          </a:blip>
          <a:stretch>
            <a:fillRect/>
          </a:stretch>
        </p:blipFill>
        <p:spPr>
          <a:xfrm>
            <a:off x="6535575" y="1720525"/>
            <a:ext cx="635552" cy="793125"/>
          </a:xfrm>
          <a:prstGeom prst="rect">
            <a:avLst/>
          </a:prstGeom>
          <a:noFill/>
          <a:ln>
            <a:noFill/>
          </a:ln>
        </p:spPr>
      </p:pic>
      <p:pic>
        <p:nvPicPr>
          <p:cNvPr id="1662" name="Google Shape;1662;p56"/>
          <p:cNvPicPr preferRelativeResize="0"/>
          <p:nvPr/>
        </p:nvPicPr>
        <p:blipFill>
          <a:blip r:embed="rId11">
            <a:alphaModFix/>
          </a:blip>
          <a:stretch>
            <a:fillRect/>
          </a:stretch>
        </p:blipFill>
        <p:spPr>
          <a:xfrm>
            <a:off x="7003700" y="1900550"/>
            <a:ext cx="1061113" cy="563400"/>
          </a:xfrm>
          <a:prstGeom prst="rect">
            <a:avLst/>
          </a:prstGeom>
          <a:noFill/>
          <a:ln>
            <a:noFill/>
          </a:ln>
        </p:spPr>
      </p:pic>
      <p:grpSp>
        <p:nvGrpSpPr>
          <p:cNvPr id="1663" name="Google Shape;1663;p56"/>
          <p:cNvGrpSpPr/>
          <p:nvPr/>
        </p:nvGrpSpPr>
        <p:grpSpPr>
          <a:xfrm>
            <a:off x="162825" y="2759351"/>
            <a:ext cx="714600" cy="563400"/>
            <a:chOff x="162825" y="843017"/>
            <a:chExt cx="714600" cy="563400"/>
          </a:xfrm>
        </p:grpSpPr>
        <p:sp>
          <p:nvSpPr>
            <p:cNvPr id="1664" name="Google Shape;1664;p56"/>
            <p:cNvSpPr/>
            <p:nvPr/>
          </p:nvSpPr>
          <p:spPr>
            <a:xfrm>
              <a:off x="229055" y="843017"/>
              <a:ext cx="563400" cy="5634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56"/>
            <p:cNvSpPr txBox="1"/>
            <p:nvPr/>
          </p:nvSpPr>
          <p:spPr>
            <a:xfrm>
              <a:off x="162825" y="890000"/>
              <a:ext cx="71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MA</a:t>
              </a:r>
              <a:endParaRPr sz="900">
                <a:solidFill>
                  <a:srgbClr val="FFFFFF"/>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強化</a:t>
              </a:r>
              <a:endParaRPr sz="900">
                <a:solidFill>
                  <a:srgbClr val="FFFFFF"/>
                </a:solidFill>
                <a:latin typeface="M PLUS 1p ExtraBold"/>
                <a:ea typeface="M PLUS 1p ExtraBold"/>
                <a:cs typeface="M PLUS 1p ExtraBold"/>
                <a:sym typeface="M PLUS 1p ExtraBold"/>
              </a:endParaRPr>
            </a:p>
          </p:txBody>
        </p:sp>
      </p:grpSp>
      <p:grpSp>
        <p:nvGrpSpPr>
          <p:cNvPr id="1666" name="Google Shape;1666;p56"/>
          <p:cNvGrpSpPr/>
          <p:nvPr/>
        </p:nvGrpSpPr>
        <p:grpSpPr>
          <a:xfrm>
            <a:off x="2988681" y="2759351"/>
            <a:ext cx="714600" cy="563400"/>
            <a:chOff x="162825" y="843017"/>
            <a:chExt cx="714600" cy="563400"/>
          </a:xfrm>
        </p:grpSpPr>
        <p:sp>
          <p:nvSpPr>
            <p:cNvPr id="1667" name="Google Shape;1667;p56"/>
            <p:cNvSpPr/>
            <p:nvPr/>
          </p:nvSpPr>
          <p:spPr>
            <a:xfrm>
              <a:off x="229055" y="843017"/>
              <a:ext cx="563400" cy="5634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56"/>
            <p:cNvSpPr txBox="1"/>
            <p:nvPr/>
          </p:nvSpPr>
          <p:spPr>
            <a:xfrm>
              <a:off x="162825" y="890000"/>
              <a:ext cx="71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MA</a:t>
              </a:r>
              <a:endParaRPr sz="900">
                <a:solidFill>
                  <a:srgbClr val="FFFFFF"/>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強化</a:t>
              </a:r>
              <a:endParaRPr sz="900">
                <a:solidFill>
                  <a:srgbClr val="FFFFFF"/>
                </a:solidFill>
                <a:latin typeface="M PLUS 1p ExtraBold"/>
                <a:ea typeface="M PLUS 1p ExtraBold"/>
                <a:cs typeface="M PLUS 1p ExtraBold"/>
                <a:sym typeface="M PLUS 1p ExtraBold"/>
              </a:endParaRPr>
            </a:p>
          </p:txBody>
        </p:sp>
      </p:grpSp>
      <p:grpSp>
        <p:nvGrpSpPr>
          <p:cNvPr id="1669" name="Google Shape;1669;p56"/>
          <p:cNvGrpSpPr/>
          <p:nvPr/>
        </p:nvGrpSpPr>
        <p:grpSpPr>
          <a:xfrm>
            <a:off x="5751841" y="2759351"/>
            <a:ext cx="714600" cy="563400"/>
            <a:chOff x="162825" y="843017"/>
            <a:chExt cx="714600" cy="563400"/>
          </a:xfrm>
        </p:grpSpPr>
        <p:sp>
          <p:nvSpPr>
            <p:cNvPr id="1670" name="Google Shape;1670;p56"/>
            <p:cNvSpPr/>
            <p:nvPr/>
          </p:nvSpPr>
          <p:spPr>
            <a:xfrm>
              <a:off x="229055" y="843017"/>
              <a:ext cx="563400" cy="5634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56"/>
            <p:cNvSpPr txBox="1"/>
            <p:nvPr/>
          </p:nvSpPr>
          <p:spPr>
            <a:xfrm>
              <a:off x="162825" y="890000"/>
              <a:ext cx="71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MA</a:t>
              </a:r>
              <a:endParaRPr sz="900">
                <a:solidFill>
                  <a:srgbClr val="FFFFFF"/>
                </a:solidFill>
                <a:latin typeface="M PLUS 1p ExtraBold"/>
                <a:ea typeface="M PLUS 1p ExtraBold"/>
                <a:cs typeface="M PLUS 1p ExtraBold"/>
                <a:sym typeface="M PLUS 1p ExtraBold"/>
              </a:endParaRPr>
            </a:p>
            <a:p>
              <a:pPr indent="0" lvl="0" marL="0" rtl="0" algn="ctr">
                <a:spcBef>
                  <a:spcPts val="0"/>
                </a:spcBef>
                <a:spcAft>
                  <a:spcPts val="0"/>
                </a:spcAft>
                <a:buNone/>
              </a:pPr>
              <a:r>
                <a:rPr lang="ja" sz="900">
                  <a:solidFill>
                    <a:srgbClr val="FFFFFF"/>
                  </a:solidFill>
                  <a:latin typeface="M PLUS 1p ExtraBold"/>
                  <a:ea typeface="M PLUS 1p ExtraBold"/>
                  <a:cs typeface="M PLUS 1p ExtraBold"/>
                  <a:sym typeface="M PLUS 1p ExtraBold"/>
                </a:rPr>
                <a:t>強化</a:t>
              </a:r>
              <a:endParaRPr sz="900">
                <a:solidFill>
                  <a:srgbClr val="FFFFFF"/>
                </a:solidFill>
                <a:latin typeface="M PLUS 1p ExtraBold"/>
                <a:ea typeface="M PLUS 1p ExtraBold"/>
                <a:cs typeface="M PLUS 1p ExtraBold"/>
                <a:sym typeface="M PLUS 1p ExtraBold"/>
              </a:endParaRPr>
            </a:p>
          </p:txBody>
        </p:sp>
      </p:grpSp>
      <p:sp>
        <p:nvSpPr>
          <p:cNvPr id="1672" name="Google Shape;1672;p56"/>
          <p:cNvSpPr/>
          <p:nvPr/>
        </p:nvSpPr>
        <p:spPr>
          <a:xfrm rot="10800000">
            <a:off x="4453088" y="3988400"/>
            <a:ext cx="255000" cy="903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1678" name="Google Shape;1678;p57"/>
          <p:cNvPicPr preferRelativeResize="0"/>
          <p:nvPr/>
        </p:nvPicPr>
        <p:blipFill>
          <a:blip r:embed="rId3">
            <a:alphaModFix/>
          </a:blip>
          <a:stretch>
            <a:fillRect/>
          </a:stretch>
        </p:blipFill>
        <p:spPr>
          <a:xfrm>
            <a:off x="7835875" y="4446374"/>
            <a:ext cx="949351" cy="325500"/>
          </a:xfrm>
          <a:prstGeom prst="rect">
            <a:avLst/>
          </a:prstGeom>
          <a:noFill/>
          <a:ln>
            <a:noFill/>
          </a:ln>
        </p:spPr>
      </p:pic>
      <p:sp>
        <p:nvSpPr>
          <p:cNvPr id="1679" name="Google Shape;1679;p57"/>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
        <p:nvSpPr>
          <p:cNvPr id="1680" name="Google Shape;1680;p57"/>
          <p:cNvSpPr txBox="1"/>
          <p:nvPr>
            <p:ph type="ctrTitle"/>
          </p:nvPr>
        </p:nvSpPr>
        <p:spPr>
          <a:xfrm>
            <a:off x="503461" y="744575"/>
            <a:ext cx="48573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ja" sz="3600">
                <a:latin typeface="M PLUS 1p"/>
                <a:ea typeface="M PLUS 1p"/>
                <a:cs typeface="M PLUS 1p"/>
                <a:sym typeface="M PLUS 1p"/>
              </a:rPr>
              <a:t>プラン・料金について</a:t>
            </a:r>
            <a:endParaRPr b="1" sz="3600">
              <a:latin typeface="M PLUS 1p"/>
              <a:ea typeface="M PLUS 1p"/>
              <a:cs typeface="M PLUS 1p"/>
              <a:sym typeface="M PLUS 1p"/>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p58"/>
          <p:cNvSpPr txBox="1"/>
          <p:nvPr/>
        </p:nvSpPr>
        <p:spPr>
          <a:xfrm>
            <a:off x="4396475" y="734088"/>
            <a:ext cx="45168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※1 月額費用</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rPr lang="ja" sz="800">
                <a:solidFill>
                  <a:srgbClr val="2C3853"/>
                </a:solidFill>
                <a:latin typeface="M PLUS 1p"/>
                <a:ea typeface="M PLUS 1p"/>
                <a:cs typeface="M PLUS 1p"/>
                <a:sym typeface="M PLUS 1p"/>
              </a:rPr>
              <a:t>・ご契約の1ヶ月目から</a:t>
            </a:r>
            <a:r>
              <a:rPr lang="ja" sz="800">
                <a:solidFill>
                  <a:schemeClr val="dk1"/>
                </a:solidFill>
                <a:latin typeface="M PLUS 1p"/>
                <a:ea typeface="M PLUS 1p"/>
                <a:cs typeface="M PLUS 1p"/>
                <a:sym typeface="M PLUS 1p"/>
              </a:rPr>
              <a:t>月額ツール</a:t>
            </a:r>
            <a:r>
              <a:rPr lang="ja" sz="800">
                <a:solidFill>
                  <a:srgbClr val="2C3853"/>
                </a:solidFill>
                <a:latin typeface="M PLUS 1p"/>
                <a:ea typeface="M PLUS 1p"/>
                <a:cs typeface="M PLUS 1p"/>
                <a:sym typeface="M PLUS 1p"/>
              </a:rPr>
              <a:t>課金開始となります。</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※2 グロースステップ講座</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・ご契約の1ヶ月目から、ご契約のお客様には各種マーケ施策実行のために必要なナレッジをご説明するトレーニングプログラムのようなオンライン講座をご提供しております。基本的には</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1ヶ月目〜2ヶ月目でのご提供を行っております。</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・グロースステップ講座を受けながら、サイト制作期間に下記の準備が可能です。</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ブログ記事、事例ページの量産</a:t>
            </a:r>
            <a:endParaRPr sz="800" u="sng">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メルマガの作成、配信設定</a:t>
            </a:r>
            <a:endParaRPr sz="800" u="sng">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マーケティング目標の設定</a:t>
            </a:r>
            <a:endParaRPr sz="800" u="sng">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t/>
            </a:r>
            <a:endParaRPr b="1" sz="800">
              <a:solidFill>
                <a:srgbClr val="2C3853"/>
              </a:solidFill>
              <a:latin typeface="M PLUS 1p"/>
              <a:ea typeface="M PLUS 1p"/>
              <a:cs typeface="M PLUS 1p"/>
              <a:sym typeface="M PLUS 1p"/>
            </a:endParaRPr>
          </a:p>
        </p:txBody>
      </p:sp>
      <p:sp>
        <p:nvSpPr>
          <p:cNvPr id="1686" name="Google Shape;1686;p58"/>
          <p:cNvSpPr/>
          <p:nvPr/>
        </p:nvSpPr>
        <p:spPr>
          <a:xfrm>
            <a:off x="335263" y="794511"/>
            <a:ext cx="9888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1000">
                <a:solidFill>
                  <a:schemeClr val="lt1"/>
                </a:solidFill>
                <a:latin typeface="M PLUS 1p"/>
                <a:ea typeface="M PLUS 1p"/>
                <a:cs typeface="M PLUS 1p"/>
                <a:sym typeface="M PLUS 1p"/>
              </a:rPr>
              <a:t>お申し込み</a:t>
            </a:r>
            <a:endParaRPr b="1" sz="1000">
              <a:solidFill>
                <a:schemeClr val="lt1"/>
              </a:solidFill>
              <a:latin typeface="M PLUS 1p"/>
              <a:ea typeface="M PLUS 1p"/>
              <a:cs typeface="M PLUS 1p"/>
              <a:sym typeface="M PLUS 1p"/>
            </a:endParaRPr>
          </a:p>
        </p:txBody>
      </p:sp>
      <p:sp>
        <p:nvSpPr>
          <p:cNvPr id="1687" name="Google Shape;1687;p58"/>
          <p:cNvSpPr/>
          <p:nvPr/>
        </p:nvSpPr>
        <p:spPr>
          <a:xfrm>
            <a:off x="1264450" y="794525"/>
            <a:ext cx="2700600" cy="268800"/>
          </a:xfrm>
          <a:prstGeom prst="chevron">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ja" sz="800">
                <a:solidFill>
                  <a:schemeClr val="lt1"/>
                </a:solidFill>
                <a:latin typeface="M PLUS 1p"/>
                <a:ea typeface="M PLUS 1p"/>
                <a:cs typeface="M PLUS 1p"/>
                <a:sym typeface="M PLUS 1p"/>
              </a:rPr>
              <a:t>サイト制作</a:t>
            </a:r>
            <a:r>
              <a:rPr b="1" lang="ja" sz="700">
                <a:solidFill>
                  <a:schemeClr val="lt1"/>
                </a:solidFill>
                <a:latin typeface="M PLUS 1p"/>
                <a:ea typeface="M PLUS 1p"/>
                <a:cs typeface="M PLUS 1p"/>
                <a:sym typeface="M PLUS 1p"/>
              </a:rPr>
              <a:t>（初期設計：CS担当 / 制作：制作D）</a:t>
            </a:r>
            <a:endParaRPr b="1" sz="700">
              <a:solidFill>
                <a:schemeClr val="lt1"/>
              </a:solidFill>
              <a:latin typeface="M PLUS 1p"/>
              <a:ea typeface="M PLUS 1p"/>
              <a:cs typeface="M PLUS 1p"/>
              <a:sym typeface="M PLUS 1p"/>
            </a:endParaRPr>
          </a:p>
        </p:txBody>
      </p:sp>
      <p:sp>
        <p:nvSpPr>
          <p:cNvPr id="1688" name="Google Shape;1688;p58"/>
          <p:cNvSpPr/>
          <p:nvPr/>
        </p:nvSpPr>
        <p:spPr>
          <a:xfrm>
            <a:off x="2541200" y="1116809"/>
            <a:ext cx="1461000" cy="205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ja" sz="700">
                <a:solidFill>
                  <a:schemeClr val="lt1"/>
                </a:solidFill>
                <a:latin typeface="M PLUS 1p"/>
                <a:ea typeface="M PLUS 1p"/>
                <a:cs typeface="M PLUS 1p"/>
                <a:sym typeface="M PLUS 1p"/>
              </a:rPr>
              <a:t>マーケ戦略設計</a:t>
            </a:r>
            <a:r>
              <a:rPr b="1" lang="ja" sz="700">
                <a:solidFill>
                  <a:schemeClr val="lt1"/>
                </a:solidFill>
                <a:latin typeface="M PLUS 1p"/>
                <a:ea typeface="M PLUS 1p"/>
                <a:cs typeface="M PLUS 1p"/>
                <a:sym typeface="M PLUS 1p"/>
              </a:rPr>
              <a:t>（CS担当）</a:t>
            </a:r>
            <a:endParaRPr b="1" sz="700">
              <a:solidFill>
                <a:schemeClr val="lt1"/>
              </a:solidFill>
              <a:latin typeface="M PLUS 1p"/>
              <a:ea typeface="M PLUS 1p"/>
              <a:cs typeface="M PLUS 1p"/>
              <a:sym typeface="M PLUS 1p"/>
            </a:endParaRPr>
          </a:p>
        </p:txBody>
      </p:sp>
      <p:graphicFrame>
        <p:nvGraphicFramePr>
          <p:cNvPr id="1689" name="Google Shape;1689;p58"/>
          <p:cNvGraphicFramePr/>
          <p:nvPr/>
        </p:nvGraphicFramePr>
        <p:xfrm>
          <a:off x="335275" y="1376068"/>
          <a:ext cx="3000000" cy="3000000"/>
        </p:xfrm>
        <a:graphic>
          <a:graphicData uri="http://schemas.openxmlformats.org/drawingml/2006/table">
            <a:tbl>
              <a:tblPr>
                <a:noFill/>
                <a:tableStyleId>{FD071C18-03BC-46FC-AA01-2F0F7DC456C1}</a:tableStyleId>
              </a:tblPr>
              <a:tblGrid>
                <a:gridCol w="907450"/>
                <a:gridCol w="1298475"/>
                <a:gridCol w="516425"/>
                <a:gridCol w="907450"/>
              </a:tblGrid>
              <a:tr h="396200">
                <a:tc>
                  <a:txBody>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0</a:t>
                      </a:r>
                      <a:r>
                        <a:rPr b="1" lang="ja" sz="1000">
                          <a:solidFill>
                            <a:schemeClr val="lt1"/>
                          </a:solidFill>
                          <a:latin typeface="M PLUS 1p"/>
                          <a:ea typeface="M PLUS 1p"/>
                          <a:cs typeface="M PLUS 1p"/>
                          <a:sym typeface="M PLUS 1p"/>
                        </a:rPr>
                        <a:t>ヶ月目</a:t>
                      </a:r>
                      <a:endParaRPr b="1" sz="1000">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1</a:t>
                      </a:r>
                      <a:r>
                        <a:rPr b="1" lang="ja" sz="1000">
                          <a:solidFill>
                            <a:schemeClr val="lt1"/>
                          </a:solidFill>
                          <a:latin typeface="M PLUS 1p"/>
                          <a:ea typeface="M PLUS 1p"/>
                          <a:cs typeface="M PLUS 1p"/>
                          <a:sym typeface="M PLUS 1p"/>
                        </a:rPr>
                        <a:t>ヶ月目</a:t>
                      </a:r>
                      <a:endParaRPr b="1" sz="1000">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gridSpan="2">
                  <a:txBody>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2</a:t>
                      </a:r>
                      <a:r>
                        <a:rPr b="1" lang="ja" sz="1000">
                          <a:solidFill>
                            <a:schemeClr val="lt1"/>
                          </a:solidFill>
                          <a:latin typeface="M PLUS 1p"/>
                          <a:ea typeface="M PLUS 1p"/>
                          <a:cs typeface="M PLUS 1p"/>
                          <a:sym typeface="M PLUS 1p"/>
                        </a:rPr>
                        <a:t>ヶ月目</a:t>
                      </a:r>
                      <a:endParaRPr b="1">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hMerge="1"/>
              </a:tr>
              <a:tr h="502900">
                <a:tc>
                  <a:txBody>
                    <a:bodyPr/>
                    <a:lstStyle/>
                    <a:p>
                      <a:pPr indent="0" lvl="0" marL="0" rtl="0" algn="ctr">
                        <a:spcBef>
                          <a:spcPts val="0"/>
                        </a:spcBef>
                        <a:spcAft>
                          <a:spcPts val="0"/>
                        </a:spcAft>
                        <a:buNone/>
                      </a:pPr>
                      <a:r>
                        <a:rPr b="1" lang="ja" sz="700">
                          <a:solidFill>
                            <a:srgbClr val="2C3853"/>
                          </a:solidFill>
                          <a:latin typeface="M PLUS 1p"/>
                          <a:ea typeface="M PLUS 1p"/>
                          <a:cs typeface="M PLUS 1p"/>
                          <a:sym typeface="M PLUS 1p"/>
                        </a:rPr>
                        <a:t>初期費用</a:t>
                      </a:r>
                      <a:endParaRPr b="1" sz="700">
                        <a:solidFill>
                          <a:srgbClr val="2C3853"/>
                        </a:solidFill>
                        <a:latin typeface="M PLUS 1p"/>
                        <a:ea typeface="M PLUS 1p"/>
                        <a:cs typeface="M PLUS 1p"/>
                        <a:sym typeface="M PLUS 1p"/>
                      </a:endParaRPr>
                    </a:p>
                    <a:p>
                      <a:pPr indent="0" lvl="0" marL="0" rtl="0" algn="ctr">
                        <a:spcBef>
                          <a:spcPts val="0"/>
                        </a:spcBef>
                        <a:spcAft>
                          <a:spcPts val="0"/>
                        </a:spcAft>
                        <a:buNone/>
                      </a:pPr>
                      <a:r>
                        <a:rPr b="1" lang="ja" sz="700">
                          <a:solidFill>
                            <a:srgbClr val="2C3853"/>
                          </a:solidFill>
                          <a:latin typeface="M PLUS 1p"/>
                          <a:ea typeface="M PLUS 1p"/>
                          <a:cs typeface="M PLUS 1p"/>
                          <a:sym typeface="M PLUS 1p"/>
                        </a:rPr>
                        <a:t>10万円</a:t>
                      </a:r>
                      <a:endParaRPr b="1" sz="700">
                        <a:solidFill>
                          <a:srgbClr val="2C3853"/>
                        </a:solidFill>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3">
                  <a:txBody>
                    <a:bodyPr/>
                    <a:lstStyle/>
                    <a:p>
                      <a:pPr indent="0" lvl="0" marL="0" rtl="0" algn="ctr">
                        <a:spcBef>
                          <a:spcPts val="0"/>
                        </a:spcBef>
                        <a:spcAft>
                          <a:spcPts val="0"/>
                        </a:spcAft>
                        <a:buNone/>
                      </a:pPr>
                      <a:r>
                        <a:rPr b="1" lang="ja" sz="700">
                          <a:solidFill>
                            <a:srgbClr val="2C3853"/>
                          </a:solidFill>
                          <a:latin typeface="M PLUS 1p"/>
                          <a:ea typeface="M PLUS 1p"/>
                          <a:cs typeface="M PLUS 1p"/>
                          <a:sym typeface="M PLUS 1p"/>
                        </a:rPr>
                        <a:t>サイト制作</a:t>
                      </a:r>
                      <a:r>
                        <a:rPr b="1" lang="ja" sz="700">
                          <a:solidFill>
                            <a:srgbClr val="2C3853"/>
                          </a:solidFill>
                          <a:latin typeface="M PLUS 1p"/>
                          <a:ea typeface="M PLUS 1p"/>
                          <a:cs typeface="M PLUS 1p"/>
                          <a:sym typeface="M PLUS 1p"/>
                        </a:rPr>
                        <a:t>（サイト制作/サイト訴求設計+マーケ戦略設計付）</a:t>
                      </a:r>
                      <a:endParaRPr b="1" sz="700">
                        <a:solidFill>
                          <a:srgbClr val="2C3853"/>
                        </a:solidFill>
                        <a:latin typeface="M PLUS 1p"/>
                        <a:ea typeface="M PLUS 1p"/>
                        <a:cs typeface="M PLUS 1p"/>
                        <a:sym typeface="M PLUS 1p"/>
                      </a:endParaRPr>
                    </a:p>
                    <a:p>
                      <a:pPr indent="0" lvl="0" marL="0" rtl="0" algn="ctr">
                        <a:spcBef>
                          <a:spcPts val="0"/>
                        </a:spcBef>
                        <a:spcAft>
                          <a:spcPts val="0"/>
                        </a:spcAft>
                        <a:buNone/>
                      </a:pPr>
                      <a:r>
                        <a:rPr b="1" lang="ja">
                          <a:solidFill>
                            <a:srgbClr val="2C3853"/>
                          </a:solidFill>
                          <a:latin typeface="M PLUS 1p"/>
                          <a:ea typeface="M PLUS 1p"/>
                          <a:cs typeface="M PLUS 1p"/>
                          <a:sym typeface="M PLUS 1p"/>
                        </a:rPr>
                        <a:t>95</a:t>
                      </a:r>
                      <a:r>
                        <a:rPr b="1" lang="ja" sz="1100">
                          <a:solidFill>
                            <a:srgbClr val="2C3853"/>
                          </a:solidFill>
                          <a:latin typeface="M PLUS 1p"/>
                          <a:ea typeface="M PLUS 1p"/>
                          <a:cs typeface="M PLUS 1p"/>
                          <a:sym typeface="M PLUS 1p"/>
                        </a:rPr>
                        <a:t>万円～</a:t>
                      </a:r>
                      <a:endParaRPr b="1" sz="1800">
                        <a:solidFill>
                          <a:srgbClr val="2C3853"/>
                        </a:solidFill>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hMerge="1"/>
                <a:tc hMerge="1"/>
              </a:tr>
            </a:tbl>
          </a:graphicData>
        </a:graphic>
      </p:graphicFrame>
      <p:graphicFrame>
        <p:nvGraphicFramePr>
          <p:cNvPr id="1690" name="Google Shape;1690;p58"/>
          <p:cNvGraphicFramePr/>
          <p:nvPr/>
        </p:nvGraphicFramePr>
        <p:xfrm>
          <a:off x="1242724" y="2693170"/>
          <a:ext cx="3000000" cy="3000000"/>
        </p:xfrm>
        <a:graphic>
          <a:graphicData uri="http://schemas.openxmlformats.org/drawingml/2006/table">
            <a:tbl>
              <a:tblPr>
                <a:noFill/>
                <a:tableStyleId>{FD071C18-03BC-46FC-AA01-2F0F7DC456C1}</a:tableStyleId>
              </a:tblPr>
              <a:tblGrid>
                <a:gridCol w="3256750"/>
                <a:gridCol w="3702625"/>
              </a:tblGrid>
              <a:tr h="235500">
                <a:tc gridSpan="2">
                  <a:txBody>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1</a:t>
                      </a:r>
                      <a:r>
                        <a:rPr b="1" lang="ja" sz="1000">
                          <a:solidFill>
                            <a:schemeClr val="lt1"/>
                          </a:solidFill>
                          <a:latin typeface="M PLUS 1p"/>
                          <a:ea typeface="M PLUS 1p"/>
                          <a:cs typeface="M PLUS 1p"/>
                          <a:sym typeface="M PLUS 1p"/>
                        </a:rPr>
                        <a:t>ヶ月目</a:t>
                      </a:r>
                      <a:r>
                        <a:rPr b="1" lang="ja">
                          <a:solidFill>
                            <a:schemeClr val="lt1"/>
                          </a:solidFill>
                          <a:latin typeface="M PLUS 1p"/>
                          <a:ea typeface="M PLUS 1p"/>
                          <a:cs typeface="M PLUS 1p"/>
                          <a:sym typeface="M PLUS 1p"/>
                        </a:rPr>
                        <a:t>〜12</a:t>
                      </a:r>
                      <a:r>
                        <a:rPr b="1" lang="ja" sz="1000">
                          <a:solidFill>
                            <a:schemeClr val="lt1"/>
                          </a:solidFill>
                          <a:latin typeface="M PLUS 1p"/>
                          <a:ea typeface="M PLUS 1p"/>
                          <a:cs typeface="M PLUS 1p"/>
                          <a:sym typeface="M PLUS 1p"/>
                        </a:rPr>
                        <a:t>ヶ月目</a:t>
                      </a:r>
                      <a:endParaRPr b="1" sz="1000">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hMerge="1"/>
              </a:tr>
              <a:tr h="502900">
                <a:tc gridSpan="2">
                  <a:txBody>
                    <a:bodyPr/>
                    <a:lstStyle/>
                    <a:p>
                      <a:pPr indent="0" lvl="0" marL="0" rtl="0" algn="ctr">
                        <a:spcBef>
                          <a:spcPts val="0"/>
                        </a:spcBef>
                        <a:spcAft>
                          <a:spcPts val="0"/>
                        </a:spcAft>
                        <a:buNone/>
                      </a:pPr>
                      <a:r>
                        <a:rPr b="1" lang="ja" sz="700">
                          <a:solidFill>
                            <a:srgbClr val="2C3853"/>
                          </a:solidFill>
                          <a:latin typeface="M PLUS 1p"/>
                          <a:ea typeface="M PLUS 1p"/>
                          <a:cs typeface="M PLUS 1p"/>
                          <a:sym typeface="M PLUS 1p"/>
                        </a:rPr>
                        <a:t>マーケティングサクセスパック（※2 グロースステップ講座のご提供/施策準備 / 公開 /施策実行サポート含む）</a:t>
                      </a:r>
                      <a:endParaRPr b="1" sz="700">
                        <a:solidFill>
                          <a:srgbClr val="2C3853"/>
                        </a:solidFill>
                        <a:latin typeface="M PLUS 1p"/>
                        <a:ea typeface="M PLUS 1p"/>
                        <a:cs typeface="M PLUS 1p"/>
                        <a:sym typeface="M PLUS 1p"/>
                      </a:endParaRPr>
                    </a:p>
                    <a:p>
                      <a:pPr indent="0" lvl="0" marL="0" rtl="0" algn="ctr">
                        <a:spcBef>
                          <a:spcPts val="0"/>
                        </a:spcBef>
                        <a:spcAft>
                          <a:spcPts val="0"/>
                        </a:spcAft>
                        <a:buNone/>
                      </a:pPr>
                      <a:r>
                        <a:rPr b="1" lang="ja" sz="1000">
                          <a:solidFill>
                            <a:srgbClr val="2C3853"/>
                          </a:solidFill>
                          <a:latin typeface="M PLUS 1p"/>
                          <a:ea typeface="M PLUS 1p"/>
                          <a:cs typeface="M PLUS 1p"/>
                          <a:sym typeface="M PLUS 1p"/>
                        </a:rPr>
                        <a:t>月額</a:t>
                      </a:r>
                      <a:r>
                        <a:rPr b="1" lang="ja">
                          <a:solidFill>
                            <a:srgbClr val="2C3853"/>
                          </a:solidFill>
                          <a:latin typeface="M PLUS 1p"/>
                          <a:ea typeface="M PLUS 1p"/>
                          <a:cs typeface="M PLUS 1p"/>
                          <a:sym typeface="M PLUS 1p"/>
                        </a:rPr>
                        <a:t>10</a:t>
                      </a:r>
                      <a:r>
                        <a:rPr b="1" lang="ja" sz="1000">
                          <a:solidFill>
                            <a:srgbClr val="2C3853"/>
                          </a:solidFill>
                          <a:latin typeface="M PLUS 1p"/>
                          <a:ea typeface="M PLUS 1p"/>
                          <a:cs typeface="M PLUS 1p"/>
                          <a:sym typeface="M PLUS 1p"/>
                        </a:rPr>
                        <a:t>万円</a:t>
                      </a:r>
                      <a:endParaRPr b="1" sz="1000">
                        <a:solidFill>
                          <a:srgbClr val="2C3853"/>
                        </a:solidFill>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BC3E4">
                        <a:alpha val="21120"/>
                      </a:srgbClr>
                    </a:solidFill>
                  </a:tcPr>
                </a:tc>
                <a:tc hMerge="1"/>
              </a:tr>
            </a:tbl>
          </a:graphicData>
        </a:graphic>
      </p:graphicFrame>
      <p:sp>
        <p:nvSpPr>
          <p:cNvPr id="1691" name="Google Shape;1691;p58"/>
          <p:cNvSpPr/>
          <p:nvPr/>
        </p:nvSpPr>
        <p:spPr>
          <a:xfrm>
            <a:off x="1242725" y="3664475"/>
            <a:ext cx="70572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ja" sz="1000">
                <a:solidFill>
                  <a:schemeClr val="lt1"/>
                </a:solidFill>
                <a:latin typeface="M PLUS 1p"/>
                <a:ea typeface="M PLUS 1p"/>
                <a:cs typeface="M PLUS 1p"/>
                <a:sym typeface="M PLUS 1p"/>
              </a:rPr>
              <a:t>※1 ツール利用期間</a:t>
            </a:r>
            <a:r>
              <a:rPr b="1" lang="ja" sz="800">
                <a:solidFill>
                  <a:schemeClr val="lt1"/>
                </a:solidFill>
                <a:latin typeface="M PLUS 1p"/>
                <a:ea typeface="M PLUS 1p"/>
                <a:cs typeface="M PLUS 1p"/>
                <a:sym typeface="M PLUS 1p"/>
              </a:rPr>
              <a:t>（年間契約）</a:t>
            </a:r>
            <a:endParaRPr b="1" sz="800">
              <a:solidFill>
                <a:schemeClr val="lt1"/>
              </a:solidFill>
              <a:latin typeface="M PLUS 1p"/>
              <a:ea typeface="M PLUS 1p"/>
              <a:cs typeface="M PLUS 1p"/>
              <a:sym typeface="M PLUS 1p"/>
            </a:endParaRPr>
          </a:p>
        </p:txBody>
      </p:sp>
      <p:graphicFrame>
        <p:nvGraphicFramePr>
          <p:cNvPr id="1692" name="Google Shape;1692;p58"/>
          <p:cNvGraphicFramePr/>
          <p:nvPr/>
        </p:nvGraphicFramePr>
        <p:xfrm>
          <a:off x="1242775" y="3969477"/>
          <a:ext cx="3000000" cy="3000000"/>
        </p:xfrm>
        <a:graphic>
          <a:graphicData uri="http://schemas.openxmlformats.org/drawingml/2006/table">
            <a:tbl>
              <a:tblPr>
                <a:noFill/>
                <a:tableStyleId>{FD071C18-03BC-46FC-AA01-2F0F7DC456C1}</a:tableStyleId>
              </a:tblPr>
              <a:tblGrid>
                <a:gridCol w="2648600"/>
                <a:gridCol w="4310800"/>
              </a:tblGrid>
              <a:tr h="461700">
                <a:tc gridSpan="2">
                  <a:txBody>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1</a:t>
                      </a:r>
                      <a:r>
                        <a:rPr b="1" lang="ja" sz="1000">
                          <a:solidFill>
                            <a:schemeClr val="lt1"/>
                          </a:solidFill>
                          <a:latin typeface="M PLUS 1p"/>
                          <a:ea typeface="M PLUS 1p"/>
                          <a:cs typeface="M PLUS 1p"/>
                          <a:sym typeface="M PLUS 1p"/>
                        </a:rPr>
                        <a:t>ヶ月目</a:t>
                      </a:r>
                      <a:r>
                        <a:rPr b="1" lang="ja">
                          <a:solidFill>
                            <a:schemeClr val="lt1"/>
                          </a:solidFill>
                          <a:latin typeface="M PLUS 1p"/>
                          <a:ea typeface="M PLUS 1p"/>
                          <a:cs typeface="M PLUS 1p"/>
                          <a:sym typeface="M PLUS 1p"/>
                        </a:rPr>
                        <a:t>〜12</a:t>
                      </a:r>
                      <a:r>
                        <a:rPr b="1" lang="ja" sz="1000">
                          <a:solidFill>
                            <a:schemeClr val="lt1"/>
                          </a:solidFill>
                          <a:latin typeface="M PLUS 1p"/>
                          <a:ea typeface="M PLUS 1p"/>
                          <a:cs typeface="M PLUS 1p"/>
                          <a:sym typeface="M PLUS 1p"/>
                        </a:rPr>
                        <a:t>ヶ月目</a:t>
                      </a:r>
                      <a:endParaRPr b="1" sz="1000">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hMerge="1"/>
              </a:tr>
              <a:tr h="461700">
                <a:tc gridSpan="2">
                  <a:txBody>
                    <a:bodyPr/>
                    <a:lstStyle/>
                    <a:p>
                      <a:pPr indent="0" lvl="0" marL="0" rtl="0" algn="ctr">
                        <a:spcBef>
                          <a:spcPts val="0"/>
                        </a:spcBef>
                        <a:spcAft>
                          <a:spcPts val="0"/>
                        </a:spcAft>
                        <a:buNone/>
                      </a:pPr>
                      <a:r>
                        <a:t/>
                      </a:r>
                      <a:endParaRPr>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sp>
        <p:nvSpPr>
          <p:cNvPr id="1693" name="Google Shape;1693;p58"/>
          <p:cNvSpPr/>
          <p:nvPr/>
        </p:nvSpPr>
        <p:spPr>
          <a:xfrm>
            <a:off x="1242725" y="2382450"/>
            <a:ext cx="69594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ja" sz="950">
                <a:solidFill>
                  <a:schemeClr val="lt1"/>
                </a:solidFill>
                <a:latin typeface="M PLUS 1p"/>
                <a:ea typeface="M PLUS 1p"/>
                <a:cs typeface="M PLUS 1p"/>
                <a:sym typeface="M PLUS 1p"/>
              </a:rPr>
              <a:t>サクセスパック</a:t>
            </a:r>
            <a:r>
              <a:rPr b="1" lang="ja" sz="950">
                <a:solidFill>
                  <a:schemeClr val="lt1"/>
                </a:solidFill>
                <a:latin typeface="M PLUS 1p"/>
                <a:ea typeface="M PLUS 1p"/>
                <a:cs typeface="M PLUS 1p"/>
                <a:sym typeface="M PLUS 1p"/>
              </a:rPr>
              <a:t>（CS担当）</a:t>
            </a:r>
            <a:endParaRPr b="1" sz="950">
              <a:solidFill>
                <a:schemeClr val="lt1"/>
              </a:solidFill>
              <a:latin typeface="M PLUS 1p"/>
              <a:ea typeface="M PLUS 1p"/>
              <a:cs typeface="M PLUS 1p"/>
              <a:sym typeface="M PLUS 1p"/>
            </a:endParaRPr>
          </a:p>
        </p:txBody>
      </p:sp>
      <p:sp>
        <p:nvSpPr>
          <p:cNvPr id="1694" name="Google Shape;1694;p58"/>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000">
                <a:solidFill>
                  <a:schemeClr val="lt1"/>
                </a:solidFill>
                <a:latin typeface="M PLUS 1p"/>
                <a:ea typeface="M PLUS 1p"/>
                <a:cs typeface="M PLUS 1p"/>
                <a:sym typeface="M PLUS 1p"/>
              </a:rPr>
              <a:t>❶</a:t>
            </a:r>
            <a:r>
              <a:rPr lang="ja" sz="2000">
                <a:solidFill>
                  <a:schemeClr val="lt1"/>
                </a:solidFill>
                <a:latin typeface="M PLUS 1p"/>
                <a:ea typeface="M PLUS 1p"/>
                <a:cs typeface="M PLUS 1p"/>
                <a:sym typeface="M PLUS 1p"/>
              </a:rPr>
              <a:t>ツール＋コンサル＋制作</a:t>
            </a:r>
            <a:r>
              <a:rPr lang="ja" sz="2000">
                <a:solidFill>
                  <a:schemeClr val="lt1"/>
                </a:solidFill>
                <a:latin typeface="M PLUS 1p"/>
                <a:ea typeface="M PLUS 1p"/>
                <a:cs typeface="M PLUS 1p"/>
                <a:sym typeface="M PLUS 1p"/>
              </a:rPr>
              <a:t>　</a:t>
            </a:r>
            <a:r>
              <a:rPr lang="ja" sz="1500">
                <a:solidFill>
                  <a:schemeClr val="lt1"/>
                </a:solidFill>
                <a:latin typeface="M PLUS 1p"/>
                <a:ea typeface="M PLUS 1p"/>
                <a:cs typeface="M PLUS 1p"/>
                <a:sym typeface="M PLUS 1p"/>
              </a:rPr>
              <a:t>初年度3</a:t>
            </a:r>
            <a:r>
              <a:rPr lang="ja" sz="1500">
                <a:solidFill>
                  <a:schemeClr val="lt1"/>
                </a:solidFill>
                <a:latin typeface="M PLUS 1p"/>
                <a:ea typeface="M PLUS 1p"/>
                <a:cs typeface="M PLUS 1p"/>
                <a:sym typeface="M PLUS 1p"/>
              </a:rPr>
              <a:t>45</a:t>
            </a:r>
            <a:r>
              <a:rPr lang="ja" sz="1500">
                <a:solidFill>
                  <a:schemeClr val="lt1"/>
                </a:solidFill>
                <a:latin typeface="M PLUS 1p"/>
                <a:ea typeface="M PLUS 1p"/>
                <a:cs typeface="M PLUS 1p"/>
                <a:sym typeface="M PLUS 1p"/>
              </a:rPr>
              <a:t>万円 / 38</a:t>
            </a:r>
            <a:r>
              <a:rPr lang="ja" sz="1500">
                <a:solidFill>
                  <a:schemeClr val="lt1"/>
                </a:solidFill>
                <a:latin typeface="M PLUS 1p"/>
                <a:ea typeface="M PLUS 1p"/>
                <a:cs typeface="M PLUS 1p"/>
                <a:sym typeface="M PLUS 1p"/>
              </a:rPr>
              <a:t>1</a:t>
            </a:r>
            <a:r>
              <a:rPr lang="ja" sz="1500">
                <a:solidFill>
                  <a:schemeClr val="lt1"/>
                </a:solidFill>
                <a:latin typeface="M PLUS 1p"/>
                <a:ea typeface="M PLUS 1p"/>
                <a:cs typeface="M PLUS 1p"/>
                <a:sym typeface="M PLUS 1p"/>
              </a:rPr>
              <a:t>万円 / 4</a:t>
            </a:r>
            <a:r>
              <a:rPr lang="ja" sz="1500">
                <a:solidFill>
                  <a:schemeClr val="lt1"/>
                </a:solidFill>
                <a:latin typeface="M PLUS 1p"/>
                <a:ea typeface="M PLUS 1p"/>
                <a:cs typeface="M PLUS 1p"/>
                <a:sym typeface="M PLUS 1p"/>
              </a:rPr>
              <a:t>65</a:t>
            </a:r>
            <a:r>
              <a:rPr lang="ja" sz="1500">
                <a:solidFill>
                  <a:schemeClr val="lt1"/>
                </a:solidFill>
                <a:latin typeface="M PLUS 1p"/>
                <a:ea typeface="M PLUS 1p"/>
                <a:cs typeface="M PLUS 1p"/>
                <a:sym typeface="M PLUS 1p"/>
              </a:rPr>
              <a:t>万円</a:t>
            </a:r>
            <a:r>
              <a:rPr lang="ja" sz="2000">
                <a:solidFill>
                  <a:schemeClr val="lt1"/>
                </a:solidFill>
                <a:latin typeface="M PLUS 1p"/>
                <a:ea typeface="M PLUS 1p"/>
                <a:cs typeface="M PLUS 1p"/>
                <a:sym typeface="M PLUS 1p"/>
              </a:rPr>
              <a:t> </a:t>
            </a:r>
            <a:endParaRPr sz="2000">
              <a:solidFill>
                <a:schemeClr val="lt1"/>
              </a:solidFill>
              <a:latin typeface="M PLUS 1p"/>
              <a:ea typeface="M PLUS 1p"/>
              <a:cs typeface="M PLUS 1p"/>
              <a:sym typeface="M PLUS 1p"/>
            </a:endParaRPr>
          </a:p>
        </p:txBody>
      </p:sp>
      <p:sp>
        <p:nvSpPr>
          <p:cNvPr id="1695" name="Google Shape;1695;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1696" name="Google Shape;1696;p58"/>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697" name="Google Shape;1697;p58"/>
          <p:cNvSpPr txBox="1"/>
          <p:nvPr/>
        </p:nvSpPr>
        <p:spPr>
          <a:xfrm>
            <a:off x="2865500" y="4388775"/>
            <a:ext cx="4449900" cy="508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ja" sz="900">
                <a:solidFill>
                  <a:srgbClr val="2C3853"/>
                </a:solidFill>
                <a:latin typeface="M PLUS 1p"/>
                <a:ea typeface="M PLUS 1p"/>
                <a:cs typeface="M PLUS 1p"/>
                <a:sym typeface="M PLUS 1p"/>
              </a:rPr>
              <a:t>ツール月額費用</a:t>
            </a:r>
            <a:endParaRPr b="1" sz="9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1100">
                <a:solidFill>
                  <a:srgbClr val="2C3853"/>
                </a:solidFill>
                <a:latin typeface="M PLUS 1p"/>
                <a:ea typeface="M PLUS 1p"/>
                <a:cs typeface="M PLUS 1p"/>
                <a:sym typeface="M PLUS 1p"/>
              </a:rPr>
              <a:t>月額</a:t>
            </a:r>
            <a:r>
              <a:rPr b="1" lang="ja">
                <a:solidFill>
                  <a:srgbClr val="2C3853"/>
                </a:solidFill>
                <a:latin typeface="M PLUS 1p"/>
                <a:ea typeface="M PLUS 1p"/>
                <a:cs typeface="M PLUS 1p"/>
                <a:sym typeface="M PLUS 1p"/>
              </a:rPr>
              <a:t>10</a:t>
            </a:r>
            <a:r>
              <a:rPr b="1" lang="ja" sz="1000">
                <a:solidFill>
                  <a:srgbClr val="2C3853"/>
                </a:solidFill>
                <a:latin typeface="M PLUS 1p"/>
                <a:ea typeface="M PLUS 1p"/>
                <a:cs typeface="M PLUS 1p"/>
                <a:sym typeface="M PLUS 1p"/>
              </a:rPr>
              <a:t>万円  / </a:t>
            </a:r>
            <a:r>
              <a:rPr b="1" lang="ja">
                <a:solidFill>
                  <a:srgbClr val="2C3853"/>
                </a:solidFill>
                <a:latin typeface="M PLUS 1p"/>
                <a:ea typeface="M PLUS 1p"/>
                <a:cs typeface="M PLUS 1p"/>
                <a:sym typeface="M PLUS 1p"/>
              </a:rPr>
              <a:t>13</a:t>
            </a:r>
            <a:r>
              <a:rPr b="1" lang="ja" sz="1000">
                <a:solidFill>
                  <a:srgbClr val="2C3853"/>
                </a:solidFill>
                <a:latin typeface="M PLUS 1p"/>
                <a:ea typeface="M PLUS 1p"/>
                <a:cs typeface="M PLUS 1p"/>
                <a:sym typeface="M PLUS 1p"/>
              </a:rPr>
              <a:t>万円 / </a:t>
            </a:r>
            <a:r>
              <a:rPr b="1" lang="ja">
                <a:solidFill>
                  <a:srgbClr val="2C3853"/>
                </a:solidFill>
                <a:latin typeface="M PLUS 1p"/>
                <a:ea typeface="M PLUS 1p"/>
                <a:cs typeface="M PLUS 1p"/>
                <a:sym typeface="M PLUS 1p"/>
              </a:rPr>
              <a:t>16️</a:t>
            </a:r>
            <a:r>
              <a:rPr b="1" lang="ja" sz="1000">
                <a:solidFill>
                  <a:srgbClr val="2C3853"/>
                </a:solidFill>
                <a:latin typeface="M PLUS 1p"/>
                <a:ea typeface="M PLUS 1p"/>
                <a:cs typeface="M PLUS 1p"/>
                <a:sym typeface="M PLUS 1p"/>
              </a:rPr>
              <a:t>万円/ </a:t>
            </a:r>
            <a:r>
              <a:rPr b="1" lang="ja">
                <a:solidFill>
                  <a:srgbClr val="2C3853"/>
                </a:solidFill>
                <a:latin typeface="M PLUS 1p"/>
                <a:ea typeface="M PLUS 1p"/>
                <a:cs typeface="M PLUS 1p"/>
                <a:sym typeface="M PLUS 1p"/>
              </a:rPr>
              <a:t>20</a:t>
            </a:r>
            <a:r>
              <a:rPr b="1" lang="ja" sz="1000">
                <a:solidFill>
                  <a:srgbClr val="2C3853"/>
                </a:solidFill>
                <a:latin typeface="M PLUS 1p"/>
                <a:ea typeface="M PLUS 1p"/>
                <a:cs typeface="M PLUS 1p"/>
                <a:sym typeface="M PLUS 1p"/>
              </a:rPr>
              <a:t>万円 </a:t>
            </a:r>
            <a:r>
              <a:rPr b="1" lang="ja" sz="1000">
                <a:solidFill>
                  <a:srgbClr val="F464A4"/>
                </a:solidFill>
                <a:latin typeface="M PLUS 1p"/>
                <a:ea typeface="M PLUS 1p"/>
                <a:cs typeface="M PLUS 1p"/>
                <a:sym typeface="M PLUS 1p"/>
              </a:rPr>
              <a:t>※ツールプラン選択による</a:t>
            </a:r>
            <a:endParaRPr b="1" sz="1000">
              <a:solidFill>
                <a:srgbClr val="F464A4"/>
              </a:solidFill>
              <a:latin typeface="M PLUS 1p"/>
              <a:ea typeface="M PLUS 1p"/>
              <a:cs typeface="M PLUS 1p"/>
              <a:sym typeface="M PLUS 1p"/>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graphicFrame>
        <p:nvGraphicFramePr>
          <p:cNvPr id="1702" name="Google Shape;1702;p59"/>
          <p:cNvGraphicFramePr/>
          <p:nvPr/>
        </p:nvGraphicFramePr>
        <p:xfrm>
          <a:off x="1448249" y="2649581"/>
          <a:ext cx="3000000" cy="3000000"/>
        </p:xfrm>
        <a:graphic>
          <a:graphicData uri="http://schemas.openxmlformats.org/drawingml/2006/table">
            <a:tbl>
              <a:tblPr>
                <a:noFill/>
                <a:tableStyleId>{FD071C18-03BC-46FC-AA01-2F0F7DC456C1}</a:tableStyleId>
              </a:tblPr>
              <a:tblGrid>
                <a:gridCol w="1234000"/>
                <a:gridCol w="1402950"/>
              </a:tblGrid>
              <a:tr h="235500">
                <a:tc gridSpan="2">
                  <a:txBody>
                    <a:bodyPr/>
                    <a:lstStyle/>
                    <a:p>
                      <a:pPr indent="0" lvl="0" marL="0" rtl="0" algn="ctr">
                        <a:spcBef>
                          <a:spcPts val="0"/>
                        </a:spcBef>
                        <a:spcAft>
                          <a:spcPts val="0"/>
                        </a:spcAft>
                        <a:buNone/>
                      </a:pPr>
                      <a:r>
                        <a:rPr b="1" lang="ja">
                          <a:solidFill>
                            <a:schemeClr val="lt1"/>
                          </a:solidFill>
                          <a:latin typeface="M PLUS 1p"/>
                          <a:ea typeface="M PLUS 1p"/>
                          <a:cs typeface="M PLUS 1p"/>
                          <a:sym typeface="M PLUS 1p"/>
                        </a:rPr>
                        <a:t>1</a:t>
                      </a:r>
                      <a:r>
                        <a:rPr b="1" lang="ja" sz="1000">
                          <a:solidFill>
                            <a:schemeClr val="lt1"/>
                          </a:solidFill>
                          <a:latin typeface="M PLUS 1p"/>
                          <a:ea typeface="M PLUS 1p"/>
                          <a:cs typeface="M PLUS 1p"/>
                          <a:sym typeface="M PLUS 1p"/>
                        </a:rPr>
                        <a:t>ヶ月目</a:t>
                      </a:r>
                      <a:r>
                        <a:rPr b="1" lang="ja">
                          <a:solidFill>
                            <a:schemeClr val="lt1"/>
                          </a:solidFill>
                          <a:latin typeface="M PLUS 1p"/>
                          <a:ea typeface="M PLUS 1p"/>
                          <a:cs typeface="M PLUS 1p"/>
                          <a:sym typeface="M PLUS 1p"/>
                        </a:rPr>
                        <a:t>〜2</a:t>
                      </a:r>
                      <a:r>
                        <a:rPr b="1" lang="ja" sz="1000">
                          <a:solidFill>
                            <a:schemeClr val="lt1"/>
                          </a:solidFill>
                          <a:latin typeface="M PLUS 1p"/>
                          <a:ea typeface="M PLUS 1p"/>
                          <a:cs typeface="M PLUS 1p"/>
                          <a:sym typeface="M PLUS 1p"/>
                        </a:rPr>
                        <a:t>ヶ月目</a:t>
                      </a:r>
                      <a:endParaRPr b="1" sz="1000">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hMerge="1"/>
              </a:tr>
              <a:tr h="502900">
                <a:tc gridSpan="2">
                  <a:txBody>
                    <a:bodyPr/>
                    <a:lstStyle/>
                    <a:p>
                      <a:pPr indent="0" lvl="0" marL="0" rtl="0" algn="ctr">
                        <a:spcBef>
                          <a:spcPts val="0"/>
                        </a:spcBef>
                        <a:spcAft>
                          <a:spcPts val="0"/>
                        </a:spcAft>
                        <a:buNone/>
                      </a:pPr>
                      <a:r>
                        <a:rPr b="1" lang="ja" sz="1100">
                          <a:solidFill>
                            <a:srgbClr val="2C3853"/>
                          </a:solidFill>
                          <a:latin typeface="M PLUS 1p"/>
                          <a:ea typeface="M PLUS 1p"/>
                          <a:cs typeface="M PLUS 1p"/>
                          <a:sym typeface="M PLUS 1p"/>
                        </a:rPr>
                        <a:t>※2 グロースステップ講座のご提供</a:t>
                      </a:r>
                      <a:r>
                        <a:rPr b="1" lang="ja" sz="1200">
                          <a:solidFill>
                            <a:srgbClr val="2C3853"/>
                          </a:solidFill>
                          <a:latin typeface="M PLUS 1p"/>
                          <a:ea typeface="M PLUS 1p"/>
                          <a:cs typeface="M PLUS 1p"/>
                          <a:sym typeface="M PLUS 1p"/>
                        </a:rPr>
                        <a:t>　</a:t>
                      </a:r>
                      <a:endParaRPr b="1" sz="1500">
                        <a:solidFill>
                          <a:srgbClr val="2C3853"/>
                        </a:solidFill>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BC3E4">
                        <a:alpha val="21120"/>
                      </a:srgbClr>
                    </a:solidFill>
                  </a:tcPr>
                </a:tc>
                <a:tc hMerge="1"/>
              </a:tr>
            </a:tbl>
          </a:graphicData>
        </a:graphic>
      </p:graphicFrame>
      <p:sp>
        <p:nvSpPr>
          <p:cNvPr id="1703" name="Google Shape;1703;p59"/>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000">
                <a:latin typeface="M PLUS 1p"/>
                <a:ea typeface="M PLUS 1p"/>
                <a:cs typeface="M PLUS 1p"/>
                <a:sym typeface="M PLUS 1p"/>
              </a:rPr>
              <a:t>❷</a:t>
            </a:r>
            <a:r>
              <a:rPr lang="ja" sz="2000">
                <a:latin typeface="M PLUS 1p"/>
                <a:ea typeface="M PLUS 1p"/>
                <a:cs typeface="M PLUS 1p"/>
                <a:sym typeface="M PLUS 1p"/>
              </a:rPr>
              <a:t>ツール＋制作</a:t>
            </a:r>
            <a:r>
              <a:rPr lang="ja" sz="2000">
                <a:latin typeface="M PLUS 1p"/>
                <a:ea typeface="M PLUS 1p"/>
                <a:cs typeface="M PLUS 1p"/>
                <a:sym typeface="M PLUS 1p"/>
              </a:rPr>
              <a:t>　</a:t>
            </a:r>
            <a:r>
              <a:rPr lang="ja" sz="1500">
                <a:solidFill>
                  <a:schemeClr val="lt1"/>
                </a:solidFill>
                <a:latin typeface="M PLUS 1p"/>
                <a:ea typeface="M PLUS 1p"/>
                <a:cs typeface="M PLUS 1p"/>
                <a:sym typeface="M PLUS 1p"/>
              </a:rPr>
              <a:t>初年度275万円~</a:t>
            </a:r>
            <a:r>
              <a:rPr lang="ja" sz="1500">
                <a:solidFill>
                  <a:schemeClr val="lt1"/>
                </a:solidFill>
                <a:latin typeface="M PLUS 1p"/>
                <a:ea typeface="M PLUS 1p"/>
                <a:cs typeface="M PLUS 1p"/>
                <a:sym typeface="M PLUS 1p"/>
              </a:rPr>
              <a:t> / 311万円</a:t>
            </a:r>
            <a:r>
              <a:rPr lang="ja" sz="1500">
                <a:solidFill>
                  <a:schemeClr val="lt1"/>
                </a:solidFill>
                <a:latin typeface="M PLUS 1p"/>
                <a:ea typeface="M PLUS 1p"/>
                <a:cs typeface="M PLUS 1p"/>
                <a:sym typeface="M PLUS 1p"/>
              </a:rPr>
              <a:t>~</a:t>
            </a:r>
            <a:r>
              <a:rPr lang="ja" sz="1500">
                <a:solidFill>
                  <a:schemeClr val="lt1"/>
                </a:solidFill>
                <a:latin typeface="M PLUS 1p"/>
                <a:ea typeface="M PLUS 1p"/>
                <a:cs typeface="M PLUS 1p"/>
                <a:sym typeface="M PLUS 1p"/>
              </a:rPr>
              <a:t> / 395万円</a:t>
            </a:r>
            <a:r>
              <a:rPr lang="ja" sz="2000">
                <a:solidFill>
                  <a:schemeClr val="lt1"/>
                </a:solidFill>
                <a:latin typeface="M PLUS 1p"/>
                <a:ea typeface="M PLUS 1p"/>
                <a:cs typeface="M PLUS 1p"/>
                <a:sym typeface="M PLUS 1p"/>
              </a:rPr>
              <a:t>~</a:t>
            </a:r>
            <a:endParaRPr sz="2000">
              <a:latin typeface="M PLUS 1p"/>
              <a:ea typeface="M PLUS 1p"/>
              <a:cs typeface="M PLUS 1p"/>
              <a:sym typeface="M PLUS 1p"/>
            </a:endParaRPr>
          </a:p>
        </p:txBody>
      </p:sp>
      <p:sp>
        <p:nvSpPr>
          <p:cNvPr id="1704" name="Google Shape;1704;p59"/>
          <p:cNvSpPr/>
          <p:nvPr/>
        </p:nvSpPr>
        <p:spPr>
          <a:xfrm>
            <a:off x="4099933" y="1713475"/>
            <a:ext cx="1713000" cy="799500"/>
          </a:xfrm>
          <a:prstGeom prst="rect">
            <a:avLst/>
          </a:prstGeom>
          <a:solidFill>
            <a:srgbClr val="EBC3E4">
              <a:alpha val="21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59"/>
          <p:cNvSpPr/>
          <p:nvPr/>
        </p:nvSpPr>
        <p:spPr>
          <a:xfrm>
            <a:off x="1455875" y="3976600"/>
            <a:ext cx="6604800" cy="11157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706" name="Google Shape;1706;p59"/>
          <p:cNvGraphicFramePr/>
          <p:nvPr/>
        </p:nvGraphicFramePr>
        <p:xfrm>
          <a:off x="512025" y="1240625"/>
          <a:ext cx="3000000" cy="3000000"/>
        </p:xfrm>
        <a:graphic>
          <a:graphicData uri="http://schemas.openxmlformats.org/drawingml/2006/table">
            <a:tbl>
              <a:tblPr>
                <a:noFill/>
                <a:tableStyleId>{FD071C18-03BC-46FC-AA01-2F0F7DC456C1}</a:tableStyleId>
              </a:tblPr>
              <a:tblGrid>
                <a:gridCol w="914000"/>
                <a:gridCol w="1230600"/>
                <a:gridCol w="1072300"/>
                <a:gridCol w="356325"/>
                <a:gridCol w="1788275"/>
              </a:tblGrid>
              <a:tr h="381000">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0</a:t>
                      </a:r>
                      <a:r>
                        <a:rPr b="1" lang="ja" sz="800">
                          <a:solidFill>
                            <a:srgbClr val="FFFFFF"/>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gridSpan="3">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1</a:t>
                      </a:r>
                      <a:r>
                        <a:rPr b="1" lang="ja" sz="1200">
                          <a:solidFill>
                            <a:srgbClr val="FFFFFF"/>
                          </a:solidFill>
                          <a:latin typeface="M PLUS 1p"/>
                          <a:ea typeface="M PLUS 1p"/>
                          <a:cs typeface="M PLUS 1p"/>
                          <a:sym typeface="M PLUS 1p"/>
                        </a:rPr>
                        <a:t>～</a:t>
                      </a:r>
                      <a:r>
                        <a:rPr b="1" lang="ja" sz="1800">
                          <a:solidFill>
                            <a:srgbClr val="FFFFFF"/>
                          </a:solidFill>
                          <a:latin typeface="M PLUS 1p"/>
                          <a:ea typeface="M PLUS 1p"/>
                          <a:cs typeface="M PLUS 1p"/>
                          <a:sym typeface="M PLUS 1p"/>
                        </a:rPr>
                        <a:t>2</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hMerge="1"/>
                <a:tc hMerge="1"/>
                <a:tc>
                  <a:txBody>
                    <a:bodyPr/>
                    <a:lstStyle/>
                    <a:p>
                      <a:pPr indent="0" lvl="0" marL="0" rtl="0" algn="ctr">
                        <a:spcBef>
                          <a:spcPts val="0"/>
                        </a:spcBef>
                        <a:spcAft>
                          <a:spcPts val="0"/>
                        </a:spcAft>
                        <a:buClr>
                          <a:srgbClr val="000000"/>
                        </a:buClr>
                        <a:buSzPts val="1100"/>
                        <a:buFont typeface="Arial"/>
                        <a:buNone/>
                      </a:pPr>
                      <a:r>
                        <a:rPr b="1" lang="ja" sz="1800">
                          <a:solidFill>
                            <a:srgbClr val="FFFFFF"/>
                          </a:solidFill>
                          <a:latin typeface="M PLUS 1p"/>
                          <a:ea typeface="M PLUS 1p"/>
                          <a:cs typeface="M PLUS 1p"/>
                          <a:sym typeface="M PLUS 1p"/>
                        </a:rPr>
                        <a:t>3</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r>
            </a:tbl>
          </a:graphicData>
        </a:graphic>
      </p:graphicFrame>
      <p:cxnSp>
        <p:nvCxnSpPr>
          <p:cNvPr id="1707" name="Google Shape;1707;p59"/>
          <p:cNvCxnSpPr/>
          <p:nvPr/>
        </p:nvCxnSpPr>
        <p:spPr>
          <a:xfrm>
            <a:off x="4176685" y="1703600"/>
            <a:ext cx="0" cy="843600"/>
          </a:xfrm>
          <a:prstGeom prst="straightConnector1">
            <a:avLst/>
          </a:prstGeom>
          <a:noFill/>
          <a:ln cap="flat" cmpd="sng" w="9525">
            <a:solidFill>
              <a:srgbClr val="FFFFFF"/>
            </a:solidFill>
            <a:prstDash val="solid"/>
            <a:round/>
            <a:headEnd len="med" w="med" type="none"/>
            <a:tailEnd len="med" w="med" type="none"/>
          </a:ln>
        </p:spPr>
      </p:cxnSp>
      <p:cxnSp>
        <p:nvCxnSpPr>
          <p:cNvPr id="1708" name="Google Shape;1708;p59"/>
          <p:cNvCxnSpPr/>
          <p:nvPr/>
        </p:nvCxnSpPr>
        <p:spPr>
          <a:xfrm>
            <a:off x="526550" y="2535775"/>
            <a:ext cx="5361600" cy="9900"/>
          </a:xfrm>
          <a:prstGeom prst="straightConnector1">
            <a:avLst/>
          </a:prstGeom>
          <a:noFill/>
          <a:ln cap="flat" cmpd="sng" w="9525">
            <a:solidFill>
              <a:srgbClr val="D9D9D9"/>
            </a:solidFill>
            <a:prstDash val="solid"/>
            <a:round/>
            <a:headEnd len="med" w="med" type="none"/>
            <a:tailEnd len="med" w="med" type="none"/>
          </a:ln>
        </p:spPr>
      </p:cxnSp>
      <p:cxnSp>
        <p:nvCxnSpPr>
          <p:cNvPr id="1709" name="Google Shape;1709;p59"/>
          <p:cNvCxnSpPr/>
          <p:nvPr/>
        </p:nvCxnSpPr>
        <p:spPr>
          <a:xfrm>
            <a:off x="2347885" y="1703600"/>
            <a:ext cx="0" cy="843600"/>
          </a:xfrm>
          <a:prstGeom prst="straightConnector1">
            <a:avLst/>
          </a:prstGeom>
          <a:noFill/>
          <a:ln cap="flat" cmpd="sng" w="9525">
            <a:solidFill>
              <a:srgbClr val="D9D9D9"/>
            </a:solidFill>
            <a:prstDash val="solid"/>
            <a:round/>
            <a:headEnd len="med" w="med" type="none"/>
            <a:tailEnd len="med" w="med" type="none"/>
          </a:ln>
        </p:spPr>
      </p:cxnSp>
      <p:cxnSp>
        <p:nvCxnSpPr>
          <p:cNvPr id="1710" name="Google Shape;1710;p59"/>
          <p:cNvCxnSpPr/>
          <p:nvPr/>
        </p:nvCxnSpPr>
        <p:spPr>
          <a:xfrm>
            <a:off x="1426020" y="1703600"/>
            <a:ext cx="0" cy="843600"/>
          </a:xfrm>
          <a:prstGeom prst="straightConnector1">
            <a:avLst/>
          </a:prstGeom>
          <a:noFill/>
          <a:ln cap="flat" cmpd="sng" w="9525">
            <a:solidFill>
              <a:srgbClr val="D9D9D9"/>
            </a:solidFill>
            <a:prstDash val="solid"/>
            <a:round/>
            <a:headEnd len="med" w="med" type="none"/>
            <a:tailEnd len="med" w="med" type="none"/>
          </a:ln>
        </p:spPr>
      </p:cxnSp>
      <p:cxnSp>
        <p:nvCxnSpPr>
          <p:cNvPr id="1711" name="Google Shape;1711;p59"/>
          <p:cNvCxnSpPr/>
          <p:nvPr/>
        </p:nvCxnSpPr>
        <p:spPr>
          <a:xfrm>
            <a:off x="519085" y="1703600"/>
            <a:ext cx="0" cy="843600"/>
          </a:xfrm>
          <a:prstGeom prst="straightConnector1">
            <a:avLst/>
          </a:prstGeom>
          <a:noFill/>
          <a:ln cap="flat" cmpd="sng" w="9525">
            <a:solidFill>
              <a:srgbClr val="D9D9D9"/>
            </a:solidFill>
            <a:prstDash val="solid"/>
            <a:round/>
            <a:headEnd len="med" w="med" type="none"/>
            <a:tailEnd len="med" w="med" type="none"/>
          </a:ln>
        </p:spPr>
      </p:cxnSp>
      <p:sp>
        <p:nvSpPr>
          <p:cNvPr id="1712" name="Google Shape;1712;p59"/>
          <p:cNvSpPr txBox="1"/>
          <p:nvPr/>
        </p:nvSpPr>
        <p:spPr>
          <a:xfrm>
            <a:off x="536650" y="1831398"/>
            <a:ext cx="871800" cy="572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900">
                <a:solidFill>
                  <a:srgbClr val="2C3853"/>
                </a:solidFill>
                <a:latin typeface="M PLUS 1p"/>
                <a:ea typeface="M PLUS 1p"/>
                <a:cs typeface="M PLUS 1p"/>
                <a:sym typeface="M PLUS 1p"/>
              </a:rPr>
              <a:t>初期費用</a:t>
            </a:r>
            <a:endParaRPr b="1" sz="900">
              <a:solidFill>
                <a:srgbClr val="2C3853"/>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a:solidFill>
                  <a:srgbClr val="2C3853"/>
                </a:solidFill>
                <a:latin typeface="M PLUS 1p"/>
                <a:ea typeface="M PLUS 1p"/>
                <a:cs typeface="M PLUS 1p"/>
                <a:sym typeface="M PLUS 1p"/>
              </a:rPr>
              <a:t>10</a:t>
            </a:r>
            <a:r>
              <a:rPr b="1" lang="ja" sz="1000">
                <a:solidFill>
                  <a:srgbClr val="2C3853"/>
                </a:solidFill>
                <a:latin typeface="M PLUS 1p"/>
                <a:ea typeface="M PLUS 1p"/>
                <a:cs typeface="M PLUS 1p"/>
                <a:sym typeface="M PLUS 1p"/>
              </a:rPr>
              <a:t>万円</a:t>
            </a:r>
            <a:endParaRPr b="1" sz="1000">
              <a:solidFill>
                <a:srgbClr val="2C3853"/>
              </a:solidFill>
              <a:latin typeface="M PLUS 1p"/>
              <a:ea typeface="M PLUS 1p"/>
              <a:cs typeface="M PLUS 1p"/>
              <a:sym typeface="M PLUS 1p"/>
            </a:endParaRPr>
          </a:p>
        </p:txBody>
      </p:sp>
      <p:sp>
        <p:nvSpPr>
          <p:cNvPr id="1713" name="Google Shape;1713;p59"/>
          <p:cNvSpPr/>
          <p:nvPr/>
        </p:nvSpPr>
        <p:spPr>
          <a:xfrm>
            <a:off x="2042602" y="4935738"/>
            <a:ext cx="106200" cy="125700"/>
          </a:xfrm>
          <a:prstGeom prst="ellipse">
            <a:avLst/>
          </a:prstGeom>
          <a:noFill/>
          <a:ln cap="flat" cmpd="sng" w="38100">
            <a:solidFill>
              <a:srgbClr val="F464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4" name="Google Shape;1714;p59"/>
          <p:cNvCxnSpPr/>
          <p:nvPr/>
        </p:nvCxnSpPr>
        <p:spPr>
          <a:xfrm>
            <a:off x="2136996" y="4998600"/>
            <a:ext cx="5874600" cy="6600"/>
          </a:xfrm>
          <a:prstGeom prst="straightConnector1">
            <a:avLst/>
          </a:prstGeom>
          <a:noFill/>
          <a:ln cap="flat" cmpd="sng" w="38100">
            <a:solidFill>
              <a:srgbClr val="F464A4"/>
            </a:solidFill>
            <a:prstDash val="solid"/>
            <a:round/>
            <a:headEnd len="med" w="med" type="none"/>
            <a:tailEnd len="med" w="med" type="stealth"/>
          </a:ln>
        </p:spPr>
      </p:cxnSp>
      <p:sp>
        <p:nvSpPr>
          <p:cNvPr id="1715" name="Google Shape;1715;p59"/>
          <p:cNvSpPr/>
          <p:nvPr/>
        </p:nvSpPr>
        <p:spPr>
          <a:xfrm>
            <a:off x="519075" y="922575"/>
            <a:ext cx="9888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59"/>
          <p:cNvSpPr/>
          <p:nvPr/>
        </p:nvSpPr>
        <p:spPr>
          <a:xfrm>
            <a:off x="1448250" y="922575"/>
            <a:ext cx="2695500" cy="268800"/>
          </a:xfrm>
          <a:prstGeom prst="chevron">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59"/>
          <p:cNvSpPr txBox="1"/>
          <p:nvPr/>
        </p:nvSpPr>
        <p:spPr>
          <a:xfrm>
            <a:off x="533850" y="950890"/>
            <a:ext cx="871800" cy="227100"/>
          </a:xfrm>
          <a:prstGeom prst="rect">
            <a:avLst/>
          </a:prstGeom>
          <a:solidFill>
            <a:srgbClr val="9E9E9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1000">
                <a:solidFill>
                  <a:srgbClr val="FFFFFF"/>
                </a:solidFill>
                <a:latin typeface="M PLUS 1p"/>
                <a:ea typeface="M PLUS 1p"/>
                <a:cs typeface="M PLUS 1p"/>
                <a:sym typeface="M PLUS 1p"/>
              </a:rPr>
              <a:t>お申し込み</a:t>
            </a:r>
            <a:endParaRPr b="1" sz="1000">
              <a:solidFill>
                <a:srgbClr val="FFFFFF"/>
              </a:solidFill>
              <a:latin typeface="M PLUS 1p"/>
              <a:ea typeface="M PLUS 1p"/>
              <a:cs typeface="M PLUS 1p"/>
              <a:sym typeface="M PLUS 1p"/>
            </a:endParaRPr>
          </a:p>
        </p:txBody>
      </p:sp>
      <p:sp>
        <p:nvSpPr>
          <p:cNvPr id="1718" name="Google Shape;1718;p59"/>
          <p:cNvSpPr txBox="1"/>
          <p:nvPr/>
        </p:nvSpPr>
        <p:spPr>
          <a:xfrm>
            <a:off x="1673577" y="950900"/>
            <a:ext cx="2178300" cy="2271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ja" sz="900">
                <a:solidFill>
                  <a:srgbClr val="FFFFFF"/>
                </a:solidFill>
                <a:latin typeface="M PLUS 1p"/>
                <a:ea typeface="M PLUS 1p"/>
                <a:cs typeface="M PLUS 1p"/>
                <a:sym typeface="M PLUS 1p"/>
              </a:rPr>
              <a:t>オンボーディング 期間</a:t>
            </a:r>
            <a:endParaRPr b="1" sz="900">
              <a:solidFill>
                <a:srgbClr val="FFFFFF"/>
              </a:solidFill>
              <a:latin typeface="M PLUS 1p"/>
              <a:ea typeface="M PLUS 1p"/>
              <a:cs typeface="M PLUS 1p"/>
              <a:sym typeface="M PLUS 1p"/>
            </a:endParaRPr>
          </a:p>
        </p:txBody>
      </p:sp>
      <p:graphicFrame>
        <p:nvGraphicFramePr>
          <p:cNvPr id="1719" name="Google Shape;1719;p59"/>
          <p:cNvGraphicFramePr/>
          <p:nvPr/>
        </p:nvGraphicFramePr>
        <p:xfrm>
          <a:off x="1455805" y="3966689"/>
          <a:ext cx="3000000" cy="3000000"/>
        </p:xfrm>
        <a:graphic>
          <a:graphicData uri="http://schemas.openxmlformats.org/drawingml/2006/table">
            <a:tbl>
              <a:tblPr>
                <a:noFill/>
                <a:tableStyleId>{FD071C18-03BC-46FC-AA01-2F0F7DC456C1}</a:tableStyleId>
              </a:tblPr>
              <a:tblGrid>
                <a:gridCol w="1310350"/>
                <a:gridCol w="1314475"/>
                <a:gridCol w="1337975"/>
                <a:gridCol w="1320975"/>
                <a:gridCol w="1320975"/>
              </a:tblGrid>
              <a:tr h="381000">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1</a:t>
                      </a:r>
                      <a:r>
                        <a:rPr b="1" lang="ja" sz="800">
                          <a:solidFill>
                            <a:srgbClr val="FFFFFF"/>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2</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gridSpan="3">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3</a:t>
                      </a:r>
                      <a:r>
                        <a:rPr b="1" lang="ja" sz="800">
                          <a:solidFill>
                            <a:srgbClr val="FFFFFF"/>
                          </a:solidFill>
                          <a:latin typeface="M PLUS 1p"/>
                          <a:ea typeface="M PLUS 1p"/>
                          <a:cs typeface="M PLUS 1p"/>
                          <a:sym typeface="M PLUS 1p"/>
                        </a:rPr>
                        <a:t>ヶ月目</a:t>
                      </a:r>
                      <a:r>
                        <a:rPr b="1" lang="ja" sz="1200">
                          <a:solidFill>
                            <a:srgbClr val="FFFFFF"/>
                          </a:solidFill>
                          <a:latin typeface="M PLUS 1p"/>
                          <a:ea typeface="M PLUS 1p"/>
                          <a:cs typeface="M PLUS 1p"/>
                          <a:sym typeface="M PLUS 1p"/>
                        </a:rPr>
                        <a:t> 〜 </a:t>
                      </a:r>
                      <a:r>
                        <a:rPr b="1" lang="ja" sz="1800">
                          <a:solidFill>
                            <a:srgbClr val="FFFFFF"/>
                          </a:solidFill>
                          <a:latin typeface="M PLUS 1p"/>
                          <a:ea typeface="M PLUS 1p"/>
                          <a:cs typeface="M PLUS 1p"/>
                          <a:sym typeface="M PLUS 1p"/>
                        </a:rPr>
                        <a:t>12</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hMerge="1"/>
                <a:tc hMerge="1"/>
              </a:tr>
            </a:tbl>
          </a:graphicData>
        </a:graphic>
      </p:graphicFrame>
      <p:sp>
        <p:nvSpPr>
          <p:cNvPr id="1720" name="Google Shape;1720;p59"/>
          <p:cNvSpPr/>
          <p:nvPr/>
        </p:nvSpPr>
        <p:spPr>
          <a:xfrm>
            <a:off x="1455875" y="3655925"/>
            <a:ext cx="66048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59"/>
          <p:cNvSpPr txBox="1"/>
          <p:nvPr/>
        </p:nvSpPr>
        <p:spPr>
          <a:xfrm>
            <a:off x="1507875" y="3684225"/>
            <a:ext cx="6312000" cy="227100"/>
          </a:xfrm>
          <a:prstGeom prst="rect">
            <a:avLst/>
          </a:prstGeom>
          <a:solidFill>
            <a:srgbClr val="9E9E9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1000">
                <a:solidFill>
                  <a:srgbClr val="FFFFFF"/>
                </a:solidFill>
                <a:latin typeface="M PLUS 1p"/>
                <a:ea typeface="M PLUS 1p"/>
                <a:cs typeface="M PLUS 1p"/>
                <a:sym typeface="M PLUS 1p"/>
              </a:rPr>
              <a:t>※1 ツール利用期間</a:t>
            </a:r>
            <a:endParaRPr b="1" sz="1000">
              <a:solidFill>
                <a:srgbClr val="FFFFFF"/>
              </a:solidFill>
              <a:latin typeface="M PLUS 1p"/>
              <a:ea typeface="M PLUS 1p"/>
              <a:cs typeface="M PLUS 1p"/>
              <a:sym typeface="M PLUS 1p"/>
            </a:endParaRPr>
          </a:p>
        </p:txBody>
      </p:sp>
      <p:sp>
        <p:nvSpPr>
          <p:cNvPr id="1722" name="Google Shape;1722;p59"/>
          <p:cNvSpPr txBox="1"/>
          <p:nvPr/>
        </p:nvSpPr>
        <p:spPr>
          <a:xfrm>
            <a:off x="4085249" y="1816430"/>
            <a:ext cx="1713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ja" sz="900">
                <a:solidFill>
                  <a:srgbClr val="2C3853"/>
                </a:solidFill>
                <a:latin typeface="M PLUS 1p"/>
                <a:ea typeface="M PLUS 1p"/>
                <a:cs typeface="M PLUS 1p"/>
                <a:sym typeface="M PLUS 1p"/>
              </a:rPr>
              <a:t>公開</a:t>
            </a:r>
            <a:endParaRPr b="1" sz="900">
              <a:solidFill>
                <a:srgbClr val="2C3853"/>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900">
                <a:solidFill>
                  <a:srgbClr val="2C3853"/>
                </a:solidFill>
                <a:latin typeface="M PLUS 1p"/>
                <a:ea typeface="M PLUS 1p"/>
                <a:cs typeface="M PLUS 1p"/>
                <a:sym typeface="M PLUS 1p"/>
              </a:rPr>
              <a:t>サポート</a:t>
            </a:r>
            <a:endParaRPr b="1" sz="900">
              <a:solidFill>
                <a:srgbClr val="2C3853"/>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a:solidFill>
                  <a:srgbClr val="2C3853"/>
                </a:solidFill>
                <a:latin typeface="M PLUS 1p"/>
                <a:ea typeface="M PLUS 1p"/>
                <a:cs typeface="M PLUS 1p"/>
                <a:sym typeface="M PLUS 1p"/>
              </a:rPr>
              <a:t>20</a:t>
            </a:r>
            <a:r>
              <a:rPr b="1" lang="ja" sz="1000">
                <a:solidFill>
                  <a:srgbClr val="2C3853"/>
                </a:solidFill>
                <a:latin typeface="M PLUS 1p"/>
                <a:ea typeface="M PLUS 1p"/>
                <a:cs typeface="M PLUS 1p"/>
                <a:sym typeface="M PLUS 1p"/>
              </a:rPr>
              <a:t>万円</a:t>
            </a:r>
            <a:endParaRPr b="1" sz="1000">
              <a:solidFill>
                <a:srgbClr val="2C3853"/>
              </a:solidFill>
              <a:latin typeface="M PLUS 1p"/>
              <a:ea typeface="M PLUS 1p"/>
              <a:cs typeface="M PLUS 1p"/>
              <a:sym typeface="M PLUS 1p"/>
            </a:endParaRPr>
          </a:p>
        </p:txBody>
      </p:sp>
      <p:pic>
        <p:nvPicPr>
          <p:cNvPr id="1723" name="Google Shape;1723;p59"/>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724" name="Google Shape;1724;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cxnSp>
        <p:nvCxnSpPr>
          <p:cNvPr id="1725" name="Google Shape;1725;p59"/>
          <p:cNvCxnSpPr/>
          <p:nvPr/>
        </p:nvCxnSpPr>
        <p:spPr>
          <a:xfrm>
            <a:off x="3271285" y="1706125"/>
            <a:ext cx="0" cy="843600"/>
          </a:xfrm>
          <a:prstGeom prst="straightConnector1">
            <a:avLst/>
          </a:prstGeom>
          <a:noFill/>
          <a:ln cap="flat" cmpd="sng" w="9525">
            <a:solidFill>
              <a:srgbClr val="D9D9D9"/>
            </a:solidFill>
            <a:prstDash val="solid"/>
            <a:round/>
            <a:headEnd len="med" w="med" type="none"/>
            <a:tailEnd len="med" w="med" type="none"/>
          </a:ln>
        </p:spPr>
      </p:cxnSp>
      <p:cxnSp>
        <p:nvCxnSpPr>
          <p:cNvPr id="1726" name="Google Shape;1726;p59"/>
          <p:cNvCxnSpPr/>
          <p:nvPr/>
        </p:nvCxnSpPr>
        <p:spPr>
          <a:xfrm>
            <a:off x="4076456" y="1706125"/>
            <a:ext cx="0" cy="843600"/>
          </a:xfrm>
          <a:prstGeom prst="straightConnector1">
            <a:avLst/>
          </a:prstGeom>
          <a:noFill/>
          <a:ln cap="flat" cmpd="sng" w="9525">
            <a:solidFill>
              <a:srgbClr val="D9D9D9"/>
            </a:solidFill>
            <a:prstDash val="solid"/>
            <a:round/>
            <a:headEnd len="med" w="med" type="none"/>
            <a:tailEnd len="med" w="med" type="none"/>
          </a:ln>
        </p:spPr>
      </p:cxnSp>
      <p:cxnSp>
        <p:nvCxnSpPr>
          <p:cNvPr id="1727" name="Google Shape;1727;p59"/>
          <p:cNvCxnSpPr/>
          <p:nvPr/>
        </p:nvCxnSpPr>
        <p:spPr>
          <a:xfrm>
            <a:off x="5850118" y="1697407"/>
            <a:ext cx="0" cy="843600"/>
          </a:xfrm>
          <a:prstGeom prst="straightConnector1">
            <a:avLst/>
          </a:prstGeom>
          <a:noFill/>
          <a:ln cap="flat" cmpd="sng" w="9525">
            <a:solidFill>
              <a:srgbClr val="D9D9D9"/>
            </a:solidFill>
            <a:prstDash val="solid"/>
            <a:round/>
            <a:headEnd len="med" w="med" type="none"/>
            <a:tailEnd len="med" w="med" type="none"/>
          </a:ln>
        </p:spPr>
      </p:cxnSp>
      <p:sp>
        <p:nvSpPr>
          <p:cNvPr id="1728" name="Google Shape;1728;p59"/>
          <p:cNvSpPr/>
          <p:nvPr/>
        </p:nvSpPr>
        <p:spPr>
          <a:xfrm>
            <a:off x="1448250" y="1718000"/>
            <a:ext cx="2637000" cy="7995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59"/>
          <p:cNvSpPr txBox="1"/>
          <p:nvPr/>
        </p:nvSpPr>
        <p:spPr>
          <a:xfrm>
            <a:off x="1357037" y="1825834"/>
            <a:ext cx="3049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ja" sz="900">
                <a:solidFill>
                  <a:srgbClr val="2C3853"/>
                </a:solidFill>
                <a:latin typeface="M PLUS 1p"/>
                <a:ea typeface="M PLUS 1p"/>
                <a:cs typeface="M PLUS 1p"/>
                <a:sym typeface="M PLUS 1p"/>
              </a:rPr>
              <a:t>サイト訴求設計</a:t>
            </a:r>
            <a:r>
              <a:rPr b="1" lang="ja" sz="900">
                <a:solidFill>
                  <a:srgbClr val="2C3853"/>
                </a:solidFill>
                <a:latin typeface="M PLUS 1p"/>
                <a:ea typeface="M PLUS 1p"/>
                <a:cs typeface="M PLUS 1p"/>
                <a:sym typeface="M PLUS 1p"/>
              </a:rPr>
              <a:t>(30万円)+</a:t>
            </a:r>
            <a:endParaRPr b="1" sz="900">
              <a:solidFill>
                <a:srgbClr val="2C3853"/>
              </a:solidFill>
              <a:latin typeface="M PLUS 1p"/>
              <a:ea typeface="M PLUS 1p"/>
              <a:cs typeface="M PLUS 1p"/>
              <a:sym typeface="M PLUS 1p"/>
            </a:endParaRPr>
          </a:p>
          <a:p>
            <a:pPr indent="0" lvl="0" marL="0" rtl="0" algn="ctr">
              <a:spcBef>
                <a:spcPts val="0"/>
              </a:spcBef>
              <a:spcAft>
                <a:spcPts val="0"/>
              </a:spcAft>
              <a:buClr>
                <a:schemeClr val="dk1"/>
              </a:buClr>
              <a:buSzPts val="1100"/>
              <a:buFont typeface="Arial"/>
              <a:buNone/>
            </a:pPr>
            <a:r>
              <a:rPr b="1" lang="ja" sz="900">
                <a:solidFill>
                  <a:srgbClr val="2C3853"/>
                </a:solidFill>
                <a:latin typeface="M PLUS 1p"/>
                <a:ea typeface="M PLUS 1p"/>
                <a:cs typeface="M PLUS 1p"/>
                <a:sym typeface="M PLUS 1p"/>
              </a:rPr>
              <a:t>サイト制作(95万円～)</a:t>
            </a:r>
            <a:endParaRPr b="1" sz="900">
              <a:solidFill>
                <a:srgbClr val="2C3853"/>
              </a:solidFill>
              <a:latin typeface="M PLUS 1p"/>
              <a:ea typeface="M PLUS 1p"/>
              <a:cs typeface="M PLUS 1p"/>
              <a:sym typeface="M PLUS 1p"/>
            </a:endParaRPr>
          </a:p>
          <a:p>
            <a:pPr indent="0" lvl="0" marL="0" rtl="0" algn="ctr">
              <a:spcBef>
                <a:spcPts val="0"/>
              </a:spcBef>
              <a:spcAft>
                <a:spcPts val="0"/>
              </a:spcAft>
              <a:buNone/>
            </a:pPr>
            <a:r>
              <a:rPr b="1" lang="ja">
                <a:solidFill>
                  <a:srgbClr val="2C3853"/>
                </a:solidFill>
                <a:latin typeface="M PLUS 1p"/>
                <a:ea typeface="M PLUS 1p"/>
                <a:cs typeface="M PLUS 1p"/>
                <a:sym typeface="M PLUS 1p"/>
              </a:rPr>
              <a:t>125</a:t>
            </a:r>
            <a:r>
              <a:rPr b="1" lang="ja" sz="1000">
                <a:solidFill>
                  <a:srgbClr val="2C3853"/>
                </a:solidFill>
                <a:latin typeface="M PLUS 1p"/>
                <a:ea typeface="M PLUS 1p"/>
                <a:cs typeface="M PLUS 1p"/>
                <a:sym typeface="M PLUS 1p"/>
              </a:rPr>
              <a:t>万円～</a:t>
            </a:r>
            <a:endParaRPr b="1" sz="800">
              <a:solidFill>
                <a:srgbClr val="2C3853"/>
              </a:solidFill>
              <a:latin typeface="M PLUS 1p"/>
              <a:ea typeface="M PLUS 1p"/>
              <a:cs typeface="M PLUS 1p"/>
              <a:sym typeface="M PLUS 1p"/>
            </a:endParaRPr>
          </a:p>
          <a:p>
            <a:pPr indent="0" lvl="0" marL="0" rtl="0" algn="ctr">
              <a:spcBef>
                <a:spcPts val="0"/>
              </a:spcBef>
              <a:spcAft>
                <a:spcPts val="0"/>
              </a:spcAft>
              <a:buNone/>
            </a:pPr>
            <a:r>
              <a:rPr b="1" lang="ja" sz="600">
                <a:solidFill>
                  <a:srgbClr val="2C3853"/>
                </a:solidFill>
                <a:latin typeface="M PLUS 1p"/>
                <a:ea typeface="M PLUS 1p"/>
                <a:cs typeface="M PLUS 1p"/>
                <a:sym typeface="M PLUS 1p"/>
              </a:rPr>
              <a:t>※スケジュール応相談</a:t>
            </a:r>
            <a:endParaRPr b="1" sz="600">
              <a:solidFill>
                <a:srgbClr val="2C3853"/>
              </a:solidFill>
              <a:latin typeface="M PLUS 1p"/>
              <a:ea typeface="M PLUS 1p"/>
              <a:cs typeface="M PLUS 1p"/>
              <a:sym typeface="M PLUS 1p"/>
            </a:endParaRPr>
          </a:p>
        </p:txBody>
      </p:sp>
      <p:sp>
        <p:nvSpPr>
          <p:cNvPr id="1730" name="Google Shape;1730;p59"/>
          <p:cNvSpPr txBox="1"/>
          <p:nvPr/>
        </p:nvSpPr>
        <p:spPr>
          <a:xfrm>
            <a:off x="5963525" y="950900"/>
            <a:ext cx="34656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※1 月額費用</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・ご契約の1ヶ月目から月額ツール課金開始となります。</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※2 グロースステップ講座</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・ご契約の1ヶ月目から、ご契約のお客様には各種マーケ施策</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実行のために必要なマーケナレッジをご説明するオンライン講座</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をご提供しております。</a:t>
            </a:r>
            <a:endParaRPr sz="800">
              <a:solidFill>
                <a:schemeClr val="dk1"/>
              </a:solidFill>
              <a:latin typeface="M PLUS 1p"/>
              <a:ea typeface="M PLUS 1p"/>
              <a:cs typeface="M PLUS 1p"/>
              <a:sym typeface="M PLUS 1p"/>
            </a:endParaRPr>
          </a:p>
          <a:p>
            <a:pPr indent="0" lvl="0" marL="0" rtl="0" algn="l">
              <a:spcBef>
                <a:spcPts val="0"/>
              </a:spcBef>
              <a:spcAft>
                <a:spcPts val="0"/>
              </a:spcAft>
              <a:buNone/>
            </a:pPr>
            <a:r>
              <a:rPr lang="ja" sz="800">
                <a:solidFill>
                  <a:schemeClr val="dk1"/>
                </a:solidFill>
                <a:latin typeface="M PLUS 1p"/>
                <a:ea typeface="M PLUS 1p"/>
                <a:cs typeface="M PLUS 1p"/>
                <a:sym typeface="M PLUS 1p"/>
              </a:rPr>
              <a:t>基本的には1ヶ月目〜2ヶ月目でのご提供を行っております。</a:t>
            </a:r>
            <a:endParaRPr sz="8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sz="800">
              <a:solidFill>
                <a:schemeClr val="dk1"/>
              </a:solidFill>
              <a:latin typeface="M PLUS 1p"/>
              <a:ea typeface="M PLUS 1p"/>
              <a:cs typeface="M PLUS 1p"/>
              <a:sym typeface="M PLUS 1p"/>
            </a:endParaRPr>
          </a:p>
          <a:p>
            <a:pPr indent="0" lvl="0" marL="0" rtl="0" algn="l">
              <a:spcBef>
                <a:spcPts val="0"/>
              </a:spcBef>
              <a:spcAft>
                <a:spcPts val="0"/>
              </a:spcAft>
              <a:buNone/>
            </a:pPr>
            <a:r>
              <a:rPr lang="ja" sz="800">
                <a:solidFill>
                  <a:srgbClr val="2C3853"/>
                </a:solidFill>
                <a:latin typeface="M PLUS 1p"/>
                <a:ea typeface="M PLUS 1p"/>
                <a:cs typeface="M PLUS 1p"/>
                <a:sym typeface="M PLUS 1p"/>
              </a:rPr>
              <a:t>・グロースステップ講座を受けながら、サイト制作期間に</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rPr lang="ja" sz="800">
                <a:solidFill>
                  <a:srgbClr val="2C3853"/>
                </a:solidFill>
                <a:latin typeface="M PLUS 1p"/>
                <a:ea typeface="M PLUS 1p"/>
                <a:cs typeface="M PLUS 1p"/>
                <a:sym typeface="M PLUS 1p"/>
              </a:rPr>
              <a:t>  下記の準備が可能です。</a:t>
            </a:r>
            <a:endParaRPr sz="800">
              <a:solidFill>
                <a:srgbClr val="2C3853"/>
              </a:solidFill>
              <a:latin typeface="M PLUS 1p"/>
              <a:ea typeface="M PLUS 1p"/>
              <a:cs typeface="M PLUS 1p"/>
              <a:sym typeface="M PLUS 1p"/>
            </a:endParaRPr>
          </a:p>
          <a:p>
            <a:pPr indent="0" lvl="0" marL="0" rtl="0" algn="l">
              <a:spcBef>
                <a:spcPts val="0"/>
              </a:spcBef>
              <a:spcAft>
                <a:spcPts val="0"/>
              </a:spcAft>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ブログ記事、事例ページの量産</a:t>
            </a:r>
            <a:endParaRPr sz="800" u="sng">
              <a:solidFill>
                <a:srgbClr val="2C3853"/>
              </a:solidFill>
              <a:latin typeface="M PLUS 1p"/>
              <a:ea typeface="M PLUS 1p"/>
              <a:cs typeface="M PLUS 1p"/>
              <a:sym typeface="M PLUS 1p"/>
            </a:endParaRPr>
          </a:p>
          <a:p>
            <a:pPr indent="0" lvl="0" marL="0" rtl="0" algn="l">
              <a:spcBef>
                <a:spcPts val="0"/>
              </a:spcBef>
              <a:spcAft>
                <a:spcPts val="0"/>
              </a:spcAft>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メルマガの作成、配信設定</a:t>
            </a:r>
            <a:endParaRPr sz="800" u="sng">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マーケティング目標の設定</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7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700">
                <a:solidFill>
                  <a:schemeClr val="dk1"/>
                </a:solidFill>
                <a:latin typeface="M PLUS 1p"/>
                <a:ea typeface="M PLUS 1p"/>
                <a:cs typeface="M PLUS 1p"/>
                <a:sym typeface="M PLUS 1p"/>
              </a:rPr>
              <a:t>※「サイト訴求戦略が無し」「サイト制作有り」の場合、 </a:t>
            </a:r>
            <a:endParaRPr sz="7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700">
                <a:solidFill>
                  <a:schemeClr val="dk1"/>
                </a:solidFill>
                <a:latin typeface="M PLUS 1p"/>
                <a:ea typeface="M PLUS 1p"/>
                <a:cs typeface="M PLUS 1p"/>
                <a:sym typeface="M PLUS 1p"/>
              </a:rPr>
              <a:t>ドメインチェックリスト / 3C分析 / ターゲット / サービス訴求を</a:t>
            </a:r>
            <a:endParaRPr sz="7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700">
                <a:solidFill>
                  <a:schemeClr val="dk1"/>
                </a:solidFill>
                <a:latin typeface="M PLUS 1p"/>
                <a:ea typeface="M PLUS 1p"/>
                <a:cs typeface="M PLUS 1p"/>
                <a:sym typeface="M PLUS 1p"/>
              </a:rPr>
              <a:t>ご用意いただきます。</a:t>
            </a:r>
            <a:endParaRPr sz="8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b="1" sz="800">
              <a:solidFill>
                <a:schemeClr val="dk1"/>
              </a:solidFill>
              <a:latin typeface="M PLUS 1p"/>
              <a:ea typeface="M PLUS 1p"/>
              <a:cs typeface="M PLUS 1p"/>
              <a:sym typeface="M PLUS 1p"/>
            </a:endParaRPr>
          </a:p>
        </p:txBody>
      </p:sp>
      <p:sp>
        <p:nvSpPr>
          <p:cNvPr id="1731" name="Google Shape;1731;p59"/>
          <p:cNvSpPr txBox="1"/>
          <p:nvPr/>
        </p:nvSpPr>
        <p:spPr>
          <a:xfrm>
            <a:off x="2408300" y="4464975"/>
            <a:ext cx="4449900" cy="508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ja" sz="900">
                <a:solidFill>
                  <a:srgbClr val="2C3853"/>
                </a:solidFill>
                <a:latin typeface="M PLUS 1p"/>
                <a:ea typeface="M PLUS 1p"/>
                <a:cs typeface="M PLUS 1p"/>
                <a:sym typeface="M PLUS 1p"/>
              </a:rPr>
              <a:t>ツール月額費用</a:t>
            </a:r>
            <a:endParaRPr b="1" sz="9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1100">
                <a:solidFill>
                  <a:srgbClr val="2C3853"/>
                </a:solidFill>
                <a:latin typeface="M PLUS 1p"/>
                <a:ea typeface="M PLUS 1p"/>
                <a:cs typeface="M PLUS 1p"/>
                <a:sym typeface="M PLUS 1p"/>
              </a:rPr>
              <a:t>月額</a:t>
            </a:r>
            <a:r>
              <a:rPr b="1" lang="ja">
                <a:solidFill>
                  <a:srgbClr val="2C3853"/>
                </a:solidFill>
                <a:latin typeface="M PLUS 1p"/>
                <a:ea typeface="M PLUS 1p"/>
                <a:cs typeface="M PLUS 1p"/>
                <a:sym typeface="M PLUS 1p"/>
              </a:rPr>
              <a:t>10</a:t>
            </a:r>
            <a:r>
              <a:rPr b="1" lang="ja" sz="1000">
                <a:solidFill>
                  <a:srgbClr val="2C3853"/>
                </a:solidFill>
                <a:latin typeface="M PLUS 1p"/>
                <a:ea typeface="M PLUS 1p"/>
                <a:cs typeface="M PLUS 1p"/>
                <a:sym typeface="M PLUS 1p"/>
              </a:rPr>
              <a:t>万円  / </a:t>
            </a:r>
            <a:r>
              <a:rPr b="1" lang="ja">
                <a:solidFill>
                  <a:srgbClr val="2C3853"/>
                </a:solidFill>
                <a:latin typeface="M PLUS 1p"/>
                <a:ea typeface="M PLUS 1p"/>
                <a:cs typeface="M PLUS 1p"/>
                <a:sym typeface="M PLUS 1p"/>
              </a:rPr>
              <a:t>13</a:t>
            </a:r>
            <a:r>
              <a:rPr b="1" lang="ja" sz="1000">
                <a:solidFill>
                  <a:srgbClr val="2C3853"/>
                </a:solidFill>
                <a:latin typeface="M PLUS 1p"/>
                <a:ea typeface="M PLUS 1p"/>
                <a:cs typeface="M PLUS 1p"/>
                <a:sym typeface="M PLUS 1p"/>
              </a:rPr>
              <a:t>万円 / </a:t>
            </a:r>
            <a:r>
              <a:rPr b="1" lang="ja">
                <a:solidFill>
                  <a:srgbClr val="2C3853"/>
                </a:solidFill>
                <a:latin typeface="M PLUS 1p"/>
                <a:ea typeface="M PLUS 1p"/>
                <a:cs typeface="M PLUS 1p"/>
                <a:sym typeface="M PLUS 1p"/>
              </a:rPr>
              <a:t>16️</a:t>
            </a:r>
            <a:r>
              <a:rPr b="1" lang="ja" sz="1000">
                <a:solidFill>
                  <a:srgbClr val="2C3853"/>
                </a:solidFill>
                <a:latin typeface="M PLUS 1p"/>
                <a:ea typeface="M PLUS 1p"/>
                <a:cs typeface="M PLUS 1p"/>
                <a:sym typeface="M PLUS 1p"/>
              </a:rPr>
              <a:t>万円/ </a:t>
            </a:r>
            <a:r>
              <a:rPr b="1" lang="ja">
                <a:solidFill>
                  <a:srgbClr val="2C3853"/>
                </a:solidFill>
                <a:latin typeface="M PLUS 1p"/>
                <a:ea typeface="M PLUS 1p"/>
                <a:cs typeface="M PLUS 1p"/>
                <a:sym typeface="M PLUS 1p"/>
              </a:rPr>
              <a:t>20</a:t>
            </a:r>
            <a:r>
              <a:rPr b="1" lang="ja" sz="1000">
                <a:solidFill>
                  <a:srgbClr val="2C3853"/>
                </a:solidFill>
                <a:latin typeface="M PLUS 1p"/>
                <a:ea typeface="M PLUS 1p"/>
                <a:cs typeface="M PLUS 1p"/>
                <a:sym typeface="M PLUS 1p"/>
              </a:rPr>
              <a:t>万円 </a:t>
            </a:r>
            <a:r>
              <a:rPr b="1" lang="ja" sz="1000">
                <a:solidFill>
                  <a:srgbClr val="F464A4"/>
                </a:solidFill>
                <a:latin typeface="M PLUS 1p"/>
                <a:ea typeface="M PLUS 1p"/>
                <a:cs typeface="M PLUS 1p"/>
                <a:sym typeface="M PLUS 1p"/>
              </a:rPr>
              <a:t>※ツールプラン選択による</a:t>
            </a:r>
            <a:endParaRPr b="1" sz="1000">
              <a:solidFill>
                <a:srgbClr val="F464A4"/>
              </a:solidFill>
              <a:latin typeface="M PLUS 1p"/>
              <a:ea typeface="M PLUS 1p"/>
              <a:cs typeface="M PLUS 1p"/>
              <a:sym typeface="M PLUS 1p"/>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60"/>
          <p:cNvSpPr txBox="1"/>
          <p:nvPr/>
        </p:nvSpPr>
        <p:spPr>
          <a:xfrm>
            <a:off x="1389200" y="4771150"/>
            <a:ext cx="4593300" cy="2925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700">
              <a:latin typeface="M PLUS 1p"/>
              <a:ea typeface="M PLUS 1p"/>
              <a:cs typeface="M PLUS 1p"/>
              <a:sym typeface="M PLUS 1p"/>
            </a:endParaRPr>
          </a:p>
        </p:txBody>
      </p:sp>
      <p:sp>
        <p:nvSpPr>
          <p:cNvPr id="1737" name="Google Shape;1737;p60"/>
          <p:cNvSpPr txBox="1"/>
          <p:nvPr/>
        </p:nvSpPr>
        <p:spPr>
          <a:xfrm>
            <a:off x="3967150" y="1038925"/>
            <a:ext cx="39429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※1 月額費用</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・ご契約の1ヶ月目から月額ツール課金開始となります。</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・ただし、お申し込み月（0ヶ月目）からのツール利用も可能です</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その場合はツール利用期間がそこからスタートし、公開サポートも同タイミングのご請求となります</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※2 グロースステップ講座</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・ご契約の1ヶ月目から、ご契約のお客様には各種マーケ施策実行のために必要なマーケナレッジをご説明するオンライン講座をご提供しております。</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chemeClr val="dk1"/>
                </a:solidFill>
                <a:latin typeface="M PLUS 1p"/>
                <a:ea typeface="M PLUS 1p"/>
                <a:cs typeface="M PLUS 1p"/>
                <a:sym typeface="M PLUS 1p"/>
              </a:rPr>
              <a:t>基本的には1ヶ月目〜2ヶ月目でのご提供を行っております。</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・グロースステップ講座を受けながら、サイト制作期間に</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下記の準備が可能です。</a:t>
            </a:r>
            <a:endParaRPr sz="800">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ブログ記事、事例ページの量産</a:t>
            </a:r>
            <a:endParaRPr sz="800" u="sng">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メルマガの作成、配信設定</a:t>
            </a:r>
            <a:endParaRPr sz="800" u="sng">
              <a:solidFill>
                <a:srgbClr val="2C3853"/>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800">
                <a:solidFill>
                  <a:srgbClr val="2C3853"/>
                </a:solidFill>
                <a:latin typeface="M PLUS 1p"/>
                <a:ea typeface="M PLUS 1p"/>
                <a:cs typeface="M PLUS 1p"/>
                <a:sym typeface="M PLUS 1p"/>
              </a:rPr>
              <a:t>   L </a:t>
            </a:r>
            <a:r>
              <a:rPr lang="ja" sz="800" u="sng">
                <a:solidFill>
                  <a:srgbClr val="2C3853"/>
                </a:solidFill>
                <a:latin typeface="M PLUS 1p"/>
                <a:ea typeface="M PLUS 1p"/>
                <a:cs typeface="M PLUS 1p"/>
                <a:sym typeface="M PLUS 1p"/>
              </a:rPr>
              <a:t>マーケティング目標の設定</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sz="8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M PLUS 1p"/>
              <a:ea typeface="M PLUS 1p"/>
              <a:cs typeface="M PLUS 1p"/>
              <a:sym typeface="M PLUS 1p"/>
            </a:endParaRPr>
          </a:p>
          <a:p>
            <a:pPr indent="0" lvl="0" marL="0" rtl="0" algn="l">
              <a:spcBef>
                <a:spcPts val="0"/>
              </a:spcBef>
              <a:spcAft>
                <a:spcPts val="0"/>
              </a:spcAft>
              <a:buNone/>
            </a:pPr>
            <a:r>
              <a:t/>
            </a:r>
            <a:endParaRPr b="1" sz="800">
              <a:solidFill>
                <a:schemeClr val="dk1"/>
              </a:solidFill>
              <a:latin typeface="M PLUS 1p"/>
              <a:ea typeface="M PLUS 1p"/>
              <a:cs typeface="M PLUS 1p"/>
              <a:sym typeface="M PLUS 1p"/>
            </a:endParaRPr>
          </a:p>
        </p:txBody>
      </p:sp>
      <p:sp>
        <p:nvSpPr>
          <p:cNvPr id="1738" name="Google Shape;1738;p60"/>
          <p:cNvSpPr/>
          <p:nvPr/>
        </p:nvSpPr>
        <p:spPr>
          <a:xfrm>
            <a:off x="1461676" y="3650867"/>
            <a:ext cx="7338000" cy="11157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60"/>
          <p:cNvSpPr/>
          <p:nvPr/>
        </p:nvSpPr>
        <p:spPr>
          <a:xfrm>
            <a:off x="1862161" y="4558378"/>
            <a:ext cx="129000" cy="125700"/>
          </a:xfrm>
          <a:prstGeom prst="ellipse">
            <a:avLst/>
          </a:prstGeom>
          <a:noFill/>
          <a:ln cap="flat" cmpd="sng" w="38100">
            <a:solidFill>
              <a:srgbClr val="F464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0" name="Google Shape;1740;p60"/>
          <p:cNvCxnSpPr/>
          <p:nvPr/>
        </p:nvCxnSpPr>
        <p:spPr>
          <a:xfrm>
            <a:off x="1984925" y="4638968"/>
            <a:ext cx="6756000" cy="0"/>
          </a:xfrm>
          <a:prstGeom prst="straightConnector1">
            <a:avLst/>
          </a:prstGeom>
          <a:noFill/>
          <a:ln cap="flat" cmpd="sng" w="38100">
            <a:solidFill>
              <a:srgbClr val="F464A4"/>
            </a:solidFill>
            <a:prstDash val="solid"/>
            <a:round/>
            <a:headEnd len="med" w="med" type="none"/>
            <a:tailEnd len="med" w="med" type="stealth"/>
          </a:ln>
        </p:spPr>
      </p:cxnSp>
      <p:sp>
        <p:nvSpPr>
          <p:cNvPr id="1741" name="Google Shape;1741;p60"/>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sz="2000">
                <a:solidFill>
                  <a:schemeClr val="lt1"/>
                </a:solidFill>
                <a:latin typeface="M PLUS 1p"/>
                <a:ea typeface="M PLUS 1p"/>
                <a:cs typeface="M PLUS 1p"/>
                <a:sym typeface="M PLUS 1p"/>
              </a:rPr>
              <a:t>❸</a:t>
            </a:r>
            <a:r>
              <a:rPr lang="ja" sz="2000">
                <a:solidFill>
                  <a:schemeClr val="lt1"/>
                </a:solidFill>
                <a:latin typeface="M PLUS 1p"/>
                <a:ea typeface="M PLUS 1p"/>
                <a:cs typeface="M PLUS 1p"/>
                <a:sym typeface="M PLUS 1p"/>
              </a:rPr>
              <a:t>ツール</a:t>
            </a:r>
            <a:r>
              <a:rPr lang="ja" sz="2000">
                <a:solidFill>
                  <a:schemeClr val="lt1"/>
                </a:solidFill>
                <a:latin typeface="M PLUS 1p"/>
                <a:ea typeface="M PLUS 1p"/>
                <a:cs typeface="M PLUS 1p"/>
                <a:sym typeface="M PLUS 1p"/>
              </a:rPr>
              <a:t>のみ</a:t>
            </a:r>
            <a:r>
              <a:rPr lang="ja" sz="2000">
                <a:solidFill>
                  <a:schemeClr val="lt1"/>
                </a:solidFill>
                <a:latin typeface="M PLUS 1p"/>
                <a:ea typeface="M PLUS 1p"/>
                <a:cs typeface="M PLUS 1p"/>
                <a:sym typeface="M PLUS 1p"/>
              </a:rPr>
              <a:t>　</a:t>
            </a:r>
            <a:r>
              <a:rPr lang="ja" sz="1500">
                <a:solidFill>
                  <a:schemeClr val="lt1"/>
                </a:solidFill>
                <a:latin typeface="M PLUS 1p"/>
                <a:ea typeface="M PLUS 1p"/>
                <a:cs typeface="M PLUS 1p"/>
                <a:sym typeface="M PLUS 1p"/>
              </a:rPr>
              <a:t>初年度150万円</a:t>
            </a:r>
            <a:r>
              <a:rPr lang="ja" sz="1500">
                <a:solidFill>
                  <a:schemeClr val="lt1"/>
                </a:solidFill>
                <a:latin typeface="M PLUS 1p"/>
                <a:ea typeface="M PLUS 1p"/>
                <a:cs typeface="M PLUS 1p"/>
                <a:sym typeface="M PLUS 1p"/>
              </a:rPr>
              <a:t> / 186万円 </a:t>
            </a:r>
            <a:r>
              <a:rPr lang="ja" sz="1500">
                <a:solidFill>
                  <a:schemeClr val="lt1"/>
                </a:solidFill>
                <a:latin typeface="M PLUS 1p"/>
                <a:ea typeface="M PLUS 1p"/>
                <a:cs typeface="M PLUS 1p"/>
                <a:sym typeface="M PLUS 1p"/>
              </a:rPr>
              <a:t> / 270万円</a:t>
            </a:r>
            <a:endParaRPr sz="1500">
              <a:solidFill>
                <a:schemeClr val="lt1"/>
              </a:solidFill>
              <a:latin typeface="M PLUS 1p"/>
              <a:ea typeface="M PLUS 1p"/>
              <a:cs typeface="M PLUS 1p"/>
              <a:sym typeface="M PLUS 1p"/>
            </a:endParaRPr>
          </a:p>
          <a:p>
            <a:pPr indent="0" lvl="0" marL="0" rtl="0" algn="l">
              <a:spcBef>
                <a:spcPts val="0"/>
              </a:spcBef>
              <a:spcAft>
                <a:spcPts val="0"/>
              </a:spcAft>
              <a:buNone/>
            </a:pPr>
            <a:r>
              <a:t/>
            </a:r>
            <a:endParaRPr/>
          </a:p>
        </p:txBody>
      </p:sp>
      <p:sp>
        <p:nvSpPr>
          <p:cNvPr id="1742" name="Google Shape;1742;p60"/>
          <p:cNvSpPr/>
          <p:nvPr/>
        </p:nvSpPr>
        <p:spPr>
          <a:xfrm>
            <a:off x="1461372" y="1561064"/>
            <a:ext cx="871800" cy="799500"/>
          </a:xfrm>
          <a:prstGeom prst="rect">
            <a:avLst/>
          </a:prstGeom>
          <a:solidFill>
            <a:srgbClr val="EBC3E4">
              <a:alpha val="21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743" name="Google Shape;1743;p60"/>
          <p:cNvGraphicFramePr/>
          <p:nvPr/>
        </p:nvGraphicFramePr>
        <p:xfrm>
          <a:off x="512025" y="1088225"/>
          <a:ext cx="3000000" cy="3000000"/>
        </p:xfrm>
        <a:graphic>
          <a:graphicData uri="http://schemas.openxmlformats.org/drawingml/2006/table">
            <a:tbl>
              <a:tblPr>
                <a:noFill/>
                <a:tableStyleId>{FD071C18-03BC-46FC-AA01-2F0F7DC456C1}</a:tableStyleId>
              </a:tblPr>
              <a:tblGrid>
                <a:gridCol w="919750"/>
                <a:gridCol w="919750"/>
                <a:gridCol w="919750"/>
              </a:tblGrid>
              <a:tr h="381000">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0</a:t>
                      </a:r>
                      <a:r>
                        <a:rPr b="1" lang="ja" sz="800">
                          <a:solidFill>
                            <a:srgbClr val="FFFFFF"/>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Clr>
                          <a:srgbClr val="000000"/>
                        </a:buClr>
                        <a:buSzPts val="1100"/>
                        <a:buFont typeface="Arial"/>
                        <a:buNone/>
                      </a:pPr>
                      <a:r>
                        <a:rPr b="1" lang="ja" sz="1800">
                          <a:solidFill>
                            <a:srgbClr val="FFFFFF"/>
                          </a:solidFill>
                          <a:latin typeface="M PLUS 1p"/>
                          <a:ea typeface="M PLUS 1p"/>
                          <a:cs typeface="M PLUS 1p"/>
                          <a:sym typeface="M PLUS 1p"/>
                        </a:rPr>
                        <a:t>1</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Clr>
                          <a:srgbClr val="000000"/>
                        </a:buClr>
                        <a:buSzPts val="1100"/>
                        <a:buFont typeface="Arial"/>
                        <a:buNone/>
                      </a:pPr>
                      <a:r>
                        <a:rPr b="1" lang="ja" sz="1800">
                          <a:solidFill>
                            <a:srgbClr val="FFFFFF"/>
                          </a:solidFill>
                          <a:latin typeface="M PLUS 1p"/>
                          <a:ea typeface="M PLUS 1p"/>
                          <a:cs typeface="M PLUS 1p"/>
                          <a:sym typeface="M PLUS 1p"/>
                        </a:rPr>
                        <a:t>2</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r>
            </a:tbl>
          </a:graphicData>
        </a:graphic>
      </p:graphicFrame>
      <p:cxnSp>
        <p:nvCxnSpPr>
          <p:cNvPr id="1744" name="Google Shape;1744;p60"/>
          <p:cNvCxnSpPr/>
          <p:nvPr/>
        </p:nvCxnSpPr>
        <p:spPr>
          <a:xfrm>
            <a:off x="526550" y="2383379"/>
            <a:ext cx="2760000" cy="0"/>
          </a:xfrm>
          <a:prstGeom prst="straightConnector1">
            <a:avLst/>
          </a:prstGeom>
          <a:noFill/>
          <a:ln cap="flat" cmpd="sng" w="9525">
            <a:solidFill>
              <a:srgbClr val="D9D9D9"/>
            </a:solidFill>
            <a:prstDash val="solid"/>
            <a:round/>
            <a:headEnd len="med" w="med" type="none"/>
            <a:tailEnd len="med" w="med" type="none"/>
          </a:ln>
        </p:spPr>
      </p:cxnSp>
      <p:cxnSp>
        <p:nvCxnSpPr>
          <p:cNvPr id="1745" name="Google Shape;1745;p60"/>
          <p:cNvCxnSpPr/>
          <p:nvPr/>
        </p:nvCxnSpPr>
        <p:spPr>
          <a:xfrm>
            <a:off x="2347885" y="1551200"/>
            <a:ext cx="0" cy="843600"/>
          </a:xfrm>
          <a:prstGeom prst="straightConnector1">
            <a:avLst/>
          </a:prstGeom>
          <a:noFill/>
          <a:ln cap="flat" cmpd="sng" w="9525">
            <a:solidFill>
              <a:srgbClr val="D9D9D9"/>
            </a:solidFill>
            <a:prstDash val="solid"/>
            <a:round/>
            <a:headEnd len="med" w="med" type="none"/>
            <a:tailEnd len="med" w="med" type="none"/>
          </a:ln>
        </p:spPr>
      </p:cxnSp>
      <p:cxnSp>
        <p:nvCxnSpPr>
          <p:cNvPr id="1746" name="Google Shape;1746;p60"/>
          <p:cNvCxnSpPr/>
          <p:nvPr/>
        </p:nvCxnSpPr>
        <p:spPr>
          <a:xfrm>
            <a:off x="1426020" y="1551200"/>
            <a:ext cx="0" cy="843600"/>
          </a:xfrm>
          <a:prstGeom prst="straightConnector1">
            <a:avLst/>
          </a:prstGeom>
          <a:noFill/>
          <a:ln cap="flat" cmpd="sng" w="9525">
            <a:solidFill>
              <a:srgbClr val="D9D9D9"/>
            </a:solidFill>
            <a:prstDash val="solid"/>
            <a:round/>
            <a:headEnd len="med" w="med" type="none"/>
            <a:tailEnd len="med" w="med" type="none"/>
          </a:ln>
        </p:spPr>
      </p:cxnSp>
      <p:cxnSp>
        <p:nvCxnSpPr>
          <p:cNvPr id="1747" name="Google Shape;1747;p60"/>
          <p:cNvCxnSpPr/>
          <p:nvPr/>
        </p:nvCxnSpPr>
        <p:spPr>
          <a:xfrm>
            <a:off x="519085" y="1551200"/>
            <a:ext cx="0" cy="843600"/>
          </a:xfrm>
          <a:prstGeom prst="straightConnector1">
            <a:avLst/>
          </a:prstGeom>
          <a:noFill/>
          <a:ln cap="flat" cmpd="sng" w="9525">
            <a:solidFill>
              <a:srgbClr val="D9D9D9"/>
            </a:solidFill>
            <a:prstDash val="solid"/>
            <a:round/>
            <a:headEnd len="med" w="med" type="none"/>
            <a:tailEnd len="med" w="med" type="none"/>
          </a:ln>
        </p:spPr>
      </p:cxnSp>
      <p:sp>
        <p:nvSpPr>
          <p:cNvPr id="1748" name="Google Shape;1748;p60"/>
          <p:cNvSpPr txBox="1"/>
          <p:nvPr/>
        </p:nvSpPr>
        <p:spPr>
          <a:xfrm>
            <a:off x="536650" y="1678998"/>
            <a:ext cx="871800" cy="572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900">
                <a:solidFill>
                  <a:srgbClr val="2C3853"/>
                </a:solidFill>
                <a:latin typeface="M PLUS 1p"/>
                <a:ea typeface="M PLUS 1p"/>
                <a:cs typeface="M PLUS 1p"/>
                <a:sym typeface="M PLUS 1p"/>
              </a:rPr>
              <a:t>初期費用</a:t>
            </a:r>
            <a:endParaRPr b="1" sz="900">
              <a:solidFill>
                <a:srgbClr val="2C3853"/>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a:solidFill>
                  <a:srgbClr val="2C3853"/>
                </a:solidFill>
                <a:latin typeface="M PLUS 1p"/>
                <a:ea typeface="M PLUS 1p"/>
                <a:cs typeface="M PLUS 1p"/>
                <a:sym typeface="M PLUS 1p"/>
              </a:rPr>
              <a:t>10</a:t>
            </a:r>
            <a:r>
              <a:rPr b="1" lang="ja" sz="1000">
                <a:solidFill>
                  <a:srgbClr val="2C3853"/>
                </a:solidFill>
                <a:latin typeface="M PLUS 1p"/>
                <a:ea typeface="M PLUS 1p"/>
                <a:cs typeface="M PLUS 1p"/>
                <a:sym typeface="M PLUS 1p"/>
              </a:rPr>
              <a:t>万円</a:t>
            </a:r>
            <a:endParaRPr b="1" sz="1000">
              <a:solidFill>
                <a:srgbClr val="2C3853"/>
              </a:solidFill>
              <a:latin typeface="M PLUS 1p"/>
              <a:ea typeface="M PLUS 1p"/>
              <a:cs typeface="M PLUS 1p"/>
              <a:sym typeface="M PLUS 1p"/>
            </a:endParaRPr>
          </a:p>
        </p:txBody>
      </p:sp>
      <p:sp>
        <p:nvSpPr>
          <p:cNvPr id="1749" name="Google Shape;1749;p60"/>
          <p:cNvSpPr/>
          <p:nvPr/>
        </p:nvSpPr>
        <p:spPr>
          <a:xfrm>
            <a:off x="519075" y="770175"/>
            <a:ext cx="9888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0"/>
          <p:cNvSpPr/>
          <p:nvPr/>
        </p:nvSpPr>
        <p:spPr>
          <a:xfrm>
            <a:off x="1448250" y="770175"/>
            <a:ext cx="1823100" cy="268800"/>
          </a:xfrm>
          <a:prstGeom prst="chevron">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0"/>
          <p:cNvSpPr txBox="1"/>
          <p:nvPr/>
        </p:nvSpPr>
        <p:spPr>
          <a:xfrm>
            <a:off x="533850" y="798490"/>
            <a:ext cx="871800" cy="227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1000">
                <a:solidFill>
                  <a:srgbClr val="FFFFFF"/>
                </a:solidFill>
                <a:latin typeface="M PLUS 1p"/>
                <a:ea typeface="M PLUS 1p"/>
                <a:cs typeface="M PLUS 1p"/>
                <a:sym typeface="M PLUS 1p"/>
              </a:rPr>
              <a:t>お申し込み</a:t>
            </a:r>
            <a:endParaRPr b="1" sz="1000">
              <a:solidFill>
                <a:srgbClr val="FFFFFF"/>
              </a:solidFill>
              <a:latin typeface="M PLUS 1p"/>
              <a:ea typeface="M PLUS 1p"/>
              <a:cs typeface="M PLUS 1p"/>
              <a:sym typeface="M PLUS 1p"/>
            </a:endParaRPr>
          </a:p>
        </p:txBody>
      </p:sp>
      <p:sp>
        <p:nvSpPr>
          <p:cNvPr id="1752" name="Google Shape;1752;p60"/>
          <p:cNvSpPr txBox="1"/>
          <p:nvPr/>
        </p:nvSpPr>
        <p:spPr>
          <a:xfrm>
            <a:off x="1600650" y="798500"/>
            <a:ext cx="1473300" cy="227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ja" sz="900">
                <a:solidFill>
                  <a:srgbClr val="FFFFFF"/>
                </a:solidFill>
                <a:latin typeface="M PLUS 1p"/>
                <a:ea typeface="M PLUS 1p"/>
                <a:cs typeface="M PLUS 1p"/>
                <a:sym typeface="M PLUS 1p"/>
              </a:rPr>
              <a:t>オンボーディング 期間</a:t>
            </a:r>
            <a:endParaRPr b="1" sz="900">
              <a:solidFill>
                <a:srgbClr val="FFFFFF"/>
              </a:solidFill>
              <a:latin typeface="M PLUS 1p"/>
              <a:ea typeface="M PLUS 1p"/>
              <a:cs typeface="M PLUS 1p"/>
              <a:sym typeface="M PLUS 1p"/>
            </a:endParaRPr>
          </a:p>
        </p:txBody>
      </p:sp>
      <p:graphicFrame>
        <p:nvGraphicFramePr>
          <p:cNvPr id="1753" name="Google Shape;1753;p60"/>
          <p:cNvGraphicFramePr/>
          <p:nvPr/>
        </p:nvGraphicFramePr>
        <p:xfrm>
          <a:off x="1456130" y="3640967"/>
          <a:ext cx="3000000" cy="3000000"/>
        </p:xfrm>
        <a:graphic>
          <a:graphicData uri="http://schemas.openxmlformats.org/drawingml/2006/table">
            <a:tbl>
              <a:tblPr>
                <a:noFill/>
                <a:tableStyleId>{FD071C18-03BC-46FC-AA01-2F0F7DC456C1}</a:tableStyleId>
              </a:tblPr>
              <a:tblGrid>
                <a:gridCol w="891750"/>
                <a:gridCol w="923400"/>
                <a:gridCol w="922700"/>
                <a:gridCol w="916800"/>
                <a:gridCol w="919750"/>
                <a:gridCol w="808900"/>
                <a:gridCol w="1070700"/>
                <a:gridCol w="922000"/>
              </a:tblGrid>
              <a:tr h="381000">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1</a:t>
                      </a:r>
                      <a:r>
                        <a:rPr b="1" lang="ja" sz="800">
                          <a:solidFill>
                            <a:srgbClr val="FFFFFF"/>
                          </a:solidFill>
                          <a:latin typeface="M PLUS 1p"/>
                          <a:ea typeface="M PLUS 1p"/>
                          <a:cs typeface="M PLUS 1p"/>
                          <a:sym typeface="M PLUS 1p"/>
                        </a:rPr>
                        <a:t>ヶ月目</a:t>
                      </a:r>
                      <a:endParaRPr b="1" sz="8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2</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3</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Clr>
                          <a:srgbClr val="000000"/>
                        </a:buClr>
                        <a:buSzPts val="1100"/>
                        <a:buFont typeface="Arial"/>
                        <a:buNone/>
                      </a:pPr>
                      <a:r>
                        <a:rPr b="1" lang="ja" sz="1800">
                          <a:solidFill>
                            <a:srgbClr val="FFFFFF"/>
                          </a:solidFill>
                          <a:latin typeface="M PLUS 1p"/>
                          <a:ea typeface="M PLUS 1p"/>
                          <a:cs typeface="M PLUS 1p"/>
                          <a:sym typeface="M PLUS 1p"/>
                        </a:rPr>
                        <a:t>4</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Clr>
                          <a:srgbClr val="000000"/>
                        </a:buClr>
                        <a:buSzPts val="1100"/>
                        <a:buFont typeface="Arial"/>
                        <a:buNone/>
                      </a:pPr>
                      <a:r>
                        <a:rPr b="1" lang="ja" sz="1800">
                          <a:solidFill>
                            <a:srgbClr val="FFFFFF"/>
                          </a:solidFill>
                          <a:latin typeface="M PLUS 1p"/>
                          <a:ea typeface="M PLUS 1p"/>
                          <a:cs typeface="M PLUS 1p"/>
                          <a:sym typeface="M PLUS 1p"/>
                        </a:rPr>
                        <a:t>5</a:t>
                      </a:r>
                      <a:r>
                        <a:rPr b="1" lang="ja" sz="800">
                          <a:solidFill>
                            <a:srgbClr val="FFFFFF"/>
                          </a:solidFill>
                          <a:latin typeface="M PLUS 1p"/>
                          <a:ea typeface="M PLUS 1p"/>
                          <a:cs typeface="M PLUS 1p"/>
                          <a:sym typeface="M PLUS 1p"/>
                        </a:rPr>
                        <a:t>ヶ月目</a:t>
                      </a:r>
                      <a:endParaRPr b="1" sz="12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a:txBody>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6</a:t>
                      </a:r>
                      <a:r>
                        <a:rPr b="1" lang="ja" sz="800">
                          <a:solidFill>
                            <a:srgbClr val="FFFFFF"/>
                          </a:solidFill>
                          <a:latin typeface="M PLUS 1p"/>
                          <a:ea typeface="M PLUS 1p"/>
                          <a:cs typeface="M PLUS 1p"/>
                          <a:sym typeface="M PLUS 1p"/>
                        </a:rPr>
                        <a:t>ヶ月目</a:t>
                      </a:r>
                      <a:endParaRPr b="1" sz="1800">
                        <a:solidFill>
                          <a:srgbClr val="FFFFFF"/>
                        </a:solidFill>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gridSpan="2">
                  <a:txBody>
                    <a:bodyPr/>
                    <a:lstStyle/>
                    <a:p>
                      <a:pPr indent="0" lvl="0" marL="0" rtl="0" algn="ctr">
                        <a:spcBef>
                          <a:spcPts val="0"/>
                        </a:spcBef>
                        <a:spcAft>
                          <a:spcPts val="0"/>
                        </a:spcAft>
                        <a:buClr>
                          <a:schemeClr val="dk1"/>
                        </a:buClr>
                        <a:buSzPts val="1100"/>
                        <a:buFont typeface="Arial"/>
                        <a:buNone/>
                      </a:pPr>
                      <a:r>
                        <a:rPr b="1" lang="ja" sz="1800">
                          <a:solidFill>
                            <a:schemeClr val="lt1"/>
                          </a:solidFill>
                          <a:latin typeface="M PLUS 1p"/>
                          <a:ea typeface="M PLUS 1p"/>
                          <a:cs typeface="M PLUS 1p"/>
                          <a:sym typeface="M PLUS 1p"/>
                        </a:rPr>
                        <a:t>7</a:t>
                      </a:r>
                      <a:r>
                        <a:rPr b="1" lang="ja" sz="800">
                          <a:solidFill>
                            <a:schemeClr val="lt1"/>
                          </a:solidFill>
                          <a:latin typeface="M PLUS 1p"/>
                          <a:ea typeface="M PLUS 1p"/>
                          <a:cs typeface="M PLUS 1p"/>
                          <a:sym typeface="M PLUS 1p"/>
                        </a:rPr>
                        <a:t>ヶ月目</a:t>
                      </a:r>
                      <a:r>
                        <a:rPr b="1" lang="ja" sz="1200">
                          <a:solidFill>
                            <a:schemeClr val="lt1"/>
                          </a:solidFill>
                          <a:latin typeface="M PLUS 1p"/>
                          <a:ea typeface="M PLUS 1p"/>
                          <a:cs typeface="M PLUS 1p"/>
                          <a:sym typeface="M PLUS 1p"/>
                        </a:rPr>
                        <a:t> 〜 </a:t>
                      </a:r>
                      <a:r>
                        <a:rPr b="1" lang="ja" sz="1800">
                          <a:solidFill>
                            <a:schemeClr val="lt1"/>
                          </a:solidFill>
                          <a:latin typeface="M PLUS 1p"/>
                          <a:ea typeface="M PLUS 1p"/>
                          <a:cs typeface="M PLUS 1p"/>
                          <a:sym typeface="M PLUS 1p"/>
                        </a:rPr>
                        <a:t>12</a:t>
                      </a:r>
                      <a:r>
                        <a:rPr b="1" lang="ja" sz="800">
                          <a:solidFill>
                            <a:schemeClr val="lt1"/>
                          </a:solidFill>
                          <a:latin typeface="M PLUS 1p"/>
                          <a:ea typeface="M PLUS 1p"/>
                          <a:cs typeface="M PLUS 1p"/>
                          <a:sym typeface="M PLUS 1p"/>
                        </a:rPr>
                        <a:t>ヶ月目</a:t>
                      </a:r>
                      <a:endParaRPr>
                        <a:latin typeface="M PLUS 1p"/>
                        <a:ea typeface="M PLUS 1p"/>
                        <a:cs typeface="M PLUS 1p"/>
                        <a:sym typeface="M PLUS 1p"/>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2C3853"/>
                    </a:solidFill>
                  </a:tcPr>
                </a:tc>
                <a:tc hMerge="1"/>
              </a:tr>
            </a:tbl>
          </a:graphicData>
        </a:graphic>
      </p:graphicFrame>
      <p:sp>
        <p:nvSpPr>
          <p:cNvPr id="1754" name="Google Shape;1754;p60"/>
          <p:cNvSpPr/>
          <p:nvPr/>
        </p:nvSpPr>
        <p:spPr>
          <a:xfrm>
            <a:off x="1448250" y="3322917"/>
            <a:ext cx="7384200" cy="268800"/>
          </a:xfrm>
          <a:prstGeom prst="homePlate">
            <a:avLst>
              <a:gd fmla="val 50000" name="adj"/>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60"/>
          <p:cNvSpPr txBox="1"/>
          <p:nvPr/>
        </p:nvSpPr>
        <p:spPr>
          <a:xfrm>
            <a:off x="1991199" y="3351242"/>
            <a:ext cx="6552000" cy="227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ja" sz="1000">
                <a:solidFill>
                  <a:srgbClr val="FFFFFF"/>
                </a:solidFill>
                <a:latin typeface="M PLUS 1p"/>
                <a:ea typeface="M PLUS 1p"/>
                <a:cs typeface="M PLUS 1p"/>
                <a:sym typeface="M PLUS 1p"/>
              </a:rPr>
              <a:t> ※1 ツール利用期間</a:t>
            </a:r>
            <a:endParaRPr b="1" sz="1000">
              <a:solidFill>
                <a:srgbClr val="FFFFFF"/>
              </a:solidFill>
              <a:latin typeface="M PLUS 1p"/>
              <a:ea typeface="M PLUS 1p"/>
              <a:cs typeface="M PLUS 1p"/>
              <a:sym typeface="M PLUS 1p"/>
            </a:endParaRPr>
          </a:p>
        </p:txBody>
      </p:sp>
      <p:sp>
        <p:nvSpPr>
          <p:cNvPr id="1756" name="Google Shape;1756;p60"/>
          <p:cNvSpPr txBox="1"/>
          <p:nvPr/>
        </p:nvSpPr>
        <p:spPr>
          <a:xfrm>
            <a:off x="1453899" y="1664021"/>
            <a:ext cx="8718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ja" sz="900">
                <a:solidFill>
                  <a:srgbClr val="2C3853"/>
                </a:solidFill>
                <a:latin typeface="M PLUS 1p"/>
                <a:ea typeface="M PLUS 1p"/>
                <a:cs typeface="M PLUS 1p"/>
                <a:sym typeface="M PLUS 1p"/>
              </a:rPr>
              <a:t>公開</a:t>
            </a:r>
            <a:endParaRPr b="1" sz="900">
              <a:solidFill>
                <a:srgbClr val="2C3853"/>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sz="900">
                <a:solidFill>
                  <a:srgbClr val="2C3853"/>
                </a:solidFill>
                <a:latin typeface="M PLUS 1p"/>
                <a:ea typeface="M PLUS 1p"/>
                <a:cs typeface="M PLUS 1p"/>
                <a:sym typeface="M PLUS 1p"/>
              </a:rPr>
              <a:t>サポート</a:t>
            </a:r>
            <a:endParaRPr b="1" sz="900">
              <a:solidFill>
                <a:srgbClr val="2C3853"/>
              </a:solidFill>
              <a:latin typeface="M PLUS 1p"/>
              <a:ea typeface="M PLUS 1p"/>
              <a:cs typeface="M PLUS 1p"/>
              <a:sym typeface="M PLUS 1p"/>
            </a:endParaRPr>
          </a:p>
          <a:p>
            <a:pPr indent="0" lvl="0" marL="0" rtl="0" algn="ctr">
              <a:lnSpc>
                <a:spcPct val="115000"/>
              </a:lnSpc>
              <a:spcBef>
                <a:spcPts val="0"/>
              </a:spcBef>
              <a:spcAft>
                <a:spcPts val="0"/>
              </a:spcAft>
              <a:buNone/>
            </a:pPr>
            <a:r>
              <a:rPr b="1" lang="ja">
                <a:solidFill>
                  <a:srgbClr val="2C3853"/>
                </a:solidFill>
                <a:latin typeface="M PLUS 1p"/>
                <a:ea typeface="M PLUS 1p"/>
                <a:cs typeface="M PLUS 1p"/>
                <a:sym typeface="M PLUS 1p"/>
              </a:rPr>
              <a:t>20</a:t>
            </a:r>
            <a:r>
              <a:rPr b="1" lang="ja" sz="1000">
                <a:solidFill>
                  <a:srgbClr val="2C3853"/>
                </a:solidFill>
                <a:latin typeface="M PLUS 1p"/>
                <a:ea typeface="M PLUS 1p"/>
                <a:cs typeface="M PLUS 1p"/>
                <a:sym typeface="M PLUS 1p"/>
              </a:rPr>
              <a:t>万円</a:t>
            </a:r>
            <a:endParaRPr b="1" sz="1000">
              <a:solidFill>
                <a:srgbClr val="2C3853"/>
              </a:solidFill>
              <a:latin typeface="M PLUS 1p"/>
              <a:ea typeface="M PLUS 1p"/>
              <a:cs typeface="M PLUS 1p"/>
              <a:sym typeface="M PLUS 1p"/>
            </a:endParaRPr>
          </a:p>
        </p:txBody>
      </p:sp>
      <p:pic>
        <p:nvPicPr>
          <p:cNvPr id="1757" name="Google Shape;1757;p60"/>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758" name="Google Shape;175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cxnSp>
        <p:nvCxnSpPr>
          <p:cNvPr id="1759" name="Google Shape;1759;p60"/>
          <p:cNvCxnSpPr/>
          <p:nvPr/>
        </p:nvCxnSpPr>
        <p:spPr>
          <a:xfrm>
            <a:off x="3271285" y="1553725"/>
            <a:ext cx="0" cy="843600"/>
          </a:xfrm>
          <a:prstGeom prst="straightConnector1">
            <a:avLst/>
          </a:prstGeom>
          <a:noFill/>
          <a:ln cap="flat" cmpd="sng" w="9525">
            <a:solidFill>
              <a:srgbClr val="D9D9D9"/>
            </a:solidFill>
            <a:prstDash val="solid"/>
            <a:round/>
            <a:headEnd len="med" w="med" type="none"/>
            <a:tailEnd len="med" w="med" type="none"/>
          </a:ln>
        </p:spPr>
      </p:cxnSp>
      <p:graphicFrame>
        <p:nvGraphicFramePr>
          <p:cNvPr id="1760" name="Google Shape;1760;p60"/>
          <p:cNvGraphicFramePr/>
          <p:nvPr/>
        </p:nvGraphicFramePr>
        <p:xfrm>
          <a:off x="1448249" y="2454331"/>
          <a:ext cx="3000000" cy="3000000"/>
        </p:xfrm>
        <a:graphic>
          <a:graphicData uri="http://schemas.openxmlformats.org/drawingml/2006/table">
            <a:tbl>
              <a:tblPr>
                <a:noFill/>
                <a:tableStyleId>{FD071C18-03BC-46FC-AA01-2F0F7DC456C1}</a:tableStyleId>
              </a:tblPr>
              <a:tblGrid>
                <a:gridCol w="853150"/>
                <a:gridCol w="969950"/>
              </a:tblGrid>
              <a:tr h="286350">
                <a:tc gridSpan="2">
                  <a:txBody>
                    <a:bodyPr/>
                    <a:lstStyle/>
                    <a:p>
                      <a:pPr indent="0" lvl="0" marL="0" rtl="0" algn="ctr">
                        <a:spcBef>
                          <a:spcPts val="0"/>
                        </a:spcBef>
                        <a:spcAft>
                          <a:spcPts val="0"/>
                        </a:spcAft>
                        <a:buNone/>
                      </a:pPr>
                      <a:r>
                        <a:rPr b="1" lang="ja" sz="1000">
                          <a:solidFill>
                            <a:schemeClr val="lt1"/>
                          </a:solidFill>
                          <a:latin typeface="M PLUS 1p"/>
                          <a:ea typeface="M PLUS 1p"/>
                          <a:cs typeface="M PLUS 1p"/>
                          <a:sym typeface="M PLUS 1p"/>
                        </a:rPr>
                        <a:t>1</a:t>
                      </a:r>
                      <a:r>
                        <a:rPr b="1" lang="ja" sz="600">
                          <a:solidFill>
                            <a:schemeClr val="lt1"/>
                          </a:solidFill>
                          <a:latin typeface="M PLUS 1p"/>
                          <a:ea typeface="M PLUS 1p"/>
                          <a:cs typeface="M PLUS 1p"/>
                          <a:sym typeface="M PLUS 1p"/>
                        </a:rPr>
                        <a:t>ヶ月目</a:t>
                      </a:r>
                      <a:r>
                        <a:rPr b="1" lang="ja" sz="1000">
                          <a:solidFill>
                            <a:schemeClr val="lt1"/>
                          </a:solidFill>
                          <a:latin typeface="M PLUS 1p"/>
                          <a:ea typeface="M PLUS 1p"/>
                          <a:cs typeface="M PLUS 1p"/>
                          <a:sym typeface="M PLUS 1p"/>
                        </a:rPr>
                        <a:t>〜2</a:t>
                      </a:r>
                      <a:r>
                        <a:rPr b="1" lang="ja" sz="600">
                          <a:solidFill>
                            <a:schemeClr val="lt1"/>
                          </a:solidFill>
                          <a:latin typeface="M PLUS 1p"/>
                          <a:ea typeface="M PLUS 1p"/>
                          <a:cs typeface="M PLUS 1p"/>
                          <a:sym typeface="M PLUS 1p"/>
                        </a:rPr>
                        <a:t>ヶ月目</a:t>
                      </a:r>
                      <a:endParaRPr b="1" sz="600">
                        <a:solidFill>
                          <a:schemeClr val="lt1"/>
                        </a:solidFill>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2C3853"/>
                    </a:solidFill>
                  </a:tcPr>
                </a:tc>
                <a:tc hMerge="1"/>
              </a:tr>
              <a:tr h="286350">
                <a:tc gridSpan="2">
                  <a:txBody>
                    <a:bodyPr/>
                    <a:lstStyle/>
                    <a:p>
                      <a:pPr indent="0" lvl="0" marL="0" rtl="0" algn="ctr">
                        <a:spcBef>
                          <a:spcPts val="0"/>
                        </a:spcBef>
                        <a:spcAft>
                          <a:spcPts val="0"/>
                        </a:spcAft>
                        <a:buNone/>
                      </a:pPr>
                      <a:r>
                        <a:rPr b="1" lang="ja" sz="1000">
                          <a:solidFill>
                            <a:srgbClr val="2C3853"/>
                          </a:solidFill>
                          <a:latin typeface="M PLUS 1p"/>
                          <a:ea typeface="M PLUS 1p"/>
                          <a:cs typeface="M PLUS 1p"/>
                          <a:sym typeface="M PLUS 1p"/>
                        </a:rPr>
                        <a:t>※2 </a:t>
                      </a:r>
                      <a:r>
                        <a:rPr b="1" lang="ja" sz="900">
                          <a:solidFill>
                            <a:srgbClr val="2C3853"/>
                          </a:solidFill>
                          <a:latin typeface="M PLUS 1p"/>
                          <a:ea typeface="M PLUS 1p"/>
                          <a:cs typeface="M PLUS 1p"/>
                          <a:sym typeface="M PLUS 1p"/>
                        </a:rPr>
                        <a:t>グロースステップ講座　</a:t>
                      </a:r>
                      <a:endParaRPr b="1" sz="1200">
                        <a:solidFill>
                          <a:srgbClr val="2C3853"/>
                        </a:solidFill>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BC3E4">
                        <a:alpha val="21120"/>
                      </a:srgbClr>
                    </a:solidFill>
                  </a:tcPr>
                </a:tc>
                <a:tc hMerge="1"/>
              </a:tr>
            </a:tbl>
          </a:graphicData>
        </a:graphic>
      </p:graphicFrame>
      <p:sp>
        <p:nvSpPr>
          <p:cNvPr id="1761" name="Google Shape;1761;p60"/>
          <p:cNvSpPr txBox="1"/>
          <p:nvPr/>
        </p:nvSpPr>
        <p:spPr>
          <a:xfrm>
            <a:off x="3094100" y="4160175"/>
            <a:ext cx="4449900" cy="508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ja" sz="900">
                <a:solidFill>
                  <a:srgbClr val="2C3853"/>
                </a:solidFill>
                <a:latin typeface="M PLUS 1p"/>
                <a:ea typeface="M PLUS 1p"/>
                <a:cs typeface="M PLUS 1p"/>
                <a:sym typeface="M PLUS 1p"/>
              </a:rPr>
              <a:t>ツール月額費用</a:t>
            </a:r>
            <a:endParaRPr b="1" sz="9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1100">
                <a:solidFill>
                  <a:srgbClr val="2C3853"/>
                </a:solidFill>
                <a:latin typeface="M PLUS 1p"/>
                <a:ea typeface="M PLUS 1p"/>
                <a:cs typeface="M PLUS 1p"/>
                <a:sym typeface="M PLUS 1p"/>
              </a:rPr>
              <a:t>月額</a:t>
            </a:r>
            <a:r>
              <a:rPr b="1" lang="ja">
                <a:solidFill>
                  <a:srgbClr val="2C3853"/>
                </a:solidFill>
                <a:latin typeface="M PLUS 1p"/>
                <a:ea typeface="M PLUS 1p"/>
                <a:cs typeface="M PLUS 1p"/>
                <a:sym typeface="M PLUS 1p"/>
              </a:rPr>
              <a:t>10</a:t>
            </a:r>
            <a:r>
              <a:rPr b="1" lang="ja" sz="1000">
                <a:solidFill>
                  <a:srgbClr val="2C3853"/>
                </a:solidFill>
                <a:latin typeface="M PLUS 1p"/>
                <a:ea typeface="M PLUS 1p"/>
                <a:cs typeface="M PLUS 1p"/>
                <a:sym typeface="M PLUS 1p"/>
              </a:rPr>
              <a:t>万円  / </a:t>
            </a:r>
            <a:r>
              <a:rPr b="1" lang="ja">
                <a:solidFill>
                  <a:srgbClr val="2C3853"/>
                </a:solidFill>
                <a:latin typeface="M PLUS 1p"/>
                <a:ea typeface="M PLUS 1p"/>
                <a:cs typeface="M PLUS 1p"/>
                <a:sym typeface="M PLUS 1p"/>
              </a:rPr>
              <a:t>13</a:t>
            </a:r>
            <a:r>
              <a:rPr b="1" lang="ja" sz="1000">
                <a:solidFill>
                  <a:srgbClr val="2C3853"/>
                </a:solidFill>
                <a:latin typeface="M PLUS 1p"/>
                <a:ea typeface="M PLUS 1p"/>
                <a:cs typeface="M PLUS 1p"/>
                <a:sym typeface="M PLUS 1p"/>
              </a:rPr>
              <a:t>万円 / </a:t>
            </a:r>
            <a:r>
              <a:rPr b="1" lang="ja">
                <a:solidFill>
                  <a:srgbClr val="2C3853"/>
                </a:solidFill>
                <a:latin typeface="M PLUS 1p"/>
                <a:ea typeface="M PLUS 1p"/>
                <a:cs typeface="M PLUS 1p"/>
                <a:sym typeface="M PLUS 1p"/>
              </a:rPr>
              <a:t>16️</a:t>
            </a:r>
            <a:r>
              <a:rPr b="1" lang="ja" sz="1000">
                <a:solidFill>
                  <a:srgbClr val="2C3853"/>
                </a:solidFill>
                <a:latin typeface="M PLUS 1p"/>
                <a:ea typeface="M PLUS 1p"/>
                <a:cs typeface="M PLUS 1p"/>
                <a:sym typeface="M PLUS 1p"/>
              </a:rPr>
              <a:t>万円/ </a:t>
            </a:r>
            <a:r>
              <a:rPr b="1" lang="ja">
                <a:solidFill>
                  <a:srgbClr val="2C3853"/>
                </a:solidFill>
                <a:latin typeface="M PLUS 1p"/>
                <a:ea typeface="M PLUS 1p"/>
                <a:cs typeface="M PLUS 1p"/>
                <a:sym typeface="M PLUS 1p"/>
              </a:rPr>
              <a:t>20</a:t>
            </a:r>
            <a:r>
              <a:rPr b="1" lang="ja" sz="1000">
                <a:solidFill>
                  <a:srgbClr val="2C3853"/>
                </a:solidFill>
                <a:latin typeface="M PLUS 1p"/>
                <a:ea typeface="M PLUS 1p"/>
                <a:cs typeface="M PLUS 1p"/>
                <a:sym typeface="M PLUS 1p"/>
              </a:rPr>
              <a:t>万円 </a:t>
            </a:r>
            <a:r>
              <a:rPr b="1" lang="ja" sz="1000">
                <a:solidFill>
                  <a:srgbClr val="F464A4"/>
                </a:solidFill>
                <a:latin typeface="M PLUS 1p"/>
                <a:ea typeface="M PLUS 1p"/>
                <a:cs typeface="M PLUS 1p"/>
                <a:sym typeface="M PLUS 1p"/>
              </a:rPr>
              <a:t>※ツールプラン選択による</a:t>
            </a:r>
            <a:endParaRPr b="1" sz="1000">
              <a:solidFill>
                <a:srgbClr val="F464A4"/>
              </a:solidFill>
              <a:latin typeface="M PLUS 1p"/>
              <a:ea typeface="M PLUS 1p"/>
              <a:cs typeface="M PLUS 1p"/>
              <a:sym typeface="M PLUS 1p"/>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6"/>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39" name="Google Shape;1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40" name="Google Shape;140;p16"/>
          <p:cNvSpPr/>
          <p:nvPr/>
        </p:nvSpPr>
        <p:spPr>
          <a:xfrm>
            <a:off x="3210879" y="2500625"/>
            <a:ext cx="2682600" cy="2042400"/>
          </a:xfrm>
          <a:prstGeom prst="roundRect">
            <a:avLst>
              <a:gd fmla="val 3834" name="adj"/>
            </a:avLst>
          </a:prstGeom>
          <a:solidFill>
            <a:srgbClr val="FFFFFF"/>
          </a:solidFill>
          <a:ln cap="flat" cmpd="sng" w="19050">
            <a:solidFill>
              <a:srgbClr val="9E9E9E"/>
            </a:solidFill>
            <a:prstDash val="solid"/>
            <a:round/>
            <a:headEnd len="sm" w="sm" type="none"/>
            <a:tailEnd len="sm" w="sm" type="none"/>
          </a:ln>
          <a:effectLst>
            <a:outerShdw blurRad="114300" rotWithShape="0" algn="bl" dir="3000000" dist="47625">
              <a:srgbClr val="9E9E9E">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a:off x="6101586" y="2500625"/>
            <a:ext cx="2682600" cy="2042400"/>
          </a:xfrm>
          <a:prstGeom prst="roundRect">
            <a:avLst>
              <a:gd fmla="val 3834" name="adj"/>
            </a:avLst>
          </a:prstGeom>
          <a:solidFill>
            <a:srgbClr val="FFFFFF"/>
          </a:solidFill>
          <a:ln cap="flat" cmpd="sng" w="19050">
            <a:solidFill>
              <a:srgbClr val="9E9E9E"/>
            </a:solidFill>
            <a:prstDash val="solid"/>
            <a:round/>
            <a:headEnd len="sm" w="sm" type="none"/>
            <a:tailEnd len="sm" w="sm" type="none"/>
          </a:ln>
          <a:effectLst>
            <a:outerShdw blurRad="114300" rotWithShape="0" algn="bl" dir="3000000" dist="47625">
              <a:srgbClr val="9E9E9E">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a:off x="335412" y="2500625"/>
            <a:ext cx="2682600" cy="2042400"/>
          </a:xfrm>
          <a:prstGeom prst="roundRect">
            <a:avLst>
              <a:gd fmla="val 3834" name="adj"/>
            </a:avLst>
          </a:prstGeom>
          <a:solidFill>
            <a:srgbClr val="FFFFFF"/>
          </a:solidFill>
          <a:ln cap="flat" cmpd="sng" w="19050">
            <a:solidFill>
              <a:srgbClr val="9E9E9E"/>
            </a:solidFill>
            <a:prstDash val="solid"/>
            <a:round/>
            <a:headEnd len="sm" w="sm" type="none"/>
            <a:tailEnd len="sm" w="sm" type="none"/>
          </a:ln>
          <a:effectLst>
            <a:outerShdw blurRad="114300" rotWithShape="0" algn="bl" dir="3000000" dist="47625">
              <a:srgbClr val="9E9E9E">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事業紹介</a:t>
            </a:r>
            <a:endParaRPr>
              <a:latin typeface="M PLUS 1p"/>
              <a:ea typeface="M PLUS 1p"/>
              <a:cs typeface="M PLUS 1p"/>
              <a:sym typeface="M PLUS 1p"/>
            </a:endParaRPr>
          </a:p>
        </p:txBody>
      </p:sp>
      <p:sp>
        <p:nvSpPr>
          <p:cNvPr id="144" name="Google Shape;144;p16"/>
          <p:cNvSpPr txBox="1"/>
          <p:nvPr/>
        </p:nvSpPr>
        <p:spPr>
          <a:xfrm>
            <a:off x="40700" y="1454527"/>
            <a:ext cx="8550900" cy="62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ja" sz="1200">
                <a:solidFill>
                  <a:srgbClr val="1C4587"/>
                </a:solidFill>
                <a:latin typeface="M PLUS 1p"/>
                <a:ea typeface="M PLUS 1p"/>
                <a:cs typeface="M PLUS 1p"/>
                <a:sym typeface="M PLUS 1p"/>
              </a:rPr>
              <a:t>　　　　</a:t>
            </a:r>
            <a:r>
              <a:rPr lang="ja" sz="1500">
                <a:solidFill>
                  <a:srgbClr val="1B224C"/>
                </a:solidFill>
                <a:latin typeface="M PLUS 1p"/>
                <a:ea typeface="M PLUS 1p"/>
                <a:cs typeface="M PLUS 1p"/>
                <a:sym typeface="M PLUS 1p"/>
              </a:rPr>
              <a:t>マーケティング＆テクノロジーによって　全ての人、組織を、時間とコストから解放し、</a:t>
            </a:r>
            <a:endParaRPr sz="1500">
              <a:solidFill>
                <a:srgbClr val="1B224C"/>
              </a:solidFill>
              <a:latin typeface="M PLUS 1p"/>
              <a:ea typeface="M PLUS 1p"/>
              <a:cs typeface="M PLUS 1p"/>
              <a:sym typeface="M PLUS 1p"/>
            </a:endParaRPr>
          </a:p>
          <a:p>
            <a:pPr indent="0" lvl="0" marL="0" rtl="0" algn="l">
              <a:lnSpc>
                <a:spcPct val="100000"/>
              </a:lnSpc>
              <a:spcBef>
                <a:spcPts val="0"/>
              </a:spcBef>
              <a:spcAft>
                <a:spcPts val="0"/>
              </a:spcAft>
              <a:buNone/>
            </a:pPr>
            <a:r>
              <a:rPr lang="ja" sz="1500">
                <a:solidFill>
                  <a:srgbClr val="1B224C"/>
                </a:solidFill>
                <a:latin typeface="M PLUS 1p"/>
                <a:ea typeface="M PLUS 1p"/>
                <a:cs typeface="M PLUS 1p"/>
                <a:sym typeface="M PLUS 1p"/>
              </a:rPr>
              <a:t>　　　　　　　　　より創造的で、人らしい仕事に情熱が注げるよう挑戦を続けます</a:t>
            </a:r>
            <a:endParaRPr sz="1500">
              <a:solidFill>
                <a:srgbClr val="1B224C"/>
              </a:solidFill>
              <a:latin typeface="M PLUS 1p"/>
              <a:ea typeface="M PLUS 1p"/>
              <a:cs typeface="M PLUS 1p"/>
              <a:sym typeface="M PLUS 1p"/>
            </a:endParaRPr>
          </a:p>
        </p:txBody>
      </p:sp>
      <p:sp>
        <p:nvSpPr>
          <p:cNvPr id="145" name="Google Shape;145;p16"/>
          <p:cNvSpPr txBox="1"/>
          <p:nvPr/>
        </p:nvSpPr>
        <p:spPr>
          <a:xfrm>
            <a:off x="3566775" y="4033131"/>
            <a:ext cx="1986000" cy="48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1100">
                <a:solidFill>
                  <a:srgbClr val="2C3853"/>
                </a:solidFill>
                <a:latin typeface="M PLUS 1p"/>
                <a:ea typeface="M PLUS 1p"/>
                <a:cs typeface="M PLUS 1p"/>
                <a:sym typeface="M PLUS 1p"/>
              </a:rPr>
              <a:t>フォーム作成管理ツール</a:t>
            </a:r>
            <a:endParaRPr sz="11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100">
                <a:solidFill>
                  <a:srgbClr val="2C3853"/>
                </a:solidFill>
                <a:latin typeface="M PLUS 1p"/>
                <a:ea typeface="M PLUS 1p"/>
                <a:cs typeface="M PLUS 1p"/>
                <a:sym typeface="M PLUS 1p"/>
              </a:rPr>
              <a:t>日程調整ツール</a:t>
            </a:r>
            <a:endParaRPr sz="1100">
              <a:solidFill>
                <a:srgbClr val="2C3853"/>
              </a:solidFill>
              <a:latin typeface="M PLUS 1p"/>
              <a:ea typeface="M PLUS 1p"/>
              <a:cs typeface="M PLUS 1p"/>
              <a:sym typeface="M PLUS 1p"/>
            </a:endParaRPr>
          </a:p>
        </p:txBody>
      </p:sp>
      <p:pic>
        <p:nvPicPr>
          <p:cNvPr id="146" name="Google Shape;146;p16"/>
          <p:cNvPicPr preferRelativeResize="0"/>
          <p:nvPr/>
        </p:nvPicPr>
        <p:blipFill>
          <a:blip r:embed="rId4">
            <a:alphaModFix/>
          </a:blip>
          <a:stretch>
            <a:fillRect/>
          </a:stretch>
        </p:blipFill>
        <p:spPr>
          <a:xfrm>
            <a:off x="3721350" y="3187672"/>
            <a:ext cx="1676876" cy="538416"/>
          </a:xfrm>
          <a:prstGeom prst="rect">
            <a:avLst/>
          </a:prstGeom>
          <a:noFill/>
          <a:ln>
            <a:noFill/>
          </a:ln>
        </p:spPr>
      </p:pic>
      <p:pic>
        <p:nvPicPr>
          <p:cNvPr id="147" name="Google Shape;147;p16"/>
          <p:cNvPicPr preferRelativeResize="0"/>
          <p:nvPr/>
        </p:nvPicPr>
        <p:blipFill>
          <a:blip r:embed="rId5">
            <a:alphaModFix/>
          </a:blip>
          <a:stretch>
            <a:fillRect/>
          </a:stretch>
        </p:blipFill>
        <p:spPr>
          <a:xfrm>
            <a:off x="6926225" y="3374659"/>
            <a:ext cx="1083326" cy="459662"/>
          </a:xfrm>
          <a:prstGeom prst="rect">
            <a:avLst/>
          </a:prstGeom>
          <a:noFill/>
          <a:ln>
            <a:noFill/>
          </a:ln>
        </p:spPr>
      </p:pic>
      <p:sp>
        <p:nvSpPr>
          <p:cNvPr id="148" name="Google Shape;148;p16"/>
          <p:cNvSpPr txBox="1"/>
          <p:nvPr/>
        </p:nvSpPr>
        <p:spPr>
          <a:xfrm>
            <a:off x="6312819" y="3908875"/>
            <a:ext cx="2261100" cy="512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1100">
                <a:solidFill>
                  <a:srgbClr val="2C3853"/>
                </a:solidFill>
                <a:latin typeface="M PLUS 1p"/>
                <a:ea typeface="M PLUS 1p"/>
                <a:cs typeface="M PLUS 1p"/>
                <a:sym typeface="M PLUS 1p"/>
              </a:rPr>
              <a:t>国内最大級の</a:t>
            </a:r>
            <a:endParaRPr sz="11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100">
                <a:solidFill>
                  <a:srgbClr val="2C3853"/>
                </a:solidFill>
                <a:latin typeface="M PLUS 1p"/>
                <a:ea typeface="M PLUS 1p"/>
                <a:cs typeface="M PLUS 1p"/>
                <a:sym typeface="M PLUS 1p"/>
              </a:rPr>
              <a:t>Webマーケティングメディア</a:t>
            </a:r>
            <a:endParaRPr sz="1100">
              <a:solidFill>
                <a:srgbClr val="2C3853"/>
              </a:solidFill>
              <a:latin typeface="M PLUS 1p"/>
              <a:ea typeface="M PLUS 1p"/>
              <a:cs typeface="M PLUS 1p"/>
              <a:sym typeface="M PLUS 1p"/>
            </a:endParaRPr>
          </a:p>
        </p:txBody>
      </p:sp>
      <p:sp>
        <p:nvSpPr>
          <p:cNvPr id="149" name="Google Shape;149;p16"/>
          <p:cNvSpPr txBox="1"/>
          <p:nvPr/>
        </p:nvSpPr>
        <p:spPr>
          <a:xfrm>
            <a:off x="521100" y="949625"/>
            <a:ext cx="7949400" cy="58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300">
                <a:solidFill>
                  <a:srgbClr val="1B224C"/>
                </a:solidFill>
                <a:latin typeface="M PLUS 1p ExtraBold"/>
                <a:ea typeface="M PLUS 1p ExtraBold"/>
                <a:cs typeface="M PLUS 1p ExtraBold"/>
                <a:sym typeface="M PLUS 1p ExtraBold"/>
              </a:rPr>
              <a:t>「マーケティ</a:t>
            </a:r>
            <a:r>
              <a:rPr lang="ja" sz="2300">
                <a:solidFill>
                  <a:srgbClr val="1B224C"/>
                </a:solidFill>
                <a:latin typeface="M PLUS 1p ExtraBold"/>
                <a:ea typeface="M PLUS 1p ExtraBold"/>
                <a:cs typeface="M PLUS 1p ExtraBold"/>
                <a:sym typeface="M PLUS 1p ExtraBold"/>
              </a:rPr>
              <a:t>ン</a:t>
            </a:r>
            <a:r>
              <a:rPr lang="ja" sz="2300">
                <a:solidFill>
                  <a:srgbClr val="1B224C"/>
                </a:solidFill>
                <a:latin typeface="M PLUS 1p ExtraBold"/>
                <a:ea typeface="M PLUS 1p ExtraBold"/>
                <a:cs typeface="M PLUS 1p ExtraBold"/>
                <a:sym typeface="M PLUS 1p ExtraBold"/>
              </a:rPr>
              <a:t>グ × テクノロジー」</a:t>
            </a:r>
            <a:r>
              <a:rPr lang="ja" sz="2300">
                <a:solidFill>
                  <a:srgbClr val="1B224C"/>
                </a:solidFill>
                <a:latin typeface="M PLUS 1p ExtraBold"/>
                <a:ea typeface="M PLUS 1p ExtraBold"/>
                <a:cs typeface="M PLUS 1p ExtraBold"/>
                <a:sym typeface="M PLUS 1p ExtraBold"/>
              </a:rPr>
              <a:t>領域の</a:t>
            </a:r>
            <a:r>
              <a:rPr lang="ja" sz="2300">
                <a:solidFill>
                  <a:srgbClr val="1B224C"/>
                </a:solidFill>
                <a:latin typeface="M PLUS 1p ExtraBold"/>
                <a:ea typeface="M PLUS 1p ExtraBold"/>
                <a:cs typeface="M PLUS 1p ExtraBold"/>
                <a:sym typeface="M PLUS 1p ExtraBold"/>
              </a:rPr>
              <a:t>4つの事業</a:t>
            </a:r>
            <a:endParaRPr sz="2300">
              <a:solidFill>
                <a:srgbClr val="1B224C"/>
              </a:solidFill>
              <a:latin typeface="M PLUS 1p ExtraBold"/>
              <a:ea typeface="M PLUS 1p ExtraBold"/>
              <a:cs typeface="M PLUS 1p ExtraBold"/>
              <a:sym typeface="M PLUS 1p ExtraBold"/>
            </a:endParaRPr>
          </a:p>
        </p:txBody>
      </p:sp>
      <p:sp>
        <p:nvSpPr>
          <p:cNvPr id="150" name="Google Shape;150;p16"/>
          <p:cNvSpPr txBox="1"/>
          <p:nvPr/>
        </p:nvSpPr>
        <p:spPr>
          <a:xfrm>
            <a:off x="509175" y="3908875"/>
            <a:ext cx="2295600" cy="48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1100">
                <a:solidFill>
                  <a:srgbClr val="2C3853"/>
                </a:solidFill>
                <a:latin typeface="M PLUS 1p"/>
                <a:ea typeface="M PLUS 1p"/>
                <a:cs typeface="M PLUS 1p"/>
                <a:sym typeface="M PLUS 1p"/>
              </a:rPr>
              <a:t>オールインワン型</a:t>
            </a:r>
            <a:endParaRPr sz="11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1100">
                <a:solidFill>
                  <a:srgbClr val="2C3853"/>
                </a:solidFill>
                <a:latin typeface="M PLUS 1p"/>
                <a:ea typeface="M PLUS 1p"/>
                <a:cs typeface="M PLUS 1p"/>
                <a:sym typeface="M PLUS 1p"/>
              </a:rPr>
              <a:t>BtoBマーケティングツール</a:t>
            </a:r>
            <a:endParaRPr sz="1100">
              <a:solidFill>
                <a:srgbClr val="2C3853"/>
              </a:solidFill>
              <a:latin typeface="M PLUS 1p"/>
              <a:ea typeface="M PLUS 1p"/>
              <a:cs typeface="M PLUS 1p"/>
              <a:sym typeface="M PLUS 1p"/>
            </a:endParaRPr>
          </a:p>
        </p:txBody>
      </p:sp>
      <p:pic>
        <p:nvPicPr>
          <p:cNvPr id="151" name="Google Shape;151;p16"/>
          <p:cNvPicPr preferRelativeResize="0"/>
          <p:nvPr/>
        </p:nvPicPr>
        <p:blipFill>
          <a:blip r:embed="rId6">
            <a:alphaModFix/>
          </a:blip>
          <a:stretch>
            <a:fillRect/>
          </a:stretch>
        </p:blipFill>
        <p:spPr>
          <a:xfrm>
            <a:off x="730429" y="3337475"/>
            <a:ext cx="1853093" cy="621671"/>
          </a:xfrm>
          <a:prstGeom prst="rect">
            <a:avLst/>
          </a:prstGeom>
          <a:noFill/>
          <a:ln>
            <a:noFill/>
          </a:ln>
        </p:spPr>
      </p:pic>
      <p:sp>
        <p:nvSpPr>
          <p:cNvPr id="152" name="Google Shape;152;p16"/>
          <p:cNvSpPr txBox="1"/>
          <p:nvPr/>
        </p:nvSpPr>
        <p:spPr>
          <a:xfrm>
            <a:off x="6210975" y="2807650"/>
            <a:ext cx="2442300" cy="431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1500">
                <a:solidFill>
                  <a:srgbClr val="F464A4"/>
                </a:solidFill>
                <a:latin typeface="M PLUS 1p Black"/>
                <a:ea typeface="M PLUS 1p Black"/>
                <a:cs typeface="M PLUS 1p Black"/>
                <a:sym typeface="M PLUS 1p Black"/>
              </a:rPr>
              <a:t>200万人</a:t>
            </a:r>
            <a:r>
              <a:rPr lang="ja" sz="1100">
                <a:solidFill>
                  <a:srgbClr val="2C3853"/>
                </a:solidFill>
                <a:latin typeface="M PLUS 1p"/>
                <a:ea typeface="M PLUS 1p"/>
                <a:cs typeface="M PLUS 1p"/>
                <a:sym typeface="M PLUS 1p"/>
              </a:rPr>
              <a:t>のマーケターが訪れる</a:t>
            </a:r>
            <a:endParaRPr sz="1100">
              <a:solidFill>
                <a:srgbClr val="2C3853"/>
              </a:solidFill>
              <a:latin typeface="M PLUS 1p"/>
              <a:ea typeface="M PLUS 1p"/>
              <a:cs typeface="M PLUS 1p"/>
              <a:sym typeface="M PLUS 1p"/>
            </a:endParaRPr>
          </a:p>
          <a:p>
            <a:pPr indent="0" lvl="0" marL="0" rtl="0" algn="ctr">
              <a:lnSpc>
                <a:spcPct val="100000"/>
              </a:lnSpc>
              <a:spcBef>
                <a:spcPts val="0"/>
              </a:spcBef>
              <a:spcAft>
                <a:spcPts val="0"/>
              </a:spcAft>
              <a:buNone/>
            </a:pPr>
            <a:r>
              <a:rPr lang="ja" sz="800">
                <a:solidFill>
                  <a:srgbClr val="2C3853"/>
                </a:solidFill>
                <a:latin typeface="M PLUS 1p"/>
                <a:ea typeface="M PLUS 1p"/>
                <a:cs typeface="M PLUS 1p"/>
                <a:sym typeface="M PLUS 1p"/>
              </a:rPr>
              <a:t>(会員数46万人・月間350万UU・月550万PV)</a:t>
            </a:r>
            <a:endParaRPr sz="800">
              <a:solidFill>
                <a:srgbClr val="2C3853"/>
              </a:solidFill>
              <a:latin typeface="M PLUS 1p"/>
              <a:ea typeface="M PLUS 1p"/>
              <a:cs typeface="M PLUS 1p"/>
              <a:sym typeface="M PLUS 1p"/>
            </a:endParaRPr>
          </a:p>
        </p:txBody>
      </p:sp>
      <p:sp>
        <p:nvSpPr>
          <p:cNvPr id="153" name="Google Shape;153;p16"/>
          <p:cNvSpPr txBox="1"/>
          <p:nvPr/>
        </p:nvSpPr>
        <p:spPr>
          <a:xfrm>
            <a:off x="1313525" y="4707400"/>
            <a:ext cx="5616300" cy="33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ja" sz="700">
                <a:solidFill>
                  <a:srgbClr val="9E9E9E"/>
                </a:solidFill>
                <a:latin typeface="M PLUS 1p"/>
                <a:ea typeface="M PLUS 1p"/>
                <a:cs typeface="M PLUS 1p"/>
                <a:sym typeface="M PLUS 1p"/>
              </a:rPr>
              <a:t>(※) 当社カスタマーサクセス部門での顧客アンケートにて2021年1月～2022年6月の中で計10回達成</a:t>
            </a:r>
            <a:endParaRPr sz="700">
              <a:solidFill>
                <a:srgbClr val="9E9E9E"/>
              </a:solidFill>
              <a:latin typeface="M PLUS 1p"/>
              <a:ea typeface="M PLUS 1p"/>
              <a:cs typeface="M PLUS 1p"/>
              <a:sym typeface="M PLUS 1p"/>
            </a:endParaRPr>
          </a:p>
          <a:p>
            <a:pPr indent="0" lvl="0" marL="0" rtl="0" algn="l">
              <a:lnSpc>
                <a:spcPct val="100000"/>
              </a:lnSpc>
              <a:spcBef>
                <a:spcPts val="0"/>
              </a:spcBef>
              <a:spcAft>
                <a:spcPts val="0"/>
              </a:spcAft>
              <a:buNone/>
            </a:pPr>
            <a:r>
              <a:rPr lang="ja" sz="700">
                <a:solidFill>
                  <a:srgbClr val="9E9E9E"/>
                </a:solidFill>
                <a:latin typeface="M PLUS 1p"/>
                <a:ea typeface="M PLUS 1p"/>
                <a:cs typeface="M PLUS 1p"/>
                <a:sym typeface="M PLUS 1p"/>
              </a:rPr>
              <a:t>ITreview Grid Award 2023 Winterにてferret Oneは9期連続、formtunは12期連続で「Leader」を受賞　</a:t>
            </a:r>
            <a:r>
              <a:rPr lang="ja" sz="700" u="sng">
                <a:solidFill>
                  <a:srgbClr val="9E9E9E"/>
                </a:solidFill>
                <a:latin typeface="M PLUS 1p"/>
                <a:ea typeface="M PLUS 1p"/>
                <a:cs typeface="M PLUS 1p"/>
                <a:sym typeface="M PLUS 1p"/>
                <a:hlinkClick r:id="rId7">
                  <a:extLst>
                    <a:ext uri="{A12FA001-AC4F-418D-AE19-62706E023703}">
                      <ahyp:hlinkClr val="tx"/>
                    </a:ext>
                  </a:extLst>
                </a:hlinkClick>
              </a:rPr>
              <a:t>(プレスリリース)</a:t>
            </a:r>
            <a:endParaRPr b="1" sz="700">
              <a:solidFill>
                <a:srgbClr val="9E9E9E"/>
              </a:solidFill>
              <a:latin typeface="M PLUS 1p"/>
              <a:ea typeface="M PLUS 1p"/>
              <a:cs typeface="M PLUS 1p"/>
              <a:sym typeface="M PLUS 1p"/>
            </a:endParaRPr>
          </a:p>
        </p:txBody>
      </p:sp>
      <p:sp>
        <p:nvSpPr>
          <p:cNvPr id="154" name="Google Shape;154;p16"/>
          <p:cNvSpPr/>
          <p:nvPr/>
        </p:nvSpPr>
        <p:spPr>
          <a:xfrm>
            <a:off x="761400" y="2316350"/>
            <a:ext cx="1830600" cy="393600"/>
          </a:xfrm>
          <a:prstGeom prst="roundRect">
            <a:avLst>
              <a:gd fmla="val 50000" name="adj"/>
            </a:avLst>
          </a:prstGeom>
          <a:solidFill>
            <a:srgbClr val="2C385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 SaaS</a:t>
            </a:r>
            <a:endParaRPr b="1" sz="1500">
              <a:solidFill>
                <a:srgbClr val="FFFFFF"/>
              </a:solidFill>
              <a:latin typeface="M PLUS 1p"/>
              <a:ea typeface="M PLUS 1p"/>
              <a:cs typeface="M PLUS 1p"/>
              <a:sym typeface="M PLUS 1p"/>
            </a:endParaRPr>
          </a:p>
        </p:txBody>
      </p:sp>
      <p:sp>
        <p:nvSpPr>
          <p:cNvPr id="155" name="Google Shape;155;p16"/>
          <p:cNvSpPr/>
          <p:nvPr/>
        </p:nvSpPr>
        <p:spPr>
          <a:xfrm>
            <a:off x="3657000" y="2316350"/>
            <a:ext cx="1830600" cy="393600"/>
          </a:xfrm>
          <a:prstGeom prst="roundRect">
            <a:avLst>
              <a:gd fmla="val 50000" name="adj"/>
            </a:avLst>
          </a:prstGeom>
          <a:solidFill>
            <a:srgbClr val="2C385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 SaaS</a:t>
            </a:r>
            <a:endParaRPr b="1" sz="1500">
              <a:solidFill>
                <a:srgbClr val="FFFFFF"/>
              </a:solidFill>
              <a:latin typeface="M PLUS 1p"/>
              <a:ea typeface="M PLUS 1p"/>
              <a:cs typeface="M PLUS 1p"/>
              <a:sym typeface="M PLUS 1p"/>
            </a:endParaRPr>
          </a:p>
        </p:txBody>
      </p:sp>
      <p:sp>
        <p:nvSpPr>
          <p:cNvPr id="156" name="Google Shape;156;p16"/>
          <p:cNvSpPr/>
          <p:nvPr/>
        </p:nvSpPr>
        <p:spPr>
          <a:xfrm>
            <a:off x="6552600" y="2316350"/>
            <a:ext cx="1830600" cy="393600"/>
          </a:xfrm>
          <a:prstGeom prst="roundRect">
            <a:avLst>
              <a:gd fmla="val 50000" name="adj"/>
            </a:avLst>
          </a:prstGeom>
          <a:solidFill>
            <a:srgbClr val="2C385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500">
                <a:solidFill>
                  <a:srgbClr val="FFFFFF"/>
                </a:solidFill>
                <a:latin typeface="M PLUS 1p"/>
                <a:ea typeface="M PLUS 1p"/>
                <a:cs typeface="M PLUS 1p"/>
                <a:sym typeface="M PLUS 1p"/>
              </a:rPr>
              <a:t> Media</a:t>
            </a:r>
            <a:endParaRPr b="1" sz="1500">
              <a:solidFill>
                <a:srgbClr val="FFFFFF"/>
              </a:solidFill>
              <a:latin typeface="M PLUS 1p"/>
              <a:ea typeface="M PLUS 1p"/>
              <a:cs typeface="M PLUS 1p"/>
              <a:sym typeface="M PLUS 1p"/>
            </a:endParaRPr>
          </a:p>
        </p:txBody>
      </p:sp>
      <p:sp>
        <p:nvSpPr>
          <p:cNvPr id="157" name="Google Shape;157;p16"/>
          <p:cNvSpPr txBox="1"/>
          <p:nvPr/>
        </p:nvSpPr>
        <p:spPr>
          <a:xfrm>
            <a:off x="591975" y="2931238"/>
            <a:ext cx="2130000" cy="33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ja" sz="1100">
                <a:solidFill>
                  <a:srgbClr val="595959"/>
                </a:solidFill>
                <a:latin typeface="M PLUS 1p"/>
                <a:ea typeface="M PLUS 1p"/>
                <a:cs typeface="M PLUS 1p"/>
                <a:sym typeface="M PLUS 1p"/>
              </a:rPr>
              <a:t>導入実績</a:t>
            </a:r>
            <a:r>
              <a:rPr lang="ja" sz="1500">
                <a:solidFill>
                  <a:srgbClr val="F464A4"/>
                </a:solidFill>
                <a:latin typeface="M PLUS 1p Black"/>
                <a:ea typeface="M PLUS 1p Black"/>
                <a:cs typeface="M PLUS 1p Black"/>
                <a:sym typeface="M PLUS 1p Black"/>
              </a:rPr>
              <a:t>1,300社</a:t>
            </a:r>
            <a:r>
              <a:rPr lang="ja" sz="1100">
                <a:solidFill>
                  <a:srgbClr val="595959"/>
                </a:solidFill>
                <a:latin typeface="M PLUS 1p"/>
                <a:ea typeface="M PLUS 1p"/>
                <a:cs typeface="M PLUS 1p"/>
                <a:sym typeface="M PLUS 1p"/>
              </a:rPr>
              <a:t>以上</a:t>
            </a:r>
            <a:endParaRPr sz="1100">
              <a:solidFill>
                <a:srgbClr val="595959"/>
              </a:solidFill>
              <a:latin typeface="M PLUS 1p"/>
              <a:ea typeface="M PLUS 1p"/>
              <a:cs typeface="M PLUS 1p"/>
              <a:sym typeface="M PLUS 1p"/>
            </a:endParaRPr>
          </a:p>
          <a:p>
            <a:pPr indent="0" lvl="0" marL="0" rtl="0" algn="ctr">
              <a:lnSpc>
                <a:spcPct val="100000"/>
              </a:lnSpc>
              <a:spcBef>
                <a:spcPts val="0"/>
              </a:spcBef>
              <a:spcAft>
                <a:spcPts val="0"/>
              </a:spcAft>
              <a:buNone/>
            </a:pPr>
            <a:r>
              <a:rPr lang="ja" sz="900">
                <a:solidFill>
                  <a:srgbClr val="595959"/>
                </a:solidFill>
                <a:latin typeface="M PLUS 1p"/>
                <a:ea typeface="M PLUS 1p"/>
                <a:cs typeface="M PLUS 1p"/>
                <a:sym typeface="M PLUS 1p"/>
              </a:rPr>
              <a:t>テクニカルサポート満足度100％(※)</a:t>
            </a:r>
            <a:endParaRPr sz="900">
              <a:solidFill>
                <a:srgbClr val="595959"/>
              </a:solidFill>
              <a:latin typeface="M PLUS 1p"/>
              <a:ea typeface="M PLUS 1p"/>
              <a:cs typeface="M PLUS 1p"/>
              <a:sym typeface="M PLUS 1p"/>
            </a:endParaRPr>
          </a:p>
        </p:txBody>
      </p:sp>
      <p:sp>
        <p:nvSpPr>
          <p:cNvPr id="158" name="Google Shape;158;p16"/>
          <p:cNvSpPr txBox="1"/>
          <p:nvPr/>
        </p:nvSpPr>
        <p:spPr>
          <a:xfrm>
            <a:off x="3572913" y="2963128"/>
            <a:ext cx="1986000" cy="202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ja" sz="1500">
                <a:solidFill>
                  <a:srgbClr val="F464A4"/>
                </a:solidFill>
                <a:latin typeface="M PLUS 1p Black"/>
                <a:ea typeface="M PLUS 1p Black"/>
                <a:cs typeface="M PLUS 1p Black"/>
                <a:sym typeface="M PLUS 1p Black"/>
              </a:rPr>
              <a:t>25万</a:t>
            </a:r>
            <a:r>
              <a:rPr lang="ja" sz="1100">
                <a:solidFill>
                  <a:srgbClr val="595959"/>
                </a:solidFill>
                <a:latin typeface="M PLUS 1p"/>
                <a:ea typeface="M PLUS 1p"/>
                <a:cs typeface="M PLUS 1p"/>
                <a:sym typeface="M PLUS 1p"/>
              </a:rPr>
              <a:t>ユーザー突破！</a:t>
            </a:r>
            <a:endParaRPr sz="1100">
              <a:solidFill>
                <a:srgbClr val="595959"/>
              </a:solidFill>
              <a:latin typeface="M PLUS 1p"/>
              <a:ea typeface="M PLUS 1p"/>
              <a:cs typeface="M PLUS 1p"/>
              <a:sym typeface="M PLUS 1p"/>
            </a:endParaRPr>
          </a:p>
        </p:txBody>
      </p:sp>
      <p:sp>
        <p:nvSpPr>
          <p:cNvPr id="159" name="Google Shape;159;p16"/>
          <p:cNvSpPr/>
          <p:nvPr/>
        </p:nvSpPr>
        <p:spPr>
          <a:xfrm rot="10800000">
            <a:off x="7367754" y="2696425"/>
            <a:ext cx="237300" cy="184200"/>
          </a:xfrm>
          <a:prstGeom prst="triangle">
            <a:avLst>
              <a:gd fmla="val 50000" name="adj"/>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6"/>
          <p:cNvSpPr/>
          <p:nvPr/>
        </p:nvSpPr>
        <p:spPr>
          <a:xfrm rot="10800000">
            <a:off x="4472154" y="2696425"/>
            <a:ext cx="237300" cy="184200"/>
          </a:xfrm>
          <a:prstGeom prst="triangle">
            <a:avLst>
              <a:gd fmla="val 50000" name="adj"/>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p:nvPr/>
        </p:nvSpPr>
        <p:spPr>
          <a:xfrm rot="10800000">
            <a:off x="1576554" y="2696425"/>
            <a:ext cx="237300" cy="184200"/>
          </a:xfrm>
          <a:prstGeom prst="triangle">
            <a:avLst>
              <a:gd fmla="val 50000" name="adj"/>
            </a:avLst>
          </a:prstGeom>
          <a:solidFill>
            <a:srgbClr val="2C3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16"/>
          <p:cNvPicPr preferRelativeResize="0"/>
          <p:nvPr/>
        </p:nvPicPr>
        <p:blipFill>
          <a:blip r:embed="rId8">
            <a:alphaModFix/>
          </a:blip>
          <a:stretch>
            <a:fillRect/>
          </a:stretch>
        </p:blipFill>
        <p:spPr>
          <a:xfrm>
            <a:off x="3721350" y="3445325"/>
            <a:ext cx="1723325" cy="6216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61"/>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ferret One ツール詳細一覧</a:t>
            </a:r>
            <a:endParaRPr>
              <a:latin typeface="M PLUS 1p"/>
              <a:ea typeface="M PLUS 1p"/>
              <a:cs typeface="M PLUS 1p"/>
              <a:sym typeface="M PLUS 1p"/>
            </a:endParaRPr>
          </a:p>
        </p:txBody>
      </p:sp>
      <p:sp>
        <p:nvSpPr>
          <p:cNvPr id="1767" name="Google Shape;1767;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1768" name="Google Shape;1768;p61"/>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769" name="Google Shape;1769;p61"/>
          <p:cNvSpPr/>
          <p:nvPr/>
        </p:nvSpPr>
        <p:spPr>
          <a:xfrm>
            <a:off x="1170449" y="779154"/>
            <a:ext cx="1811100" cy="437100"/>
          </a:xfrm>
          <a:prstGeom prst="rect">
            <a:avLst/>
          </a:prstGeom>
          <a:solidFill>
            <a:srgbClr val="2E3956"/>
          </a:solidFill>
          <a:ln cap="flat" cmpd="sng" w="9525">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ferret One CMS</a:t>
            </a:r>
            <a:endParaRPr b="1" sz="1000">
              <a:solidFill>
                <a:srgbClr val="FFFFFF"/>
              </a:solidFill>
              <a:latin typeface="M PLUS 1p"/>
              <a:ea typeface="M PLUS 1p"/>
              <a:cs typeface="M PLUS 1p"/>
              <a:sym typeface="M PLUS 1p"/>
            </a:endParaRPr>
          </a:p>
        </p:txBody>
      </p:sp>
      <p:sp>
        <p:nvSpPr>
          <p:cNvPr id="1770" name="Google Shape;1770;p61"/>
          <p:cNvSpPr/>
          <p:nvPr/>
        </p:nvSpPr>
        <p:spPr>
          <a:xfrm>
            <a:off x="98250" y="1784025"/>
            <a:ext cx="1025100" cy="4785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標準機能</a:t>
            </a:r>
            <a:endParaRPr b="1" sz="900">
              <a:solidFill>
                <a:srgbClr val="FFFFFF"/>
              </a:solidFill>
              <a:latin typeface="M PLUS 1p"/>
              <a:ea typeface="M PLUS 1p"/>
              <a:cs typeface="M PLUS 1p"/>
              <a:sym typeface="M PLUS 1p"/>
            </a:endParaRPr>
          </a:p>
        </p:txBody>
      </p:sp>
      <p:sp>
        <p:nvSpPr>
          <p:cNvPr id="1771" name="Google Shape;1771;p61"/>
          <p:cNvSpPr/>
          <p:nvPr/>
        </p:nvSpPr>
        <p:spPr>
          <a:xfrm>
            <a:off x="98250" y="2574724"/>
            <a:ext cx="1025100" cy="2004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FFFFFF"/>
                </a:solidFill>
                <a:latin typeface="M PLUS 1p"/>
                <a:ea typeface="M PLUS 1p"/>
                <a:cs typeface="M PLUS 1p"/>
                <a:sym typeface="M PLUS 1p"/>
              </a:rPr>
              <a:t>顧客帳票</a:t>
            </a:r>
            <a:endParaRPr b="1" sz="900">
              <a:solidFill>
                <a:srgbClr val="FFFFFF"/>
              </a:solidFill>
              <a:latin typeface="M PLUS 1p"/>
              <a:ea typeface="M PLUS 1p"/>
              <a:cs typeface="M PLUS 1p"/>
              <a:sym typeface="M PLUS 1p"/>
            </a:endParaRPr>
          </a:p>
        </p:txBody>
      </p:sp>
      <p:sp>
        <p:nvSpPr>
          <p:cNvPr id="1772" name="Google Shape;1772;p61"/>
          <p:cNvSpPr/>
          <p:nvPr/>
        </p:nvSpPr>
        <p:spPr>
          <a:xfrm>
            <a:off x="98250" y="1260846"/>
            <a:ext cx="1025100" cy="2178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料金</a:t>
            </a:r>
            <a:endParaRPr b="1" sz="900">
              <a:solidFill>
                <a:srgbClr val="FFFFFF"/>
              </a:solidFill>
              <a:latin typeface="M PLUS 1p"/>
              <a:ea typeface="M PLUS 1p"/>
              <a:cs typeface="M PLUS 1p"/>
              <a:sym typeface="M PLUS 1p"/>
            </a:endParaRPr>
          </a:p>
        </p:txBody>
      </p:sp>
      <p:sp>
        <p:nvSpPr>
          <p:cNvPr id="1773" name="Google Shape;1773;p61"/>
          <p:cNvSpPr/>
          <p:nvPr/>
        </p:nvSpPr>
        <p:spPr>
          <a:xfrm>
            <a:off x="92275" y="799904"/>
            <a:ext cx="1025100" cy="400200"/>
          </a:xfrm>
          <a:prstGeom prst="rect">
            <a:avLst/>
          </a:prstGeom>
          <a:solidFill>
            <a:srgbClr val="2E3956"/>
          </a:solidFill>
          <a:ln cap="flat" cmpd="sng" w="19050">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プラン</a:t>
            </a:r>
            <a:endParaRPr b="1" sz="900">
              <a:solidFill>
                <a:srgbClr val="FFFFFF"/>
              </a:solidFill>
              <a:latin typeface="M PLUS 1p"/>
              <a:ea typeface="M PLUS 1p"/>
              <a:cs typeface="M PLUS 1p"/>
              <a:sym typeface="M PLUS 1p"/>
            </a:endParaRPr>
          </a:p>
        </p:txBody>
      </p:sp>
      <p:sp>
        <p:nvSpPr>
          <p:cNvPr id="1774" name="Google Shape;1774;p61"/>
          <p:cNvSpPr/>
          <p:nvPr/>
        </p:nvSpPr>
        <p:spPr>
          <a:xfrm>
            <a:off x="1176840" y="1257392"/>
            <a:ext cx="1811100" cy="2178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2E3855"/>
                </a:solidFill>
                <a:latin typeface="M PLUS 1p"/>
                <a:ea typeface="M PLUS 1p"/>
                <a:cs typeface="M PLUS 1p"/>
                <a:sym typeface="M PLUS 1p"/>
              </a:rPr>
              <a:t>月額 </a:t>
            </a:r>
            <a:r>
              <a:rPr b="1" lang="ja" sz="1300">
                <a:solidFill>
                  <a:srgbClr val="2E3855"/>
                </a:solidFill>
                <a:latin typeface="M PLUS 1p"/>
                <a:ea typeface="M PLUS 1p"/>
                <a:cs typeface="M PLUS 1p"/>
                <a:sym typeface="M PLUS 1p"/>
              </a:rPr>
              <a:t>10</a:t>
            </a:r>
            <a:r>
              <a:rPr b="1" lang="ja" sz="1100">
                <a:solidFill>
                  <a:srgbClr val="2E3855"/>
                </a:solidFill>
                <a:latin typeface="M PLUS 1p"/>
                <a:ea typeface="M PLUS 1p"/>
                <a:cs typeface="M PLUS 1p"/>
                <a:sym typeface="M PLUS 1p"/>
              </a:rPr>
              <a:t>万</a:t>
            </a:r>
            <a:r>
              <a:rPr b="1" lang="ja" sz="700">
                <a:solidFill>
                  <a:srgbClr val="2E3855"/>
                </a:solidFill>
                <a:latin typeface="M PLUS 1p"/>
                <a:ea typeface="M PLUS 1p"/>
                <a:cs typeface="M PLUS 1p"/>
                <a:sym typeface="M PLUS 1p"/>
              </a:rPr>
              <a:t>円 / 税抜</a:t>
            </a:r>
            <a:endParaRPr b="1" sz="700">
              <a:solidFill>
                <a:srgbClr val="2E3855"/>
              </a:solidFill>
              <a:latin typeface="M PLUS 1p"/>
              <a:ea typeface="M PLUS 1p"/>
              <a:cs typeface="M PLUS 1p"/>
              <a:sym typeface="M PLUS 1p"/>
            </a:endParaRPr>
          </a:p>
        </p:txBody>
      </p:sp>
      <p:sp>
        <p:nvSpPr>
          <p:cNvPr id="1775" name="Google Shape;1775;p61"/>
          <p:cNvSpPr/>
          <p:nvPr/>
        </p:nvSpPr>
        <p:spPr>
          <a:xfrm>
            <a:off x="98250" y="1539389"/>
            <a:ext cx="1025100" cy="1839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利用ユーザー数</a:t>
            </a:r>
            <a:endParaRPr b="1" sz="900">
              <a:solidFill>
                <a:srgbClr val="FFFFFF"/>
              </a:solidFill>
              <a:latin typeface="M PLUS 1p"/>
              <a:ea typeface="M PLUS 1p"/>
              <a:cs typeface="M PLUS 1p"/>
              <a:sym typeface="M PLUS 1p"/>
            </a:endParaRPr>
          </a:p>
        </p:txBody>
      </p:sp>
      <p:sp>
        <p:nvSpPr>
          <p:cNvPr id="1776" name="Google Shape;1776;p61"/>
          <p:cNvSpPr/>
          <p:nvPr/>
        </p:nvSpPr>
        <p:spPr>
          <a:xfrm>
            <a:off x="1176840" y="1539924"/>
            <a:ext cx="1811100" cy="1839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highlight>
                  <a:srgbClr val="FFF2CC"/>
                </a:highlight>
                <a:latin typeface="M PLUS 1p"/>
                <a:ea typeface="M PLUS 1p"/>
                <a:cs typeface="M PLUS 1p"/>
                <a:sym typeface="M PLUS 1p"/>
              </a:rPr>
              <a:t>1ユーザー</a:t>
            </a:r>
            <a:endParaRPr b="1" sz="900">
              <a:solidFill>
                <a:srgbClr val="2E3855"/>
              </a:solidFill>
              <a:highlight>
                <a:srgbClr val="FFF2CC"/>
              </a:highlight>
              <a:latin typeface="M PLUS 1p"/>
              <a:ea typeface="M PLUS 1p"/>
              <a:cs typeface="M PLUS 1p"/>
              <a:sym typeface="M PLUS 1p"/>
            </a:endParaRPr>
          </a:p>
        </p:txBody>
      </p:sp>
      <p:sp>
        <p:nvSpPr>
          <p:cNvPr id="1777" name="Google Shape;1777;p61"/>
          <p:cNvSpPr/>
          <p:nvPr/>
        </p:nvSpPr>
        <p:spPr>
          <a:xfrm>
            <a:off x="98250" y="3869510"/>
            <a:ext cx="1025100" cy="4002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メール配信</a:t>
            </a:r>
            <a:endParaRPr b="1" sz="900">
              <a:solidFill>
                <a:srgbClr val="FFFFFF"/>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br>
              <a:rPr lang="ja" sz="400">
                <a:solidFill>
                  <a:srgbClr val="FFFFFF"/>
                </a:solidFill>
                <a:latin typeface="M PLUS 1p"/>
                <a:ea typeface="M PLUS 1p"/>
                <a:cs typeface="M PLUS 1p"/>
                <a:sym typeface="M PLUS 1p"/>
              </a:rPr>
            </a:br>
            <a:r>
              <a:rPr lang="ja" sz="400">
                <a:solidFill>
                  <a:srgbClr val="FFFFFF"/>
                </a:solidFill>
                <a:latin typeface="M PLUS 1p"/>
                <a:ea typeface="M PLUS 1p"/>
                <a:cs typeface="M PLUS 1p"/>
                <a:sym typeface="M PLUS 1p"/>
              </a:rPr>
              <a:t>※1）</a:t>
            </a:r>
            <a:r>
              <a:rPr lang="ja" sz="500">
                <a:solidFill>
                  <a:srgbClr val="FFFFFF"/>
                </a:solidFill>
                <a:latin typeface="M PLUS 1p"/>
                <a:ea typeface="M PLUS 1p"/>
                <a:cs typeface="M PLUS 1p"/>
                <a:sym typeface="M PLUS 1p"/>
              </a:rPr>
              <a:t>見込み顧客数 ×10倍 を</a:t>
            </a:r>
            <a:endParaRPr sz="500">
              <a:solidFill>
                <a:srgbClr val="FFFFFF"/>
              </a:solidFill>
              <a:latin typeface="M PLUS 1p"/>
              <a:ea typeface="M PLUS 1p"/>
              <a:cs typeface="M PLUS 1p"/>
              <a:sym typeface="M PLUS 1p"/>
            </a:endParaRPr>
          </a:p>
          <a:p>
            <a:pPr indent="0" lvl="0" marL="0" rtl="0" algn="ctr">
              <a:spcBef>
                <a:spcPts val="0"/>
              </a:spcBef>
              <a:spcAft>
                <a:spcPts val="0"/>
              </a:spcAft>
              <a:buClr>
                <a:srgbClr val="000000"/>
              </a:buClr>
              <a:buSzPts val="1100"/>
              <a:buFont typeface="Arial"/>
              <a:buNone/>
            </a:pPr>
            <a:r>
              <a:rPr lang="ja" sz="500">
                <a:solidFill>
                  <a:srgbClr val="FFFFFF"/>
                </a:solidFill>
                <a:latin typeface="M PLUS 1p"/>
                <a:ea typeface="M PLUS 1p"/>
                <a:cs typeface="M PLUS 1p"/>
                <a:sym typeface="M PLUS 1p"/>
              </a:rPr>
              <a:t>配信数上限とする</a:t>
            </a:r>
            <a:endParaRPr b="1" sz="800">
              <a:solidFill>
                <a:srgbClr val="FFFFFF"/>
              </a:solidFill>
              <a:latin typeface="M PLUS 1p"/>
              <a:ea typeface="M PLUS 1p"/>
              <a:cs typeface="M PLUS 1p"/>
              <a:sym typeface="M PLUS 1p"/>
            </a:endParaRPr>
          </a:p>
        </p:txBody>
      </p:sp>
      <p:sp>
        <p:nvSpPr>
          <p:cNvPr id="1778" name="Google Shape;1778;p61"/>
          <p:cNvSpPr/>
          <p:nvPr/>
        </p:nvSpPr>
        <p:spPr>
          <a:xfrm>
            <a:off x="3052447" y="2566875"/>
            <a:ext cx="37272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見込み顧客数 </a:t>
            </a:r>
            <a:r>
              <a:rPr b="1" lang="ja" sz="900">
                <a:solidFill>
                  <a:srgbClr val="2E3855"/>
                </a:solidFill>
                <a:highlight>
                  <a:srgbClr val="FFF2CC"/>
                </a:highlight>
                <a:latin typeface="M PLUS 1p"/>
                <a:ea typeface="M PLUS 1p"/>
                <a:cs typeface="M PLUS 1p"/>
                <a:sym typeface="M PLUS 1p"/>
              </a:rPr>
              <a:t>上限 2,000件</a:t>
            </a:r>
            <a:endParaRPr b="1" sz="900">
              <a:solidFill>
                <a:srgbClr val="2E3855"/>
              </a:solidFill>
              <a:highlight>
                <a:srgbClr val="FFF2CC"/>
              </a:highlight>
              <a:latin typeface="M PLUS 1p"/>
              <a:ea typeface="M PLUS 1p"/>
              <a:cs typeface="M PLUS 1p"/>
              <a:sym typeface="M PLUS 1p"/>
            </a:endParaRPr>
          </a:p>
        </p:txBody>
      </p:sp>
      <p:sp>
        <p:nvSpPr>
          <p:cNvPr id="1779" name="Google Shape;1779;p61"/>
          <p:cNvSpPr/>
          <p:nvPr/>
        </p:nvSpPr>
        <p:spPr>
          <a:xfrm>
            <a:off x="3044951" y="779154"/>
            <a:ext cx="1811100" cy="437100"/>
          </a:xfrm>
          <a:prstGeom prst="rect">
            <a:avLst/>
          </a:prstGeom>
          <a:solidFill>
            <a:srgbClr val="2E3956"/>
          </a:solidFill>
          <a:ln cap="flat" cmpd="sng" w="9525">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　ferret OneCMS</a:t>
            </a:r>
            <a:br>
              <a:rPr b="1" lang="ja" sz="1000">
                <a:solidFill>
                  <a:srgbClr val="FFFFFF"/>
                </a:solidFill>
                <a:latin typeface="M PLUS 1p"/>
                <a:ea typeface="M PLUS 1p"/>
                <a:cs typeface="M PLUS 1p"/>
                <a:sym typeface="M PLUS 1p"/>
              </a:rPr>
            </a:br>
            <a:r>
              <a:rPr b="1" lang="ja" sz="700">
                <a:solidFill>
                  <a:srgbClr val="FFFFFF"/>
                </a:solidFill>
                <a:latin typeface="M PLUS 1p"/>
                <a:ea typeface="M PLUS 1p"/>
                <a:cs typeface="M PLUS 1p"/>
                <a:sym typeface="M PLUS 1p"/>
              </a:rPr>
              <a:t>+リードジェン</a:t>
            </a:r>
            <a:endParaRPr b="1" sz="800">
              <a:solidFill>
                <a:srgbClr val="FFFFFF"/>
              </a:solidFill>
              <a:latin typeface="M PLUS 1p"/>
              <a:ea typeface="M PLUS 1p"/>
              <a:cs typeface="M PLUS 1p"/>
              <a:sym typeface="M PLUS 1p"/>
            </a:endParaRPr>
          </a:p>
        </p:txBody>
      </p:sp>
      <p:sp>
        <p:nvSpPr>
          <p:cNvPr id="1780" name="Google Shape;1780;p61"/>
          <p:cNvSpPr/>
          <p:nvPr/>
        </p:nvSpPr>
        <p:spPr>
          <a:xfrm>
            <a:off x="3051346" y="1257392"/>
            <a:ext cx="1811100" cy="2178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2E3855"/>
                </a:solidFill>
                <a:latin typeface="M PLUS 1p"/>
                <a:ea typeface="M PLUS 1p"/>
                <a:cs typeface="M PLUS 1p"/>
                <a:sym typeface="M PLUS 1p"/>
              </a:rPr>
              <a:t>月額 </a:t>
            </a:r>
            <a:r>
              <a:rPr b="1" lang="ja" sz="1300">
                <a:solidFill>
                  <a:srgbClr val="2E3855"/>
                </a:solidFill>
                <a:latin typeface="M PLUS 1p"/>
                <a:ea typeface="M PLUS 1p"/>
                <a:cs typeface="M PLUS 1p"/>
                <a:sym typeface="M PLUS 1p"/>
              </a:rPr>
              <a:t>13</a:t>
            </a:r>
            <a:r>
              <a:rPr b="1" lang="ja" sz="1100">
                <a:solidFill>
                  <a:srgbClr val="2E3855"/>
                </a:solidFill>
                <a:latin typeface="M PLUS 1p"/>
                <a:ea typeface="M PLUS 1p"/>
                <a:cs typeface="M PLUS 1p"/>
                <a:sym typeface="M PLUS 1p"/>
              </a:rPr>
              <a:t>万</a:t>
            </a:r>
            <a:r>
              <a:rPr b="1" lang="ja" sz="700">
                <a:solidFill>
                  <a:srgbClr val="2E3855"/>
                </a:solidFill>
                <a:latin typeface="M PLUS 1p"/>
                <a:ea typeface="M PLUS 1p"/>
                <a:cs typeface="M PLUS 1p"/>
                <a:sym typeface="M PLUS 1p"/>
              </a:rPr>
              <a:t>円 / 税抜</a:t>
            </a:r>
            <a:endParaRPr b="1" sz="700">
              <a:solidFill>
                <a:srgbClr val="2E3855"/>
              </a:solidFill>
              <a:latin typeface="M PLUS 1p"/>
              <a:ea typeface="M PLUS 1p"/>
              <a:cs typeface="M PLUS 1p"/>
              <a:sym typeface="M PLUS 1p"/>
            </a:endParaRPr>
          </a:p>
        </p:txBody>
      </p:sp>
      <p:sp>
        <p:nvSpPr>
          <p:cNvPr id="1781" name="Google Shape;1781;p61"/>
          <p:cNvSpPr/>
          <p:nvPr/>
        </p:nvSpPr>
        <p:spPr>
          <a:xfrm>
            <a:off x="3051348" y="1539924"/>
            <a:ext cx="1811100" cy="1839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highlight>
                  <a:srgbClr val="FFF2CC"/>
                </a:highlight>
                <a:latin typeface="M PLUS 1p"/>
                <a:ea typeface="M PLUS 1p"/>
                <a:cs typeface="M PLUS 1p"/>
                <a:sym typeface="M PLUS 1p"/>
              </a:rPr>
              <a:t>3ユーザー</a:t>
            </a:r>
            <a:endParaRPr b="1" sz="900">
              <a:solidFill>
                <a:srgbClr val="2E3855"/>
              </a:solidFill>
              <a:highlight>
                <a:srgbClr val="FFF2CC"/>
              </a:highlight>
              <a:latin typeface="M PLUS 1p"/>
              <a:ea typeface="M PLUS 1p"/>
              <a:cs typeface="M PLUS 1p"/>
              <a:sym typeface="M PLUS 1p"/>
            </a:endParaRPr>
          </a:p>
        </p:txBody>
      </p:sp>
      <p:sp>
        <p:nvSpPr>
          <p:cNvPr id="1782" name="Google Shape;1782;p61"/>
          <p:cNvSpPr/>
          <p:nvPr/>
        </p:nvSpPr>
        <p:spPr>
          <a:xfrm>
            <a:off x="4931426" y="780867"/>
            <a:ext cx="1831200" cy="437100"/>
          </a:xfrm>
          <a:prstGeom prst="rect">
            <a:avLst/>
          </a:prstGeom>
          <a:solidFill>
            <a:srgbClr val="2E3956"/>
          </a:solidFill>
          <a:ln cap="flat" cmpd="sng" w="9525">
            <a:solidFill>
              <a:srgbClr val="2C3853"/>
            </a:solidFill>
            <a:prstDash val="solid"/>
            <a:round/>
            <a:headEnd len="sm" w="sm" type="none"/>
            <a:tailEnd len="sm" w="sm" type="none"/>
          </a:ln>
        </p:spPr>
        <p:txBody>
          <a:bodyPr anchorCtr="0" anchor="ctr" bIns="91425" lIns="90000"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  ferret OneCMS</a:t>
            </a:r>
            <a:br>
              <a:rPr b="1" lang="ja" sz="1000">
                <a:solidFill>
                  <a:srgbClr val="FFFFFF"/>
                </a:solidFill>
                <a:latin typeface="M PLUS 1p"/>
                <a:ea typeface="M PLUS 1p"/>
                <a:cs typeface="M PLUS 1p"/>
                <a:sym typeface="M PLUS 1p"/>
              </a:rPr>
            </a:br>
            <a:r>
              <a:rPr b="1" lang="ja" sz="700">
                <a:solidFill>
                  <a:srgbClr val="FFFFFF"/>
                </a:solidFill>
                <a:latin typeface="M PLUS 1p"/>
                <a:ea typeface="M PLUS 1p"/>
                <a:cs typeface="M PLUS 1p"/>
                <a:sym typeface="M PLUS 1p"/>
              </a:rPr>
              <a:t>+ナーチャリング</a:t>
            </a:r>
            <a:endParaRPr b="1" sz="800">
              <a:solidFill>
                <a:srgbClr val="FFFFFF"/>
              </a:solidFill>
              <a:latin typeface="M PLUS 1p"/>
              <a:ea typeface="M PLUS 1p"/>
              <a:cs typeface="M PLUS 1p"/>
              <a:sym typeface="M PLUS 1p"/>
            </a:endParaRPr>
          </a:p>
        </p:txBody>
      </p:sp>
      <p:sp>
        <p:nvSpPr>
          <p:cNvPr id="1783" name="Google Shape;1783;p61"/>
          <p:cNvSpPr/>
          <p:nvPr/>
        </p:nvSpPr>
        <p:spPr>
          <a:xfrm>
            <a:off x="4937405" y="1538832"/>
            <a:ext cx="1831200" cy="1839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highlight>
                  <a:srgbClr val="FFF2CC"/>
                </a:highlight>
                <a:latin typeface="M PLUS 1p"/>
                <a:ea typeface="M PLUS 1p"/>
                <a:cs typeface="M PLUS 1p"/>
                <a:sym typeface="M PLUS 1p"/>
              </a:rPr>
              <a:t>5ユーザー</a:t>
            </a:r>
            <a:endParaRPr b="1" sz="900">
              <a:solidFill>
                <a:srgbClr val="2E3855"/>
              </a:solidFill>
              <a:highlight>
                <a:srgbClr val="FFF2CC"/>
              </a:highlight>
              <a:latin typeface="M PLUS 1p"/>
              <a:ea typeface="M PLUS 1p"/>
              <a:cs typeface="M PLUS 1p"/>
              <a:sym typeface="M PLUS 1p"/>
            </a:endParaRPr>
          </a:p>
        </p:txBody>
      </p:sp>
      <p:sp>
        <p:nvSpPr>
          <p:cNvPr id="1784" name="Google Shape;1784;p61"/>
          <p:cNvSpPr/>
          <p:nvPr/>
        </p:nvSpPr>
        <p:spPr>
          <a:xfrm>
            <a:off x="4937401" y="3885590"/>
            <a:ext cx="3727200" cy="1821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メルマガ配信機能</a:t>
            </a:r>
            <a:r>
              <a:rPr b="1" lang="ja" sz="600">
                <a:solidFill>
                  <a:srgbClr val="2E3855"/>
                </a:solidFill>
                <a:latin typeface="M PLUS 1p"/>
                <a:ea typeface="M PLUS 1p"/>
                <a:cs typeface="M PLUS 1p"/>
                <a:sym typeface="M PLUS 1p"/>
              </a:rPr>
              <a:t>（※1）</a:t>
            </a:r>
            <a:endParaRPr b="1" sz="600">
              <a:solidFill>
                <a:srgbClr val="2E3855"/>
              </a:solidFill>
              <a:latin typeface="M PLUS 1p"/>
              <a:ea typeface="M PLUS 1p"/>
              <a:cs typeface="M PLUS 1p"/>
              <a:sym typeface="M PLUS 1p"/>
            </a:endParaRPr>
          </a:p>
        </p:txBody>
      </p:sp>
      <p:sp>
        <p:nvSpPr>
          <p:cNvPr id="1785" name="Google Shape;1785;p61"/>
          <p:cNvSpPr/>
          <p:nvPr/>
        </p:nvSpPr>
        <p:spPr>
          <a:xfrm>
            <a:off x="4937405" y="1257399"/>
            <a:ext cx="1831200" cy="2178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2E3855"/>
                </a:solidFill>
                <a:latin typeface="M PLUS 1p"/>
                <a:ea typeface="M PLUS 1p"/>
                <a:cs typeface="M PLUS 1p"/>
                <a:sym typeface="M PLUS 1p"/>
              </a:rPr>
              <a:t>月額 </a:t>
            </a:r>
            <a:r>
              <a:rPr b="1" lang="ja" sz="1300">
                <a:solidFill>
                  <a:srgbClr val="2E3855"/>
                </a:solidFill>
                <a:latin typeface="M PLUS 1p"/>
                <a:ea typeface="M PLUS 1p"/>
                <a:cs typeface="M PLUS 1p"/>
                <a:sym typeface="M PLUS 1p"/>
              </a:rPr>
              <a:t>16</a:t>
            </a:r>
            <a:r>
              <a:rPr b="1" lang="ja" sz="700">
                <a:solidFill>
                  <a:srgbClr val="2E3855"/>
                </a:solidFill>
                <a:latin typeface="M PLUS 1p"/>
                <a:ea typeface="M PLUS 1p"/>
                <a:cs typeface="M PLUS 1p"/>
                <a:sym typeface="M PLUS 1p"/>
              </a:rPr>
              <a:t>万円 / 税抜</a:t>
            </a:r>
            <a:endParaRPr b="1" sz="700">
              <a:solidFill>
                <a:srgbClr val="2E3855"/>
              </a:solidFill>
              <a:latin typeface="M PLUS 1p"/>
              <a:ea typeface="M PLUS 1p"/>
              <a:cs typeface="M PLUS 1p"/>
              <a:sym typeface="M PLUS 1p"/>
            </a:endParaRPr>
          </a:p>
        </p:txBody>
      </p:sp>
      <p:sp>
        <p:nvSpPr>
          <p:cNvPr id="1786" name="Google Shape;1786;p61"/>
          <p:cNvSpPr/>
          <p:nvPr/>
        </p:nvSpPr>
        <p:spPr>
          <a:xfrm>
            <a:off x="1176825" y="1786006"/>
            <a:ext cx="7483500" cy="4785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900">
                <a:solidFill>
                  <a:srgbClr val="2E3855"/>
                </a:solidFill>
                <a:latin typeface="M PLUS 1p"/>
                <a:ea typeface="M PLUS 1p"/>
                <a:cs typeface="M PLUS 1p"/>
                <a:sym typeface="M PLUS 1p"/>
              </a:rPr>
              <a:t>　　　　　　❶CMS機能　Webサイト制作／LP制作／ブログ編集／フォーム作成</a:t>
            </a:r>
            <a:endParaRPr b="1" sz="900">
              <a:solidFill>
                <a:srgbClr val="2E3855"/>
              </a:solidFill>
              <a:latin typeface="M PLUS 1p"/>
              <a:ea typeface="M PLUS 1p"/>
              <a:cs typeface="M PLUS 1p"/>
              <a:sym typeface="M PLUS 1p"/>
            </a:endParaRPr>
          </a:p>
          <a:p>
            <a:pPr indent="0" lvl="0" marL="0" rtl="0" algn="l">
              <a:spcBef>
                <a:spcPts val="0"/>
              </a:spcBef>
              <a:spcAft>
                <a:spcPts val="0"/>
              </a:spcAft>
              <a:buNone/>
            </a:pPr>
            <a:r>
              <a:rPr b="1" lang="ja" sz="900">
                <a:solidFill>
                  <a:srgbClr val="2E3855"/>
                </a:solidFill>
                <a:latin typeface="M PLUS 1p"/>
                <a:ea typeface="M PLUS 1p"/>
                <a:cs typeface="M PLUS 1p"/>
                <a:sym typeface="M PLUS 1p"/>
              </a:rPr>
              <a:t>　　　　　　❷1to1メール配信</a:t>
            </a:r>
            <a:r>
              <a:rPr b="1" lang="ja" sz="600">
                <a:solidFill>
                  <a:srgbClr val="2E3855"/>
                </a:solidFill>
                <a:latin typeface="M PLUS 1p"/>
                <a:ea typeface="M PLUS 1p"/>
                <a:cs typeface="M PLUS 1p"/>
                <a:sym typeface="M PLUS 1p"/>
              </a:rPr>
              <a:t>(お問い合わせ・資料ダウンロードのサンクスメール設定／お問い合わせへの個別返信)</a:t>
            </a:r>
            <a:endParaRPr b="1" sz="600">
              <a:solidFill>
                <a:srgbClr val="2E3855"/>
              </a:solidFill>
              <a:latin typeface="M PLUS 1p"/>
              <a:ea typeface="M PLUS 1p"/>
              <a:cs typeface="M PLUS 1p"/>
              <a:sym typeface="M PLUS 1p"/>
            </a:endParaRPr>
          </a:p>
          <a:p>
            <a:pPr indent="0" lvl="0" marL="0" rtl="0" algn="l">
              <a:spcBef>
                <a:spcPts val="0"/>
              </a:spcBef>
              <a:spcAft>
                <a:spcPts val="0"/>
              </a:spcAft>
              <a:buNone/>
            </a:pPr>
            <a:r>
              <a:rPr b="1" lang="ja" sz="900">
                <a:solidFill>
                  <a:srgbClr val="2E3855"/>
                </a:solidFill>
                <a:latin typeface="M PLUS 1p"/>
                <a:ea typeface="M PLUS 1p"/>
                <a:cs typeface="M PLUS 1p"/>
                <a:sym typeface="M PLUS 1p"/>
              </a:rPr>
              <a:t>　　　　　　❸各種アクセス解析レポート</a:t>
            </a:r>
            <a:endParaRPr b="1" sz="900">
              <a:solidFill>
                <a:srgbClr val="2E3855"/>
              </a:solidFill>
              <a:latin typeface="M PLUS 1p"/>
              <a:ea typeface="M PLUS 1p"/>
              <a:cs typeface="M PLUS 1p"/>
              <a:sym typeface="M PLUS 1p"/>
            </a:endParaRPr>
          </a:p>
        </p:txBody>
      </p:sp>
      <p:sp>
        <p:nvSpPr>
          <p:cNvPr id="1787" name="Google Shape;1787;p61"/>
          <p:cNvSpPr/>
          <p:nvPr/>
        </p:nvSpPr>
        <p:spPr>
          <a:xfrm>
            <a:off x="92275" y="2835867"/>
            <a:ext cx="1025100" cy="2004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SEO順位チェック</a:t>
            </a:r>
            <a:endParaRPr b="1" sz="800">
              <a:solidFill>
                <a:srgbClr val="FFFFFF"/>
              </a:solidFill>
              <a:latin typeface="M PLUS 1p"/>
              <a:ea typeface="M PLUS 1p"/>
              <a:cs typeface="M PLUS 1p"/>
              <a:sym typeface="M PLUS 1p"/>
            </a:endParaRPr>
          </a:p>
        </p:txBody>
      </p:sp>
      <p:sp>
        <p:nvSpPr>
          <p:cNvPr id="1788" name="Google Shape;1788;p61"/>
          <p:cNvSpPr/>
          <p:nvPr/>
        </p:nvSpPr>
        <p:spPr>
          <a:xfrm>
            <a:off x="1188503" y="2827363"/>
            <a:ext cx="18111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E3855"/>
                </a:solidFill>
                <a:latin typeface="M PLUS 1p"/>
                <a:ea typeface="M PLUS 1p"/>
                <a:cs typeface="M PLUS 1p"/>
                <a:sym typeface="M PLUS 1p"/>
              </a:rPr>
              <a:t>キーワード登録 </a:t>
            </a:r>
            <a:r>
              <a:rPr b="1" lang="ja" sz="900">
                <a:solidFill>
                  <a:srgbClr val="2E3855"/>
                </a:solidFill>
                <a:highlight>
                  <a:srgbClr val="FFF2CC"/>
                </a:highlight>
                <a:latin typeface="M PLUS 1p"/>
                <a:ea typeface="M PLUS 1p"/>
                <a:cs typeface="M PLUS 1p"/>
                <a:sym typeface="M PLUS 1p"/>
              </a:rPr>
              <a:t>上限5ワード</a:t>
            </a:r>
            <a:endParaRPr b="1" sz="900">
              <a:solidFill>
                <a:srgbClr val="2E3855"/>
              </a:solidFill>
              <a:highlight>
                <a:srgbClr val="FFF2CC"/>
              </a:highlight>
              <a:latin typeface="M PLUS 1p"/>
              <a:ea typeface="M PLUS 1p"/>
              <a:cs typeface="M PLUS 1p"/>
              <a:sym typeface="M PLUS 1p"/>
            </a:endParaRPr>
          </a:p>
        </p:txBody>
      </p:sp>
      <p:sp>
        <p:nvSpPr>
          <p:cNvPr id="1789" name="Google Shape;1789;p61"/>
          <p:cNvSpPr/>
          <p:nvPr/>
        </p:nvSpPr>
        <p:spPr>
          <a:xfrm>
            <a:off x="6853497" y="2827375"/>
            <a:ext cx="18111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E3855"/>
                </a:solidFill>
                <a:latin typeface="M PLUS 1p"/>
                <a:ea typeface="M PLUS 1p"/>
                <a:cs typeface="M PLUS 1p"/>
                <a:sym typeface="M PLUS 1p"/>
              </a:rPr>
              <a:t>キーワード登録 </a:t>
            </a:r>
            <a:r>
              <a:rPr b="1" lang="ja" sz="900">
                <a:solidFill>
                  <a:srgbClr val="2E3855"/>
                </a:solidFill>
                <a:highlight>
                  <a:srgbClr val="FFF2CC"/>
                </a:highlight>
                <a:latin typeface="M PLUS 1p"/>
                <a:ea typeface="M PLUS 1p"/>
                <a:cs typeface="M PLUS 1p"/>
                <a:sym typeface="M PLUS 1p"/>
              </a:rPr>
              <a:t>上限100ワード</a:t>
            </a:r>
            <a:endParaRPr b="1" sz="900">
              <a:solidFill>
                <a:srgbClr val="2E3855"/>
              </a:solidFill>
              <a:highlight>
                <a:srgbClr val="FFF2CC"/>
              </a:highlight>
              <a:latin typeface="M PLUS 1p"/>
              <a:ea typeface="M PLUS 1p"/>
              <a:cs typeface="M PLUS 1p"/>
              <a:sym typeface="M PLUS 1p"/>
            </a:endParaRPr>
          </a:p>
        </p:txBody>
      </p:sp>
      <p:sp>
        <p:nvSpPr>
          <p:cNvPr id="1790" name="Google Shape;1790;p61"/>
          <p:cNvSpPr/>
          <p:nvPr/>
        </p:nvSpPr>
        <p:spPr>
          <a:xfrm>
            <a:off x="98250" y="3358163"/>
            <a:ext cx="1025100" cy="4617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マーケティング</a:t>
            </a:r>
            <a:endParaRPr b="1" sz="900">
              <a:solidFill>
                <a:srgbClr val="FFFFFF"/>
              </a:solidFill>
              <a:latin typeface="M PLUS 1p"/>
              <a:ea typeface="M PLUS 1p"/>
              <a:cs typeface="M PLUS 1p"/>
              <a:sym typeface="M PLUS 1p"/>
            </a:endParaRPr>
          </a:p>
        </p:txBody>
      </p:sp>
      <p:sp>
        <p:nvSpPr>
          <p:cNvPr id="1791" name="Google Shape;1791;p61"/>
          <p:cNvSpPr/>
          <p:nvPr/>
        </p:nvSpPr>
        <p:spPr>
          <a:xfrm>
            <a:off x="3083976" y="3372594"/>
            <a:ext cx="55824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キャンペーン機能</a:t>
            </a:r>
            <a:endParaRPr b="1" sz="900">
              <a:solidFill>
                <a:srgbClr val="2E3855"/>
              </a:solidFill>
              <a:highlight>
                <a:srgbClr val="FFF2CC"/>
              </a:highlight>
              <a:latin typeface="M PLUS 1p"/>
              <a:ea typeface="M PLUS 1p"/>
              <a:cs typeface="M PLUS 1p"/>
              <a:sym typeface="M PLUS 1p"/>
            </a:endParaRPr>
          </a:p>
        </p:txBody>
      </p:sp>
      <p:sp>
        <p:nvSpPr>
          <p:cNvPr id="1792" name="Google Shape;1792;p61"/>
          <p:cNvSpPr/>
          <p:nvPr/>
        </p:nvSpPr>
        <p:spPr>
          <a:xfrm>
            <a:off x="3083970" y="3629091"/>
            <a:ext cx="55824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行動履歴レポート</a:t>
            </a:r>
            <a:endParaRPr b="1" sz="900">
              <a:solidFill>
                <a:srgbClr val="2E3855"/>
              </a:solidFill>
              <a:highlight>
                <a:srgbClr val="FFF2CC"/>
              </a:highlight>
              <a:latin typeface="M PLUS 1p"/>
              <a:ea typeface="M PLUS 1p"/>
              <a:cs typeface="M PLUS 1p"/>
              <a:sym typeface="M PLUS 1p"/>
            </a:endParaRPr>
          </a:p>
        </p:txBody>
      </p:sp>
      <p:sp>
        <p:nvSpPr>
          <p:cNvPr id="1793" name="Google Shape;1793;p61"/>
          <p:cNvSpPr txBox="1"/>
          <p:nvPr/>
        </p:nvSpPr>
        <p:spPr>
          <a:xfrm>
            <a:off x="1250000" y="769679"/>
            <a:ext cx="274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1</a:t>
            </a:r>
            <a:endParaRPr>
              <a:solidFill>
                <a:srgbClr val="FFFFFF"/>
              </a:solidFill>
              <a:latin typeface="M PLUS 1p Black"/>
              <a:ea typeface="M PLUS 1p Black"/>
              <a:cs typeface="M PLUS 1p Black"/>
              <a:sym typeface="M PLUS 1p Black"/>
            </a:endParaRPr>
          </a:p>
        </p:txBody>
      </p:sp>
      <p:sp>
        <p:nvSpPr>
          <p:cNvPr id="1794" name="Google Shape;1794;p61"/>
          <p:cNvSpPr txBox="1"/>
          <p:nvPr/>
        </p:nvSpPr>
        <p:spPr>
          <a:xfrm>
            <a:off x="3034628" y="769679"/>
            <a:ext cx="23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2</a:t>
            </a:r>
            <a:endParaRPr>
              <a:solidFill>
                <a:srgbClr val="FFFFFF"/>
              </a:solidFill>
              <a:latin typeface="M PLUS 1p Black"/>
              <a:ea typeface="M PLUS 1p Black"/>
              <a:cs typeface="M PLUS 1p Black"/>
              <a:sym typeface="M PLUS 1p Black"/>
            </a:endParaRPr>
          </a:p>
        </p:txBody>
      </p:sp>
      <p:sp>
        <p:nvSpPr>
          <p:cNvPr id="1795" name="Google Shape;1795;p61"/>
          <p:cNvSpPr txBox="1"/>
          <p:nvPr/>
        </p:nvSpPr>
        <p:spPr>
          <a:xfrm>
            <a:off x="4906878" y="769679"/>
            <a:ext cx="19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3</a:t>
            </a:r>
            <a:endParaRPr>
              <a:solidFill>
                <a:srgbClr val="FFFFFF"/>
              </a:solidFill>
              <a:latin typeface="M PLUS 1p Black"/>
              <a:ea typeface="M PLUS 1p Black"/>
              <a:cs typeface="M PLUS 1p Black"/>
              <a:sym typeface="M PLUS 1p Black"/>
            </a:endParaRPr>
          </a:p>
        </p:txBody>
      </p:sp>
      <p:sp>
        <p:nvSpPr>
          <p:cNvPr id="1796" name="Google Shape;1796;p61"/>
          <p:cNvSpPr/>
          <p:nvPr/>
        </p:nvSpPr>
        <p:spPr>
          <a:xfrm>
            <a:off x="1182353" y="2566877"/>
            <a:ext cx="18111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見込み顧客数 </a:t>
            </a:r>
            <a:r>
              <a:rPr b="1" lang="ja" sz="900">
                <a:solidFill>
                  <a:srgbClr val="2E3855"/>
                </a:solidFill>
                <a:highlight>
                  <a:srgbClr val="FFF2CC"/>
                </a:highlight>
                <a:latin typeface="M PLUS 1p"/>
                <a:ea typeface="M PLUS 1p"/>
                <a:cs typeface="M PLUS 1p"/>
                <a:sym typeface="M PLUS 1p"/>
              </a:rPr>
              <a:t>上限 600件</a:t>
            </a:r>
            <a:endParaRPr b="1" sz="900">
              <a:solidFill>
                <a:srgbClr val="2E3855"/>
              </a:solidFill>
              <a:highlight>
                <a:srgbClr val="FFF2CC"/>
              </a:highlight>
              <a:latin typeface="M PLUS 1p"/>
              <a:ea typeface="M PLUS 1p"/>
              <a:cs typeface="M PLUS 1p"/>
              <a:sym typeface="M PLUS 1p"/>
            </a:endParaRPr>
          </a:p>
        </p:txBody>
      </p:sp>
      <p:sp>
        <p:nvSpPr>
          <p:cNvPr id="1797" name="Google Shape;1797;p61"/>
          <p:cNvSpPr/>
          <p:nvPr/>
        </p:nvSpPr>
        <p:spPr>
          <a:xfrm>
            <a:off x="3070722" y="2817700"/>
            <a:ext cx="37272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2E3855"/>
                </a:solidFill>
                <a:latin typeface="M PLUS 1p"/>
                <a:ea typeface="M PLUS 1p"/>
                <a:cs typeface="M PLUS 1p"/>
                <a:sym typeface="M PLUS 1p"/>
              </a:rPr>
              <a:t>キーワード登録 </a:t>
            </a:r>
            <a:r>
              <a:rPr b="1" lang="ja" sz="900">
                <a:solidFill>
                  <a:srgbClr val="2E3855"/>
                </a:solidFill>
                <a:highlight>
                  <a:srgbClr val="FFF2CC"/>
                </a:highlight>
                <a:latin typeface="M PLUS 1p"/>
                <a:ea typeface="M PLUS 1p"/>
                <a:cs typeface="M PLUS 1p"/>
                <a:sym typeface="M PLUS 1p"/>
              </a:rPr>
              <a:t>上限60ワード</a:t>
            </a:r>
            <a:endParaRPr b="1" sz="900">
              <a:solidFill>
                <a:srgbClr val="2E3855"/>
              </a:solidFill>
              <a:highlight>
                <a:srgbClr val="FFF2CC"/>
              </a:highlight>
              <a:latin typeface="M PLUS 1p"/>
              <a:ea typeface="M PLUS 1p"/>
              <a:cs typeface="M PLUS 1p"/>
              <a:sym typeface="M PLUS 1p"/>
            </a:endParaRPr>
          </a:p>
        </p:txBody>
      </p:sp>
      <p:sp>
        <p:nvSpPr>
          <p:cNvPr id="1798" name="Google Shape;1798;p61"/>
          <p:cNvSpPr/>
          <p:nvPr/>
        </p:nvSpPr>
        <p:spPr>
          <a:xfrm>
            <a:off x="3083973" y="3084075"/>
            <a:ext cx="55824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AIアシスタント</a:t>
            </a:r>
            <a:endParaRPr b="1" sz="900">
              <a:solidFill>
                <a:srgbClr val="2E3855"/>
              </a:solidFill>
              <a:highlight>
                <a:srgbClr val="FFF2CC"/>
              </a:highlight>
              <a:latin typeface="M PLUS 1p"/>
              <a:ea typeface="M PLUS 1p"/>
              <a:cs typeface="M PLUS 1p"/>
              <a:sym typeface="M PLUS 1p"/>
            </a:endParaRPr>
          </a:p>
        </p:txBody>
      </p:sp>
      <p:sp>
        <p:nvSpPr>
          <p:cNvPr id="1799" name="Google Shape;1799;p61"/>
          <p:cNvSpPr/>
          <p:nvPr/>
        </p:nvSpPr>
        <p:spPr>
          <a:xfrm>
            <a:off x="98250" y="3097009"/>
            <a:ext cx="1025100" cy="2004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AI機能</a:t>
            </a:r>
            <a:endParaRPr b="1" sz="800">
              <a:solidFill>
                <a:srgbClr val="FFFFFF"/>
              </a:solidFill>
              <a:latin typeface="M PLUS 1p"/>
              <a:ea typeface="M PLUS 1p"/>
              <a:cs typeface="M PLUS 1p"/>
              <a:sym typeface="M PLUS 1p"/>
            </a:endParaRPr>
          </a:p>
        </p:txBody>
      </p:sp>
      <p:sp>
        <p:nvSpPr>
          <p:cNvPr id="1800" name="Google Shape;1800;p61"/>
          <p:cNvSpPr/>
          <p:nvPr/>
        </p:nvSpPr>
        <p:spPr>
          <a:xfrm>
            <a:off x="6829201" y="779142"/>
            <a:ext cx="1831200" cy="437100"/>
          </a:xfrm>
          <a:prstGeom prst="rect">
            <a:avLst/>
          </a:prstGeom>
          <a:solidFill>
            <a:srgbClr val="2E3956"/>
          </a:solidFill>
          <a:ln cap="flat" cmpd="sng" w="9525">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ferret One MA</a:t>
            </a:r>
            <a:endParaRPr b="1" sz="800">
              <a:solidFill>
                <a:srgbClr val="FFFFFF"/>
              </a:solidFill>
              <a:latin typeface="M PLUS 1p"/>
              <a:ea typeface="M PLUS 1p"/>
              <a:cs typeface="M PLUS 1p"/>
              <a:sym typeface="M PLUS 1p"/>
            </a:endParaRPr>
          </a:p>
        </p:txBody>
      </p:sp>
      <p:sp>
        <p:nvSpPr>
          <p:cNvPr id="1801" name="Google Shape;1801;p61"/>
          <p:cNvSpPr/>
          <p:nvPr/>
        </p:nvSpPr>
        <p:spPr>
          <a:xfrm>
            <a:off x="6835180" y="1537107"/>
            <a:ext cx="1831200" cy="1839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highlight>
                  <a:srgbClr val="FFF2CC"/>
                </a:highlight>
                <a:latin typeface="M PLUS 1p"/>
                <a:ea typeface="M PLUS 1p"/>
                <a:cs typeface="M PLUS 1p"/>
                <a:sym typeface="M PLUS 1p"/>
              </a:rPr>
              <a:t>無制限</a:t>
            </a:r>
            <a:endParaRPr b="1" sz="900">
              <a:solidFill>
                <a:srgbClr val="2E3855"/>
              </a:solidFill>
              <a:highlight>
                <a:srgbClr val="FFF2CC"/>
              </a:highlight>
              <a:latin typeface="M PLUS 1p"/>
              <a:ea typeface="M PLUS 1p"/>
              <a:cs typeface="M PLUS 1p"/>
              <a:sym typeface="M PLUS 1p"/>
            </a:endParaRPr>
          </a:p>
        </p:txBody>
      </p:sp>
      <p:sp>
        <p:nvSpPr>
          <p:cNvPr id="1802" name="Google Shape;1802;p61"/>
          <p:cNvSpPr/>
          <p:nvPr/>
        </p:nvSpPr>
        <p:spPr>
          <a:xfrm>
            <a:off x="6835180" y="2565141"/>
            <a:ext cx="18312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見込み顧客数 </a:t>
            </a:r>
            <a:r>
              <a:rPr b="1" lang="ja" sz="900">
                <a:solidFill>
                  <a:srgbClr val="2E3855"/>
                </a:solidFill>
                <a:highlight>
                  <a:srgbClr val="FFF2CC"/>
                </a:highlight>
                <a:latin typeface="M PLUS 1p"/>
                <a:ea typeface="M PLUS 1p"/>
                <a:cs typeface="M PLUS 1p"/>
                <a:sym typeface="M PLUS 1p"/>
              </a:rPr>
              <a:t>上限 </a:t>
            </a:r>
            <a:r>
              <a:rPr b="1" lang="ja" sz="900">
                <a:solidFill>
                  <a:srgbClr val="FF00FF"/>
                </a:solidFill>
                <a:highlight>
                  <a:srgbClr val="FFF2CC"/>
                </a:highlight>
                <a:latin typeface="M PLUS 1p"/>
                <a:ea typeface="M PLUS 1p"/>
                <a:cs typeface="M PLUS 1p"/>
                <a:sym typeface="M PLUS 1p"/>
              </a:rPr>
              <a:t>30,000</a:t>
            </a:r>
            <a:r>
              <a:rPr b="1" lang="ja" sz="900">
                <a:solidFill>
                  <a:srgbClr val="2E3855"/>
                </a:solidFill>
                <a:highlight>
                  <a:srgbClr val="FFF2CC"/>
                </a:highlight>
                <a:latin typeface="M PLUS 1p"/>
                <a:ea typeface="M PLUS 1p"/>
                <a:cs typeface="M PLUS 1p"/>
                <a:sym typeface="M PLUS 1p"/>
              </a:rPr>
              <a:t>件</a:t>
            </a:r>
            <a:endParaRPr b="1" sz="900">
              <a:solidFill>
                <a:srgbClr val="2E3855"/>
              </a:solidFill>
              <a:highlight>
                <a:srgbClr val="FFF2CC"/>
              </a:highlight>
              <a:latin typeface="M PLUS 1p"/>
              <a:ea typeface="M PLUS 1p"/>
              <a:cs typeface="M PLUS 1p"/>
              <a:sym typeface="M PLUS 1p"/>
            </a:endParaRPr>
          </a:p>
        </p:txBody>
      </p:sp>
      <p:sp>
        <p:nvSpPr>
          <p:cNvPr id="1803" name="Google Shape;1803;p61"/>
          <p:cNvSpPr/>
          <p:nvPr/>
        </p:nvSpPr>
        <p:spPr>
          <a:xfrm>
            <a:off x="6835180" y="4112934"/>
            <a:ext cx="1831200" cy="1821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ステップメール配信機能</a:t>
            </a:r>
            <a:r>
              <a:rPr b="1" lang="ja" sz="600">
                <a:solidFill>
                  <a:srgbClr val="2E3855"/>
                </a:solidFill>
                <a:latin typeface="M PLUS 1p"/>
                <a:ea typeface="M PLUS 1p"/>
                <a:cs typeface="M PLUS 1p"/>
                <a:sym typeface="M PLUS 1p"/>
              </a:rPr>
              <a:t>（※1）</a:t>
            </a:r>
            <a:endParaRPr b="1" sz="600">
              <a:solidFill>
                <a:srgbClr val="2E3855"/>
              </a:solidFill>
              <a:latin typeface="M PLUS 1p"/>
              <a:ea typeface="M PLUS 1p"/>
              <a:cs typeface="M PLUS 1p"/>
              <a:sym typeface="M PLUS 1p"/>
            </a:endParaRPr>
          </a:p>
        </p:txBody>
      </p:sp>
      <p:sp>
        <p:nvSpPr>
          <p:cNvPr id="1804" name="Google Shape;1804;p61"/>
          <p:cNvSpPr/>
          <p:nvPr/>
        </p:nvSpPr>
        <p:spPr>
          <a:xfrm>
            <a:off x="6835180" y="1255674"/>
            <a:ext cx="1831200" cy="2178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700">
                <a:solidFill>
                  <a:srgbClr val="2E3855"/>
                </a:solidFill>
                <a:latin typeface="M PLUS 1p"/>
                <a:ea typeface="M PLUS 1p"/>
                <a:cs typeface="M PLUS 1p"/>
                <a:sym typeface="M PLUS 1p"/>
              </a:rPr>
              <a:t>月額 </a:t>
            </a:r>
            <a:r>
              <a:rPr b="1" lang="ja" sz="1300">
                <a:solidFill>
                  <a:srgbClr val="2E3855"/>
                </a:solidFill>
                <a:latin typeface="M PLUS 1p"/>
                <a:ea typeface="M PLUS 1p"/>
                <a:cs typeface="M PLUS 1p"/>
                <a:sym typeface="M PLUS 1p"/>
              </a:rPr>
              <a:t>20</a:t>
            </a:r>
            <a:r>
              <a:rPr b="1" lang="ja" sz="700">
                <a:solidFill>
                  <a:srgbClr val="2E3855"/>
                </a:solidFill>
                <a:latin typeface="M PLUS 1p"/>
                <a:ea typeface="M PLUS 1p"/>
                <a:cs typeface="M PLUS 1p"/>
                <a:sym typeface="M PLUS 1p"/>
              </a:rPr>
              <a:t>万円 / 税抜</a:t>
            </a:r>
            <a:endParaRPr b="1" sz="700">
              <a:solidFill>
                <a:srgbClr val="2E3855"/>
              </a:solidFill>
              <a:latin typeface="M PLUS 1p"/>
              <a:ea typeface="M PLUS 1p"/>
              <a:cs typeface="M PLUS 1p"/>
              <a:sym typeface="M PLUS 1p"/>
            </a:endParaRPr>
          </a:p>
        </p:txBody>
      </p:sp>
      <p:sp>
        <p:nvSpPr>
          <p:cNvPr id="1805" name="Google Shape;1805;p61"/>
          <p:cNvSpPr txBox="1"/>
          <p:nvPr/>
        </p:nvSpPr>
        <p:spPr>
          <a:xfrm>
            <a:off x="6882100" y="791854"/>
            <a:ext cx="19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a:solidFill>
                  <a:srgbClr val="FFFFFF"/>
                </a:solidFill>
                <a:latin typeface="M PLUS 1p Black"/>
                <a:ea typeface="M PLUS 1p Black"/>
                <a:cs typeface="M PLUS 1p Black"/>
                <a:sym typeface="M PLUS 1p Black"/>
              </a:rPr>
              <a:t>4</a:t>
            </a:r>
            <a:endParaRPr>
              <a:solidFill>
                <a:srgbClr val="FFFFFF"/>
              </a:solidFill>
              <a:latin typeface="M PLUS 1p Black"/>
              <a:ea typeface="M PLUS 1p Black"/>
              <a:cs typeface="M PLUS 1p Black"/>
              <a:sym typeface="M PLUS 1p Black"/>
            </a:endParaRPr>
          </a:p>
        </p:txBody>
      </p:sp>
      <p:sp>
        <p:nvSpPr>
          <p:cNvPr id="1806" name="Google Shape;1806;p61"/>
          <p:cNvSpPr/>
          <p:nvPr/>
        </p:nvSpPr>
        <p:spPr>
          <a:xfrm>
            <a:off x="98250" y="2313582"/>
            <a:ext cx="1025100" cy="2004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ja" sz="900">
                <a:solidFill>
                  <a:srgbClr val="FFFFFF"/>
                </a:solidFill>
                <a:latin typeface="M PLUS 1p"/>
                <a:ea typeface="M PLUS 1p"/>
                <a:cs typeface="M PLUS 1p"/>
                <a:sym typeface="M PLUS 1p"/>
              </a:rPr>
              <a:t>外部API連携</a:t>
            </a:r>
            <a:endParaRPr b="1" sz="900">
              <a:solidFill>
                <a:srgbClr val="FFFFFF"/>
              </a:solidFill>
              <a:latin typeface="M PLUS 1p"/>
              <a:ea typeface="M PLUS 1p"/>
              <a:cs typeface="M PLUS 1p"/>
              <a:sym typeface="M PLUS 1p"/>
            </a:endParaRPr>
          </a:p>
        </p:txBody>
      </p:sp>
      <p:sp>
        <p:nvSpPr>
          <p:cNvPr id="1807" name="Google Shape;1807;p61"/>
          <p:cNvSpPr/>
          <p:nvPr/>
        </p:nvSpPr>
        <p:spPr>
          <a:xfrm>
            <a:off x="1182344" y="2309131"/>
            <a:ext cx="55824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フォーム連携のみ</a:t>
            </a:r>
            <a:endParaRPr b="1" sz="900">
              <a:solidFill>
                <a:srgbClr val="2E3855"/>
              </a:solidFill>
              <a:highlight>
                <a:srgbClr val="FFF2CC"/>
              </a:highlight>
              <a:latin typeface="M PLUS 1p"/>
              <a:ea typeface="M PLUS 1p"/>
              <a:cs typeface="M PLUS 1p"/>
              <a:sym typeface="M PLUS 1p"/>
            </a:endParaRPr>
          </a:p>
        </p:txBody>
      </p:sp>
      <p:sp>
        <p:nvSpPr>
          <p:cNvPr id="1808" name="Google Shape;1808;p61"/>
          <p:cNvSpPr/>
          <p:nvPr/>
        </p:nvSpPr>
        <p:spPr>
          <a:xfrm>
            <a:off x="6835180" y="2310377"/>
            <a:ext cx="1831200" cy="2004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フォーム連携+</a:t>
            </a:r>
            <a:r>
              <a:rPr b="1" lang="ja" sz="900">
                <a:solidFill>
                  <a:srgbClr val="FF00FF"/>
                </a:solidFill>
                <a:latin typeface="M PLUS 1p"/>
                <a:ea typeface="M PLUS 1p"/>
                <a:cs typeface="M PLUS 1p"/>
                <a:sym typeface="M PLUS 1p"/>
              </a:rPr>
              <a:t>見込み顧客連携</a:t>
            </a:r>
            <a:endParaRPr b="1" sz="900">
              <a:solidFill>
                <a:srgbClr val="FF00FF"/>
              </a:solidFill>
              <a:highlight>
                <a:srgbClr val="FFF2CC"/>
              </a:highlight>
              <a:latin typeface="M PLUS 1p"/>
              <a:ea typeface="M PLUS 1p"/>
              <a:cs typeface="M PLUS 1p"/>
              <a:sym typeface="M PLUS 1p"/>
            </a:endParaRPr>
          </a:p>
        </p:txBody>
      </p:sp>
      <p:sp>
        <p:nvSpPr>
          <p:cNvPr id="1809" name="Google Shape;1809;p61"/>
          <p:cNvSpPr/>
          <p:nvPr/>
        </p:nvSpPr>
        <p:spPr>
          <a:xfrm>
            <a:off x="6835180" y="4576031"/>
            <a:ext cx="1831200" cy="1821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FF"/>
                </a:solidFill>
                <a:latin typeface="M PLUS 1p"/>
                <a:ea typeface="M PLUS 1p"/>
                <a:cs typeface="M PLUS 1p"/>
                <a:sym typeface="M PLUS 1p"/>
              </a:rPr>
              <a:t>オートメーション</a:t>
            </a:r>
            <a:endParaRPr b="1" sz="600">
              <a:solidFill>
                <a:srgbClr val="FF00FF"/>
              </a:solidFill>
              <a:latin typeface="M PLUS 1p"/>
              <a:ea typeface="M PLUS 1p"/>
              <a:cs typeface="M PLUS 1p"/>
              <a:sym typeface="M PLUS 1p"/>
            </a:endParaRPr>
          </a:p>
        </p:txBody>
      </p:sp>
      <p:sp>
        <p:nvSpPr>
          <p:cNvPr id="1810" name="Google Shape;1810;p61"/>
          <p:cNvSpPr/>
          <p:nvPr/>
        </p:nvSpPr>
        <p:spPr>
          <a:xfrm>
            <a:off x="4972397" y="4360600"/>
            <a:ext cx="1831200" cy="1821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2E3855"/>
                </a:solidFill>
                <a:latin typeface="M PLUS 1p"/>
                <a:ea typeface="M PLUS 1p"/>
                <a:cs typeface="M PLUS 1p"/>
                <a:sym typeface="M PLUS 1p"/>
              </a:rPr>
              <a:t> ホットリード機能</a:t>
            </a:r>
            <a:r>
              <a:rPr b="1" lang="ja" sz="600">
                <a:solidFill>
                  <a:srgbClr val="2E3855"/>
                </a:solidFill>
                <a:latin typeface="M PLUS 1p"/>
                <a:ea typeface="M PLUS 1p"/>
                <a:cs typeface="M PLUS 1p"/>
                <a:sym typeface="M PLUS 1p"/>
              </a:rPr>
              <a:t>（基本機能のみ)</a:t>
            </a:r>
            <a:endParaRPr b="1" sz="600">
              <a:solidFill>
                <a:srgbClr val="2E3855"/>
              </a:solidFill>
              <a:latin typeface="M PLUS 1p"/>
              <a:ea typeface="M PLUS 1p"/>
              <a:cs typeface="M PLUS 1p"/>
              <a:sym typeface="M PLUS 1p"/>
            </a:endParaRPr>
          </a:p>
        </p:txBody>
      </p:sp>
      <p:sp>
        <p:nvSpPr>
          <p:cNvPr id="1811" name="Google Shape;1811;p61"/>
          <p:cNvSpPr/>
          <p:nvPr/>
        </p:nvSpPr>
        <p:spPr>
          <a:xfrm>
            <a:off x="6836547" y="4353300"/>
            <a:ext cx="1831200" cy="182100"/>
          </a:xfrm>
          <a:prstGeom prst="rect">
            <a:avLst/>
          </a:prstGeom>
          <a:solidFill>
            <a:srgbClr val="FFFFFF"/>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FF"/>
                </a:solidFill>
                <a:latin typeface="M PLUS 1p"/>
                <a:ea typeface="M PLUS 1p"/>
                <a:cs typeface="M PLUS 1p"/>
                <a:sym typeface="M PLUS 1p"/>
              </a:rPr>
              <a:t> ホットリード機能</a:t>
            </a:r>
            <a:r>
              <a:rPr b="1" lang="ja" sz="600">
                <a:solidFill>
                  <a:srgbClr val="2E3855"/>
                </a:solidFill>
                <a:latin typeface="M PLUS 1p"/>
                <a:ea typeface="M PLUS 1p"/>
                <a:cs typeface="M PLUS 1p"/>
                <a:sym typeface="M PLUS 1p"/>
              </a:rPr>
              <a:t>（※1）</a:t>
            </a:r>
            <a:endParaRPr b="1" sz="900">
              <a:solidFill>
                <a:srgbClr val="FF00FF"/>
              </a:solidFill>
              <a:latin typeface="M PLUS 1p"/>
              <a:ea typeface="M PLUS 1p"/>
              <a:cs typeface="M PLUS 1p"/>
              <a:sym typeface="M PLUS 1p"/>
            </a:endParaRPr>
          </a:p>
        </p:txBody>
      </p:sp>
      <p:sp>
        <p:nvSpPr>
          <p:cNvPr id="1812" name="Google Shape;1812;p61"/>
          <p:cNvSpPr/>
          <p:nvPr/>
        </p:nvSpPr>
        <p:spPr>
          <a:xfrm>
            <a:off x="98250" y="4330460"/>
            <a:ext cx="1025100" cy="400200"/>
          </a:xfrm>
          <a:prstGeom prst="rect">
            <a:avLst/>
          </a:prstGeom>
          <a:solidFill>
            <a:srgbClr val="2C3753"/>
          </a:solidFill>
          <a:ln cap="flat" cmpd="sng" w="19050">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商談創出</a:t>
            </a:r>
            <a:endParaRPr b="1" sz="900">
              <a:solidFill>
                <a:srgbClr val="FFFFFF"/>
              </a:solidFill>
              <a:latin typeface="M PLUS 1p"/>
              <a:ea typeface="M PLUS 1p"/>
              <a:cs typeface="M PLUS 1p"/>
              <a:sym typeface="M PLUS 1p"/>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62"/>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機能オプション / ソリューションオプション詳細</a:t>
            </a:r>
            <a:endParaRPr>
              <a:latin typeface="M PLUS 1p"/>
              <a:ea typeface="M PLUS 1p"/>
              <a:cs typeface="M PLUS 1p"/>
              <a:sym typeface="M PLUS 1p"/>
            </a:endParaRPr>
          </a:p>
        </p:txBody>
      </p:sp>
      <p:sp>
        <p:nvSpPr>
          <p:cNvPr id="1818" name="Google Shape;1818;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1819" name="Google Shape;1819;p62"/>
          <p:cNvPicPr preferRelativeResize="0"/>
          <p:nvPr/>
        </p:nvPicPr>
        <p:blipFill>
          <a:blip r:embed="rId3">
            <a:alphaModFix/>
          </a:blip>
          <a:stretch>
            <a:fillRect/>
          </a:stretch>
        </p:blipFill>
        <p:spPr>
          <a:xfrm>
            <a:off x="7699547" y="109127"/>
            <a:ext cx="1345050" cy="480369"/>
          </a:xfrm>
          <a:prstGeom prst="rect">
            <a:avLst/>
          </a:prstGeom>
          <a:noFill/>
          <a:ln>
            <a:noFill/>
          </a:ln>
        </p:spPr>
      </p:pic>
      <p:graphicFrame>
        <p:nvGraphicFramePr>
          <p:cNvPr id="1820" name="Google Shape;1820;p62"/>
          <p:cNvGraphicFramePr/>
          <p:nvPr/>
        </p:nvGraphicFramePr>
        <p:xfrm>
          <a:off x="325905" y="1216655"/>
          <a:ext cx="3000000" cy="3000000"/>
        </p:xfrm>
        <a:graphic>
          <a:graphicData uri="http://schemas.openxmlformats.org/drawingml/2006/table">
            <a:tbl>
              <a:tblPr>
                <a:noFill/>
                <a:tableStyleId>{FD071C18-03BC-46FC-AA01-2F0F7DC456C1}</a:tableStyleId>
              </a:tblPr>
              <a:tblGrid>
                <a:gridCol w="1775850"/>
                <a:gridCol w="1064400"/>
                <a:gridCol w="792300"/>
                <a:gridCol w="481050"/>
              </a:tblGrid>
              <a:tr h="289525">
                <a:tc gridSpan="4">
                  <a:txBody>
                    <a:bodyPr/>
                    <a:lstStyle/>
                    <a:p>
                      <a:pPr indent="0" lvl="0" marL="0" rtl="0" algn="l">
                        <a:spcBef>
                          <a:spcPts val="0"/>
                        </a:spcBef>
                        <a:spcAft>
                          <a:spcPts val="0"/>
                        </a:spcAft>
                        <a:buNone/>
                      </a:pPr>
                      <a:r>
                        <a:rPr b="1" lang="ja" sz="700">
                          <a:solidFill>
                            <a:srgbClr val="FFFFFF"/>
                          </a:solidFill>
                          <a:latin typeface="M PLUS 1p"/>
                          <a:ea typeface="M PLUS 1p"/>
                          <a:cs typeface="M PLUS 1p"/>
                          <a:sym typeface="M PLUS 1p"/>
                        </a:rPr>
                        <a:t>機能オプション</a:t>
                      </a:r>
                      <a:endParaRPr b="1" sz="700">
                        <a:solidFill>
                          <a:srgbClr val="FFFFFF"/>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solidFill>
                      <a:srgbClr val="2C3853">
                        <a:alpha val="77830"/>
                      </a:srgbClr>
                    </a:solidFill>
                  </a:tcPr>
                </a:tc>
                <a:tc hMerge="1"/>
                <a:tc hMerge="1"/>
                <a:tc hMerge="1"/>
              </a:tr>
              <a:tr h="289525">
                <a:tc>
                  <a:txBody>
                    <a:bodyPr/>
                    <a:lstStyle/>
                    <a:p>
                      <a:pPr indent="0" lvl="0" marL="0" rtl="0" algn="l">
                        <a:spcBef>
                          <a:spcPts val="0"/>
                        </a:spcBef>
                        <a:spcAft>
                          <a:spcPts val="0"/>
                        </a:spcAft>
                        <a:buNone/>
                      </a:pPr>
                      <a:r>
                        <a:rPr b="1" lang="ja" sz="700">
                          <a:solidFill>
                            <a:srgbClr val="1B224C"/>
                          </a:solidFill>
                          <a:latin typeface="M PLUS 1p"/>
                          <a:ea typeface="M PLUS 1p"/>
                          <a:cs typeface="M PLUS 1p"/>
                          <a:sym typeface="M PLUS 1p"/>
                        </a:rPr>
                        <a:t>メール機能</a:t>
                      </a:r>
                      <a:endParaRPr b="1" sz="700">
                        <a:solidFill>
                          <a:srgbClr val="1B224C"/>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600">
                          <a:solidFill>
                            <a:srgbClr val="1B224C"/>
                          </a:solidFill>
                          <a:latin typeface="M PLUS 1p"/>
                          <a:ea typeface="M PLUS 1p"/>
                          <a:cs typeface="M PLUS 1p"/>
                          <a:sym typeface="M PLUS 1p"/>
                        </a:rPr>
                        <a:t>リスト抽出機能/ステップメール/インポート機能</a:t>
                      </a:r>
                      <a:endParaRPr b="1" sz="500">
                        <a:solidFill>
                          <a:srgbClr val="1B224C"/>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30,000円</a:t>
                      </a:r>
                      <a:endParaRPr b="1" sz="700">
                        <a:solidFill>
                          <a:srgbClr val="1B224C"/>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月額</a:t>
                      </a:r>
                      <a:endParaRPr b="1" sz="700">
                        <a:solidFill>
                          <a:srgbClr val="1B224C"/>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1B224C"/>
                          </a:solidFill>
                          <a:latin typeface="M PLUS 1p"/>
                          <a:ea typeface="M PLUS 1p"/>
                          <a:cs typeface="M PLUS 1p"/>
                          <a:sym typeface="M PLUS 1p"/>
                        </a:rPr>
                        <a:t>ユーザー数</a:t>
                      </a:r>
                      <a:endParaRPr b="1" sz="700">
                        <a:solidFill>
                          <a:srgbClr val="1B224C"/>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latin typeface="M PLUS 1p"/>
                          <a:ea typeface="M PLUS 1p"/>
                          <a:cs typeface="M PLUS 1p"/>
                          <a:sym typeface="M PLUS 1p"/>
                        </a:rPr>
                        <a:t>1ユーザー単位</a:t>
                      </a:r>
                      <a:endParaRPr b="1" sz="700">
                        <a:solidFill>
                          <a:srgbClr val="1B224C"/>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10,000円</a:t>
                      </a:r>
                      <a:endParaRPr b="1" sz="700">
                        <a:solidFill>
                          <a:srgbClr val="1B224C"/>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月額</a:t>
                      </a:r>
                      <a:endParaRPr b="1" sz="700">
                        <a:solidFill>
                          <a:srgbClr val="1B224C"/>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1B224C"/>
                          </a:solidFill>
                          <a:latin typeface="M PLUS 1p"/>
                          <a:ea typeface="M PLUS 1p"/>
                          <a:cs typeface="M PLUS 1p"/>
                          <a:sym typeface="M PLUS 1p"/>
                        </a:rPr>
                        <a:t>ユーザー数</a:t>
                      </a:r>
                      <a:endParaRPr b="1" sz="700">
                        <a:solidFill>
                          <a:srgbClr val="1B224C"/>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無制限</a:t>
                      </a:r>
                      <a:endParaRPr b="1" sz="700">
                        <a:solidFill>
                          <a:srgbClr val="1B224C"/>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50,000円</a:t>
                      </a:r>
                      <a:endParaRPr b="1" sz="700">
                        <a:solidFill>
                          <a:srgbClr val="1B224C"/>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月額</a:t>
                      </a:r>
                      <a:endParaRPr b="1" sz="700">
                        <a:solidFill>
                          <a:srgbClr val="1B224C"/>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見込み顧客リスト</a:t>
                      </a:r>
                      <a:r>
                        <a:rPr b="1" lang="ja" sz="700">
                          <a:solidFill>
                            <a:srgbClr val="1B224C"/>
                          </a:solidFill>
                          <a:highlight>
                            <a:srgbClr val="FFF2CC"/>
                          </a:highlight>
                          <a:latin typeface="M PLUS 1p"/>
                          <a:ea typeface="M PLUS 1p"/>
                          <a:cs typeface="M PLUS 1p"/>
                          <a:sym typeface="M PLUS 1p"/>
                        </a:rPr>
                        <a:t>数追加</a:t>
                      </a:r>
                      <a:endParaRPr b="1" sz="500">
                        <a:solidFill>
                          <a:srgbClr val="1B224C"/>
                        </a:solidFill>
                        <a:highlight>
                          <a:srgbClr val="FFF2CC"/>
                        </a:highlight>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+1000件</a:t>
                      </a:r>
                      <a:endParaRPr b="1" sz="700">
                        <a:solidFill>
                          <a:srgbClr val="1B224C"/>
                        </a:solidFill>
                        <a:highlight>
                          <a:srgbClr val="FFF2CC"/>
                        </a:highlight>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1,000円</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月額</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見込み顧客リスト</a:t>
                      </a:r>
                      <a:r>
                        <a:rPr b="1" lang="ja" sz="700">
                          <a:solidFill>
                            <a:srgbClr val="1B224C"/>
                          </a:solidFill>
                          <a:highlight>
                            <a:srgbClr val="FFF2CC"/>
                          </a:highlight>
                          <a:latin typeface="M PLUS 1p"/>
                          <a:ea typeface="M PLUS 1p"/>
                          <a:cs typeface="M PLUS 1p"/>
                          <a:sym typeface="M PLUS 1p"/>
                        </a:rPr>
                        <a:t>数追加</a:t>
                      </a:r>
                      <a:endParaRPr b="1" sz="500">
                        <a:solidFill>
                          <a:srgbClr val="1B224C"/>
                        </a:solidFill>
                        <a:highlight>
                          <a:srgbClr val="FFF2CC"/>
                        </a:highlight>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+10,000件</a:t>
                      </a:r>
                      <a:endParaRPr b="1" sz="700">
                        <a:solidFill>
                          <a:srgbClr val="1B224C"/>
                        </a:solidFill>
                        <a:highlight>
                          <a:srgbClr val="FFF2CC"/>
                        </a:highlight>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3,000円</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highlight>
                            <a:srgbClr val="FFF2CC"/>
                          </a:highlight>
                          <a:latin typeface="M PLUS 1p"/>
                          <a:ea typeface="M PLUS 1p"/>
                          <a:cs typeface="M PLUS 1p"/>
                          <a:sym typeface="M PLUS 1p"/>
                        </a:rPr>
                        <a:t>月額</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1B224C"/>
                          </a:solidFill>
                          <a:highlight>
                            <a:srgbClr val="FFF2CC"/>
                          </a:highlight>
                          <a:latin typeface="M PLUS 1p"/>
                          <a:ea typeface="M PLUS 1p"/>
                          <a:cs typeface="M PLUS 1p"/>
                          <a:sym typeface="M PLUS 1p"/>
                        </a:rPr>
                        <a:t>メール配信数</a:t>
                      </a:r>
                      <a:endParaRPr b="1" sz="700">
                        <a:solidFill>
                          <a:srgbClr val="1B224C"/>
                        </a:solidFill>
                        <a:highlight>
                          <a:srgbClr val="FFF2CC"/>
                        </a:highlight>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highlight>
                            <a:srgbClr val="FFF2CC"/>
                          </a:highlight>
                          <a:latin typeface="M PLUS 1p"/>
                          <a:ea typeface="M PLUS 1p"/>
                          <a:cs typeface="M PLUS 1p"/>
                          <a:sym typeface="M PLUS 1p"/>
                        </a:rPr>
                        <a:t>10,000通単位</a:t>
                      </a:r>
                      <a:endParaRPr b="1" sz="700">
                        <a:solidFill>
                          <a:srgbClr val="1B224C"/>
                        </a:solidFill>
                        <a:highlight>
                          <a:srgbClr val="FFF2CC"/>
                        </a:highlight>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highlight>
                            <a:srgbClr val="FFF2CC"/>
                          </a:highlight>
                          <a:latin typeface="M PLUS 1p"/>
                          <a:ea typeface="M PLUS 1p"/>
                          <a:cs typeface="M PLUS 1p"/>
                          <a:sym typeface="M PLUS 1p"/>
                        </a:rPr>
                        <a:t>1,000円</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highlight>
                            <a:srgbClr val="FFF2CC"/>
                          </a:highlight>
                          <a:latin typeface="M PLUS 1p"/>
                          <a:ea typeface="M PLUS 1p"/>
                          <a:cs typeface="M PLUS 1p"/>
                          <a:sym typeface="M PLUS 1p"/>
                        </a:rPr>
                        <a:t>月額</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1B224C"/>
                          </a:solidFill>
                          <a:latin typeface="M PLUS 1p"/>
                          <a:ea typeface="M PLUS 1p"/>
                          <a:cs typeface="M PLUS 1p"/>
                          <a:sym typeface="M PLUS 1p"/>
                        </a:rPr>
                        <a:t>SEO順位キーワード数</a:t>
                      </a:r>
                      <a:endParaRPr b="1" sz="700">
                        <a:solidFill>
                          <a:srgbClr val="1B224C"/>
                        </a:solidFill>
                        <a:highlight>
                          <a:srgbClr val="FFF2CC"/>
                        </a:highlight>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1B224C"/>
                          </a:solidFill>
                          <a:latin typeface="M PLUS 1p"/>
                          <a:ea typeface="M PLUS 1p"/>
                          <a:cs typeface="M PLUS 1p"/>
                          <a:sym typeface="M PLUS 1p"/>
                        </a:rPr>
                        <a:t>2</a:t>
                      </a:r>
                      <a:r>
                        <a:rPr b="1" lang="ja" sz="700">
                          <a:solidFill>
                            <a:srgbClr val="1B224C"/>
                          </a:solidFill>
                          <a:latin typeface="M PLUS 1p"/>
                          <a:ea typeface="M PLUS 1p"/>
                          <a:cs typeface="M PLUS 1p"/>
                          <a:sym typeface="M PLUS 1p"/>
                        </a:rPr>
                        <a:t>0キーワード単位</a:t>
                      </a:r>
                      <a:endParaRPr b="1" sz="700">
                        <a:solidFill>
                          <a:srgbClr val="1B224C"/>
                        </a:solidFill>
                        <a:highlight>
                          <a:srgbClr val="FFF2CC"/>
                        </a:highlight>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latin typeface="M PLUS 1p"/>
                          <a:ea typeface="M PLUS 1p"/>
                          <a:cs typeface="M PLUS 1p"/>
                          <a:sym typeface="M PLUS 1p"/>
                        </a:rPr>
                        <a:t>6,000円</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1B224C"/>
                          </a:solidFill>
                          <a:latin typeface="M PLUS 1p"/>
                          <a:ea typeface="M PLUS 1p"/>
                          <a:cs typeface="M PLUS 1p"/>
                          <a:sym typeface="M PLUS 1p"/>
                        </a:rPr>
                        <a:t>月額</a:t>
                      </a:r>
                      <a:endParaRPr b="1" sz="700">
                        <a:solidFill>
                          <a:srgbClr val="1B224C"/>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bl>
          </a:graphicData>
        </a:graphic>
      </p:graphicFrame>
      <p:graphicFrame>
        <p:nvGraphicFramePr>
          <p:cNvPr id="1821" name="Google Shape;1821;p62"/>
          <p:cNvGraphicFramePr/>
          <p:nvPr/>
        </p:nvGraphicFramePr>
        <p:xfrm>
          <a:off x="4704505" y="1216655"/>
          <a:ext cx="3000000" cy="3000000"/>
        </p:xfrm>
        <a:graphic>
          <a:graphicData uri="http://schemas.openxmlformats.org/drawingml/2006/table">
            <a:tbl>
              <a:tblPr>
                <a:noFill/>
                <a:tableStyleId>{FD071C18-03BC-46FC-AA01-2F0F7DC456C1}</a:tableStyleId>
              </a:tblPr>
              <a:tblGrid>
                <a:gridCol w="1775850"/>
                <a:gridCol w="1064400"/>
                <a:gridCol w="792300"/>
                <a:gridCol w="481050"/>
              </a:tblGrid>
              <a:tr h="289525">
                <a:tc gridSpan="4">
                  <a:txBody>
                    <a:bodyPr/>
                    <a:lstStyle/>
                    <a:p>
                      <a:pPr indent="0" lvl="0" marL="0" rtl="0" algn="l">
                        <a:spcBef>
                          <a:spcPts val="0"/>
                        </a:spcBef>
                        <a:spcAft>
                          <a:spcPts val="0"/>
                        </a:spcAft>
                        <a:buNone/>
                      </a:pPr>
                      <a:r>
                        <a:rPr b="1" lang="ja" sz="700">
                          <a:solidFill>
                            <a:srgbClr val="FFFFFF"/>
                          </a:solidFill>
                          <a:latin typeface="M PLUS 1p"/>
                          <a:ea typeface="M PLUS 1p"/>
                          <a:cs typeface="M PLUS 1p"/>
                          <a:sym typeface="M PLUS 1p"/>
                        </a:rPr>
                        <a:t>機能オプション</a:t>
                      </a:r>
                      <a:endParaRPr b="1" sz="700">
                        <a:solidFill>
                          <a:srgbClr val="FFFFFF"/>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solidFill>
                      <a:srgbClr val="2C3853">
                        <a:alpha val="77830"/>
                      </a:srgbClr>
                    </a:solidFill>
                  </a:tcPr>
                </a:tc>
                <a:tc hMerge="1"/>
                <a:tc hMerge="1"/>
                <a:tc hMerge="1"/>
              </a:tr>
              <a:tr h="267675">
                <a:tc>
                  <a:txBody>
                    <a:bodyPr/>
                    <a:lstStyle/>
                    <a:p>
                      <a:pPr indent="0" lvl="0" marL="0" rtl="0" algn="l">
                        <a:spcBef>
                          <a:spcPts val="0"/>
                        </a:spcBef>
                        <a:spcAft>
                          <a:spcPts val="0"/>
                        </a:spcAft>
                        <a:buNone/>
                      </a:pPr>
                      <a:r>
                        <a:rPr b="1" lang="ja" sz="700">
                          <a:solidFill>
                            <a:srgbClr val="2C3853"/>
                          </a:solidFill>
                          <a:latin typeface="M PLUS 1p"/>
                          <a:ea typeface="M PLUS 1p"/>
                          <a:cs typeface="M PLUS 1p"/>
                          <a:sym typeface="M PLUS 1p"/>
                        </a:rPr>
                        <a:t>多言語対応（Wovn連携）</a:t>
                      </a:r>
                      <a:endParaRPr b="1" sz="700">
                        <a:solidFill>
                          <a:srgbClr val="2C3853"/>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お問合せください</a:t>
                      </a:r>
                      <a:endParaRPr b="1" sz="700">
                        <a:solidFill>
                          <a:srgbClr val="2C3853"/>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120,000円</a:t>
                      </a:r>
                      <a:endParaRPr b="1" sz="7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月額</a:t>
                      </a:r>
                      <a:endParaRPr b="1" sz="7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2C3853"/>
                          </a:solidFill>
                          <a:latin typeface="M PLUS 1p"/>
                          <a:ea typeface="M PLUS 1p"/>
                          <a:cs typeface="M PLUS 1p"/>
                          <a:sym typeface="M PLUS 1p"/>
                        </a:rPr>
                        <a:t>ヒートマップ（SiTest連携）</a:t>
                      </a:r>
                      <a:endParaRPr b="1" sz="700">
                        <a:solidFill>
                          <a:srgbClr val="2C3853"/>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お問合せください</a:t>
                      </a:r>
                      <a:endParaRPr b="1" sz="700">
                        <a:solidFill>
                          <a:srgbClr val="2C3853"/>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8,500円〜</a:t>
                      </a:r>
                      <a:endParaRPr b="1" sz="5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月額</a:t>
                      </a:r>
                      <a:endParaRPr b="1" sz="7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2C3853"/>
                          </a:solidFill>
                          <a:latin typeface="M PLUS 1p"/>
                          <a:ea typeface="M PLUS 1p"/>
                          <a:cs typeface="M PLUS 1p"/>
                          <a:sym typeface="M PLUS 1p"/>
                        </a:rPr>
                        <a:t>ホットリード機能</a:t>
                      </a:r>
                      <a:endParaRPr b="1" sz="700">
                        <a:solidFill>
                          <a:srgbClr val="2C3853"/>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600">
                          <a:solidFill>
                            <a:srgbClr val="2C3853"/>
                          </a:solidFill>
                          <a:latin typeface="M PLUS 1p"/>
                          <a:ea typeface="M PLUS 1p"/>
                          <a:cs typeface="M PLUS 1p"/>
                          <a:sym typeface="M PLUS 1p"/>
                        </a:rPr>
                        <a:t>ferret One CMS ＋ Leadgenプランのみ</a:t>
                      </a:r>
                      <a:endParaRPr b="1" sz="600">
                        <a:solidFill>
                          <a:srgbClr val="2C3853"/>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latin typeface="M PLUS 1p"/>
                          <a:ea typeface="M PLUS 1p"/>
                          <a:cs typeface="M PLUS 1p"/>
                          <a:sym typeface="M PLUS 1p"/>
                        </a:rPr>
                        <a:t>30,000円</a:t>
                      </a:r>
                      <a:endParaRPr b="1" sz="7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latin typeface="M PLUS 1p"/>
                          <a:ea typeface="M PLUS 1p"/>
                          <a:cs typeface="M PLUS 1p"/>
                          <a:sym typeface="M PLUS 1p"/>
                        </a:rPr>
                        <a:t>月額</a:t>
                      </a:r>
                      <a:endParaRPr b="1" sz="7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2C3853"/>
                          </a:solidFill>
                          <a:highlight>
                            <a:srgbClr val="FFF2CC"/>
                          </a:highlight>
                          <a:latin typeface="M PLUS 1p"/>
                          <a:ea typeface="M PLUS 1p"/>
                          <a:cs typeface="M PLUS 1p"/>
                          <a:sym typeface="M PLUS 1p"/>
                        </a:rPr>
                        <a:t>オートメーション</a:t>
                      </a:r>
                      <a:endParaRPr b="1" sz="700">
                        <a:solidFill>
                          <a:srgbClr val="2C3853"/>
                        </a:solidFill>
                        <a:highlight>
                          <a:srgbClr val="FFF2CC"/>
                        </a:highlight>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Clr>
                          <a:srgbClr val="141414"/>
                        </a:buClr>
                        <a:buSzPts val="1100"/>
                        <a:buFont typeface="Arial"/>
                        <a:buNone/>
                      </a:pPr>
                      <a:r>
                        <a:rPr b="1" lang="ja" sz="700">
                          <a:solidFill>
                            <a:srgbClr val="2C3853"/>
                          </a:solidFill>
                          <a:highlight>
                            <a:srgbClr val="FFF2CC"/>
                          </a:highlight>
                          <a:latin typeface="M PLUS 1p"/>
                          <a:ea typeface="M PLUS 1p"/>
                          <a:cs typeface="M PLUS 1p"/>
                          <a:sym typeface="M PLUS 1p"/>
                        </a:rPr>
                        <a:t>お問合せください</a:t>
                      </a:r>
                      <a:endParaRPr b="1" sz="600">
                        <a:solidFill>
                          <a:srgbClr val="2C3853"/>
                        </a:solidFill>
                        <a:highlight>
                          <a:srgbClr val="FFF2CC"/>
                        </a:highlight>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highlight>
                            <a:srgbClr val="FFF2CC"/>
                          </a:highlight>
                          <a:latin typeface="M PLUS 1p"/>
                          <a:ea typeface="M PLUS 1p"/>
                          <a:cs typeface="M PLUS 1p"/>
                          <a:sym typeface="M PLUS 1p"/>
                        </a:rPr>
                        <a:t>20,000円</a:t>
                      </a:r>
                      <a:endParaRPr b="1" sz="700">
                        <a:solidFill>
                          <a:srgbClr val="2C3853"/>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highlight>
                            <a:srgbClr val="FFF2CC"/>
                          </a:highlight>
                          <a:latin typeface="M PLUS 1p"/>
                          <a:ea typeface="M PLUS 1p"/>
                          <a:cs typeface="M PLUS 1p"/>
                          <a:sym typeface="M PLUS 1p"/>
                        </a:rPr>
                        <a:t>月額</a:t>
                      </a:r>
                      <a:endParaRPr b="1" sz="700">
                        <a:solidFill>
                          <a:srgbClr val="2C3853"/>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2C3853"/>
                          </a:solidFill>
                          <a:highlight>
                            <a:srgbClr val="FFF2CC"/>
                          </a:highlight>
                          <a:latin typeface="M PLUS 1p"/>
                          <a:ea typeface="M PLUS 1p"/>
                          <a:cs typeface="M PLUS 1p"/>
                          <a:sym typeface="M PLUS 1p"/>
                        </a:rPr>
                        <a:t>見込み顧客情報とのSFA連携</a:t>
                      </a:r>
                      <a:endParaRPr b="1" sz="700">
                        <a:solidFill>
                          <a:srgbClr val="2C3853"/>
                        </a:solidFill>
                        <a:highlight>
                          <a:srgbClr val="FFF2CC"/>
                        </a:highlight>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highlight>
                            <a:srgbClr val="FFF2CC"/>
                          </a:highlight>
                          <a:latin typeface="M PLUS 1p"/>
                          <a:ea typeface="M PLUS 1p"/>
                          <a:cs typeface="M PLUS 1p"/>
                          <a:sym typeface="M PLUS 1p"/>
                        </a:rPr>
                        <a:t>お問合せください</a:t>
                      </a:r>
                      <a:endParaRPr b="1" sz="600">
                        <a:solidFill>
                          <a:srgbClr val="2C3853"/>
                        </a:solidFill>
                        <a:highlight>
                          <a:srgbClr val="FFF2CC"/>
                        </a:highlight>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highlight>
                            <a:srgbClr val="FFF2CC"/>
                          </a:highlight>
                          <a:latin typeface="M PLUS 1p"/>
                          <a:ea typeface="M PLUS 1p"/>
                          <a:cs typeface="M PLUS 1p"/>
                          <a:sym typeface="M PLUS 1p"/>
                        </a:rPr>
                        <a:t>10,000円</a:t>
                      </a:r>
                      <a:endParaRPr b="1" sz="700">
                        <a:solidFill>
                          <a:srgbClr val="2C3853"/>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c>
                  <a:txBody>
                    <a:bodyPr/>
                    <a:lstStyle/>
                    <a:p>
                      <a:pPr indent="0" lvl="0" marL="0" rtl="0" algn="ctr">
                        <a:spcBef>
                          <a:spcPts val="0"/>
                        </a:spcBef>
                        <a:spcAft>
                          <a:spcPts val="0"/>
                        </a:spcAft>
                        <a:buNone/>
                      </a:pPr>
                      <a:r>
                        <a:rPr b="1" lang="ja" sz="700">
                          <a:solidFill>
                            <a:srgbClr val="2C3853"/>
                          </a:solidFill>
                          <a:highlight>
                            <a:srgbClr val="FFF2CC"/>
                          </a:highlight>
                          <a:latin typeface="M PLUS 1p"/>
                          <a:ea typeface="M PLUS 1p"/>
                          <a:cs typeface="M PLUS 1p"/>
                          <a:sym typeface="M PLUS 1p"/>
                        </a:rPr>
                        <a:t>月額</a:t>
                      </a:r>
                      <a:endParaRPr b="1" sz="700">
                        <a:solidFill>
                          <a:srgbClr val="2C3853"/>
                        </a:solidFill>
                        <a:highlight>
                          <a:srgbClr val="FFF2CC"/>
                        </a:highlight>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tcPr>
                </a:tc>
              </a:tr>
              <a:tr h="289525">
                <a:tc>
                  <a:txBody>
                    <a:bodyPr/>
                    <a:lstStyle/>
                    <a:p>
                      <a:pPr indent="0" lvl="0" marL="0" rtl="0" algn="l">
                        <a:spcBef>
                          <a:spcPts val="0"/>
                        </a:spcBef>
                        <a:spcAft>
                          <a:spcPts val="0"/>
                        </a:spcAft>
                        <a:buNone/>
                      </a:pPr>
                      <a:r>
                        <a:rPr b="1" lang="ja" sz="700">
                          <a:solidFill>
                            <a:srgbClr val="2C3853"/>
                          </a:solidFill>
                          <a:latin typeface="M PLUS 1p"/>
                          <a:ea typeface="M PLUS 1p"/>
                          <a:cs typeface="M PLUS 1p"/>
                          <a:sym typeface="M PLUS 1p"/>
                        </a:rPr>
                        <a:t>管理画面の操作ログ提供</a:t>
                      </a:r>
                      <a:endParaRPr b="1" sz="700">
                        <a:solidFill>
                          <a:srgbClr val="2C3853"/>
                        </a:solidFill>
                        <a:latin typeface="M PLUS 1p"/>
                        <a:ea typeface="M PLUS 1p"/>
                        <a:cs typeface="M PLUS 1p"/>
                        <a:sym typeface="M PLUS 1p"/>
                      </a:endParaRPr>
                    </a:p>
                  </a:txBody>
                  <a:tcPr marT="91425" marB="91425" marR="91425" marL="198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100"/>
                        <a:buFont typeface="Arial"/>
                        <a:buNone/>
                      </a:pPr>
                      <a:r>
                        <a:rPr b="1" lang="ja" sz="700">
                          <a:solidFill>
                            <a:srgbClr val="2C3853"/>
                          </a:solidFill>
                          <a:latin typeface="M PLUS 1p"/>
                          <a:ea typeface="M PLUS 1p"/>
                          <a:cs typeface="M PLUS 1p"/>
                          <a:sym typeface="M PLUS 1p"/>
                        </a:rPr>
                        <a:t>お問合せください</a:t>
                      </a:r>
                      <a:endParaRPr b="1" sz="700">
                        <a:solidFill>
                          <a:srgbClr val="2C3853"/>
                        </a:solidFill>
                        <a:latin typeface="M PLUS 1p"/>
                        <a:ea typeface="M PLUS 1p"/>
                        <a:cs typeface="M PLUS 1p"/>
                        <a:sym typeface="M PLUS 1p"/>
                      </a:endParaRPr>
                    </a:p>
                  </a:txBody>
                  <a:tcPr marT="91425" marB="91425" marR="91425" marL="90000"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ja" sz="650">
                          <a:solidFill>
                            <a:srgbClr val="2C3853"/>
                          </a:solidFill>
                          <a:latin typeface="M PLUS 1p"/>
                          <a:ea typeface="M PLUS 1p"/>
                          <a:cs typeface="M PLUS 1p"/>
                          <a:sym typeface="M PLUS 1p"/>
                        </a:rPr>
                        <a:t>都度お見積もり</a:t>
                      </a:r>
                      <a:endParaRPr b="1" sz="65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ja" sz="700">
                          <a:solidFill>
                            <a:srgbClr val="2C3853"/>
                          </a:solidFill>
                          <a:latin typeface="M PLUS 1p"/>
                          <a:ea typeface="M PLUS 1p"/>
                          <a:cs typeface="M PLUS 1p"/>
                          <a:sym typeface="M PLUS 1p"/>
                        </a:rPr>
                        <a:t>-</a:t>
                      </a:r>
                      <a:endParaRPr b="1" sz="700">
                        <a:solidFill>
                          <a:srgbClr val="2C3853"/>
                        </a:solidFill>
                        <a:latin typeface="M PLUS 1p"/>
                        <a:ea typeface="M PLUS 1p"/>
                        <a:cs typeface="M PLUS 1p"/>
                        <a:sym typeface="M PLUS 1p"/>
                      </a:endParaRPr>
                    </a:p>
                  </a:txBody>
                  <a:tcPr marT="91425" marB="91425" marR="91425" marL="91425" anchor="ctr">
                    <a:lnL cap="flat" cmpd="sng" w="19050">
                      <a:solidFill>
                        <a:srgbClr val="2C3853"/>
                      </a:solidFill>
                      <a:prstDash val="solid"/>
                      <a:round/>
                      <a:headEnd len="sm" w="sm" type="none"/>
                      <a:tailEnd len="sm" w="sm" type="none"/>
                    </a:lnL>
                    <a:lnR cap="flat" cmpd="sng" w="19050">
                      <a:solidFill>
                        <a:srgbClr val="2C3853"/>
                      </a:solidFill>
                      <a:prstDash val="solid"/>
                      <a:round/>
                      <a:headEnd len="sm" w="sm" type="none"/>
                      <a:tailEnd len="sm" w="sm" type="none"/>
                    </a:lnR>
                    <a:lnT cap="flat" cmpd="sng" w="19050">
                      <a:solidFill>
                        <a:srgbClr val="2C3853"/>
                      </a:solidFill>
                      <a:prstDash val="solid"/>
                      <a:round/>
                      <a:headEnd len="sm" w="sm" type="none"/>
                      <a:tailEnd len="sm" w="sm" type="none"/>
                    </a:lnT>
                    <a:lnB cap="flat" cmpd="sng" w="19050">
                      <a:solidFill>
                        <a:srgbClr val="2C3853"/>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63"/>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選べる4つのサイトマップ①</a:t>
            </a:r>
            <a:endParaRPr>
              <a:latin typeface="M PLUS 1p"/>
              <a:ea typeface="M PLUS 1p"/>
              <a:cs typeface="M PLUS 1p"/>
              <a:sym typeface="M PLUS 1p"/>
            </a:endParaRPr>
          </a:p>
        </p:txBody>
      </p:sp>
      <p:grpSp>
        <p:nvGrpSpPr>
          <p:cNvPr id="1827" name="Google Shape;1827;p63"/>
          <p:cNvGrpSpPr/>
          <p:nvPr/>
        </p:nvGrpSpPr>
        <p:grpSpPr>
          <a:xfrm>
            <a:off x="625480" y="1800819"/>
            <a:ext cx="1879091" cy="193186"/>
            <a:chOff x="669925" y="2033549"/>
            <a:chExt cx="1891575" cy="246600"/>
          </a:xfrm>
        </p:grpSpPr>
        <p:sp>
          <p:nvSpPr>
            <p:cNvPr id="1828" name="Google Shape;1828;p63"/>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chemeClr val="lt1"/>
                  </a:solidFill>
                  <a:latin typeface="M PLUS 1p"/>
                  <a:ea typeface="M PLUS 1p"/>
                  <a:cs typeface="M PLUS 1p"/>
                  <a:sym typeface="M PLUS 1p"/>
                </a:rPr>
                <a:t>3</a:t>
              </a:r>
              <a:endParaRPr b="1" sz="800">
                <a:solidFill>
                  <a:schemeClr val="lt1"/>
                </a:solidFill>
                <a:latin typeface="M PLUS 1p"/>
                <a:ea typeface="M PLUS 1p"/>
                <a:cs typeface="M PLUS 1p"/>
                <a:sym typeface="M PLUS 1p"/>
              </a:endParaRPr>
            </a:p>
          </p:txBody>
        </p:sp>
        <p:sp>
          <p:nvSpPr>
            <p:cNvPr id="1829" name="Google Shape;1829;p63"/>
            <p:cNvSpPr/>
            <p:nvPr/>
          </p:nvSpPr>
          <p:spPr>
            <a:xfrm>
              <a:off x="1041400" y="2033549"/>
              <a:ext cx="1520100" cy="246600"/>
            </a:xfrm>
            <a:prstGeom prst="rect">
              <a:avLst/>
            </a:prstGeom>
            <a:solidFill>
              <a:srgbClr val="EBC3E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サービス（機能紹介）</a:t>
              </a:r>
              <a:endParaRPr b="1" sz="800">
                <a:solidFill>
                  <a:srgbClr val="073763"/>
                </a:solidFill>
                <a:latin typeface="M PLUS 1p"/>
                <a:ea typeface="M PLUS 1p"/>
                <a:cs typeface="M PLUS 1p"/>
                <a:sym typeface="M PLUS 1p"/>
              </a:endParaRPr>
            </a:p>
          </p:txBody>
        </p:sp>
      </p:grpSp>
      <p:cxnSp>
        <p:nvCxnSpPr>
          <p:cNvPr id="1830" name="Google Shape;1830;p63"/>
          <p:cNvCxnSpPr>
            <a:stCxn id="1831" idx="2"/>
            <a:endCxn id="1828" idx="1"/>
          </p:cNvCxnSpPr>
          <p:nvPr/>
        </p:nvCxnSpPr>
        <p:spPr>
          <a:xfrm flipH="1" rot="-5400000">
            <a:off x="337300" y="1609225"/>
            <a:ext cx="436200" cy="140400"/>
          </a:xfrm>
          <a:prstGeom prst="bentConnector2">
            <a:avLst/>
          </a:prstGeom>
          <a:noFill/>
          <a:ln cap="flat" cmpd="sng" w="19050">
            <a:solidFill>
              <a:srgbClr val="2E3855"/>
            </a:solidFill>
            <a:prstDash val="solid"/>
            <a:round/>
            <a:headEnd len="med" w="med" type="none"/>
            <a:tailEnd len="med" w="med" type="none"/>
          </a:ln>
        </p:spPr>
      </p:cxnSp>
      <p:sp>
        <p:nvSpPr>
          <p:cNvPr id="1831" name="Google Shape;1831;p63"/>
          <p:cNvSpPr/>
          <p:nvPr/>
        </p:nvSpPr>
        <p:spPr>
          <a:xfrm>
            <a:off x="333550" y="1268425"/>
            <a:ext cx="303300" cy="1929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1</a:t>
            </a:r>
            <a:endParaRPr b="1" sz="800">
              <a:solidFill>
                <a:srgbClr val="FFFFFF"/>
              </a:solidFill>
            </a:endParaRPr>
          </a:p>
        </p:txBody>
      </p:sp>
      <p:sp>
        <p:nvSpPr>
          <p:cNvPr id="1832" name="Google Shape;1832;p63"/>
          <p:cNvSpPr/>
          <p:nvPr/>
        </p:nvSpPr>
        <p:spPr>
          <a:xfrm>
            <a:off x="636573" y="1268425"/>
            <a:ext cx="1239300" cy="192900"/>
          </a:xfrm>
          <a:prstGeom prst="rect">
            <a:avLst/>
          </a:prstGeom>
          <a:solidFill>
            <a:srgbClr val="EBC3E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TOP</a:t>
            </a:r>
            <a:endParaRPr b="1" sz="800">
              <a:solidFill>
                <a:srgbClr val="073763"/>
              </a:solidFill>
              <a:latin typeface="M PLUS 1p"/>
              <a:ea typeface="M PLUS 1p"/>
              <a:cs typeface="M PLUS 1p"/>
              <a:sym typeface="M PLUS 1p"/>
            </a:endParaRPr>
          </a:p>
        </p:txBody>
      </p:sp>
      <p:grpSp>
        <p:nvGrpSpPr>
          <p:cNvPr id="1833" name="Google Shape;1833;p63"/>
          <p:cNvGrpSpPr/>
          <p:nvPr/>
        </p:nvGrpSpPr>
        <p:grpSpPr>
          <a:xfrm>
            <a:off x="625478" y="1563940"/>
            <a:ext cx="1879091" cy="193186"/>
            <a:chOff x="680100" y="1738684"/>
            <a:chExt cx="1891575" cy="246600"/>
          </a:xfrm>
        </p:grpSpPr>
        <p:sp>
          <p:nvSpPr>
            <p:cNvPr id="1834" name="Google Shape;1834;p63"/>
            <p:cNvSpPr/>
            <p:nvPr/>
          </p:nvSpPr>
          <p:spPr>
            <a:xfrm>
              <a:off x="680100" y="173868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2</a:t>
              </a:r>
              <a:endParaRPr b="1" sz="800">
                <a:solidFill>
                  <a:srgbClr val="FFFFFF"/>
                </a:solidFill>
                <a:latin typeface="M PLUS 1p"/>
                <a:ea typeface="M PLUS 1p"/>
                <a:cs typeface="M PLUS 1p"/>
                <a:sym typeface="M PLUS 1p"/>
              </a:endParaRPr>
            </a:p>
          </p:txBody>
        </p:sp>
        <p:sp>
          <p:nvSpPr>
            <p:cNvPr id="1835" name="Google Shape;1835;p63"/>
            <p:cNvSpPr/>
            <p:nvPr/>
          </p:nvSpPr>
          <p:spPr>
            <a:xfrm>
              <a:off x="1051575" y="1738684"/>
              <a:ext cx="1520100" cy="246600"/>
            </a:xfrm>
            <a:prstGeom prst="rect">
              <a:avLst/>
            </a:prstGeom>
            <a:solidFill>
              <a:srgbClr val="EBC3E4"/>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選ばれる理由</a:t>
              </a:r>
              <a:r>
                <a:rPr b="1" lang="ja" sz="700">
                  <a:solidFill>
                    <a:srgbClr val="073763"/>
                  </a:solidFill>
                  <a:latin typeface="M PLUS 1p"/>
                  <a:ea typeface="M PLUS 1p"/>
                  <a:cs typeface="M PLUS 1p"/>
                  <a:sym typeface="M PLUS 1p"/>
                </a:rPr>
                <a:t>（導入メリット）</a:t>
              </a:r>
              <a:endParaRPr b="1" sz="700">
                <a:solidFill>
                  <a:srgbClr val="073763"/>
                </a:solidFill>
                <a:latin typeface="M PLUS 1p"/>
                <a:ea typeface="M PLUS 1p"/>
                <a:cs typeface="M PLUS 1p"/>
                <a:sym typeface="M PLUS 1p"/>
              </a:endParaRPr>
            </a:p>
          </p:txBody>
        </p:sp>
      </p:grpSp>
      <p:grpSp>
        <p:nvGrpSpPr>
          <p:cNvPr id="1836" name="Google Shape;1836;p63"/>
          <p:cNvGrpSpPr/>
          <p:nvPr/>
        </p:nvGrpSpPr>
        <p:grpSpPr>
          <a:xfrm>
            <a:off x="625478" y="2267278"/>
            <a:ext cx="1879091" cy="193186"/>
            <a:chOff x="683400" y="2325174"/>
            <a:chExt cx="1891575" cy="246600"/>
          </a:xfrm>
        </p:grpSpPr>
        <p:sp>
          <p:nvSpPr>
            <p:cNvPr id="1837" name="Google Shape;1837;p63"/>
            <p:cNvSpPr/>
            <p:nvPr/>
          </p:nvSpPr>
          <p:spPr>
            <a:xfrm>
              <a:off x="683400" y="232517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5</a:t>
              </a:r>
              <a:endParaRPr b="1" sz="800">
                <a:solidFill>
                  <a:srgbClr val="FFFFFF"/>
                </a:solidFill>
                <a:latin typeface="M PLUS 1p"/>
                <a:ea typeface="M PLUS 1p"/>
                <a:cs typeface="M PLUS 1p"/>
                <a:sym typeface="M PLUS 1p"/>
              </a:endParaRPr>
            </a:p>
          </p:txBody>
        </p:sp>
        <p:sp>
          <p:nvSpPr>
            <p:cNvPr id="1838" name="Google Shape;1838;p63"/>
            <p:cNvSpPr/>
            <p:nvPr/>
          </p:nvSpPr>
          <p:spPr>
            <a:xfrm>
              <a:off x="1054875" y="2325174"/>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導入事例（一覧）</a:t>
              </a:r>
              <a:endParaRPr b="1" sz="800">
                <a:solidFill>
                  <a:srgbClr val="073763"/>
                </a:solidFill>
                <a:latin typeface="M PLUS 1p"/>
                <a:ea typeface="M PLUS 1p"/>
                <a:cs typeface="M PLUS 1p"/>
                <a:sym typeface="M PLUS 1p"/>
              </a:endParaRPr>
            </a:p>
          </p:txBody>
        </p:sp>
      </p:grpSp>
      <p:grpSp>
        <p:nvGrpSpPr>
          <p:cNvPr id="1839" name="Google Shape;1839;p63"/>
          <p:cNvGrpSpPr/>
          <p:nvPr/>
        </p:nvGrpSpPr>
        <p:grpSpPr>
          <a:xfrm>
            <a:off x="625478" y="2495882"/>
            <a:ext cx="1879091" cy="193186"/>
            <a:chOff x="683400" y="2614231"/>
            <a:chExt cx="1891575" cy="246600"/>
          </a:xfrm>
        </p:grpSpPr>
        <p:sp>
          <p:nvSpPr>
            <p:cNvPr id="1840" name="Google Shape;1840;p63"/>
            <p:cNvSpPr/>
            <p:nvPr/>
          </p:nvSpPr>
          <p:spPr>
            <a:xfrm>
              <a:off x="683400" y="2614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7</a:t>
              </a:r>
              <a:endParaRPr b="1" sz="800">
                <a:solidFill>
                  <a:srgbClr val="FFFFFF"/>
                </a:solidFill>
                <a:latin typeface="M PLUS 1p"/>
                <a:ea typeface="M PLUS 1p"/>
                <a:cs typeface="M PLUS 1p"/>
                <a:sym typeface="M PLUS 1p"/>
              </a:endParaRPr>
            </a:p>
          </p:txBody>
        </p:sp>
        <p:sp>
          <p:nvSpPr>
            <p:cNvPr id="1841" name="Google Shape;1841;p63"/>
            <p:cNvSpPr/>
            <p:nvPr/>
          </p:nvSpPr>
          <p:spPr>
            <a:xfrm>
              <a:off x="1054875" y="2614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セミナー（一覧）</a:t>
              </a:r>
              <a:endParaRPr b="1" sz="800">
                <a:solidFill>
                  <a:srgbClr val="073763"/>
                </a:solidFill>
                <a:latin typeface="M PLUS 1p"/>
                <a:ea typeface="M PLUS 1p"/>
                <a:cs typeface="M PLUS 1p"/>
                <a:sym typeface="M PLUS 1p"/>
              </a:endParaRPr>
            </a:p>
          </p:txBody>
        </p:sp>
      </p:grpSp>
      <p:grpSp>
        <p:nvGrpSpPr>
          <p:cNvPr id="1842" name="Google Shape;1842;p63"/>
          <p:cNvGrpSpPr/>
          <p:nvPr/>
        </p:nvGrpSpPr>
        <p:grpSpPr>
          <a:xfrm>
            <a:off x="2727042" y="2269636"/>
            <a:ext cx="1728538" cy="193186"/>
            <a:chOff x="2713050" y="2311649"/>
            <a:chExt cx="1891800" cy="246600"/>
          </a:xfrm>
        </p:grpSpPr>
        <p:sp>
          <p:nvSpPr>
            <p:cNvPr id="1843" name="Google Shape;1843;p63"/>
            <p:cNvSpPr/>
            <p:nvPr/>
          </p:nvSpPr>
          <p:spPr>
            <a:xfrm>
              <a:off x="2713050" y="2311649"/>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6</a:t>
              </a:r>
              <a:endParaRPr b="1" sz="800">
                <a:solidFill>
                  <a:srgbClr val="FFFFFF"/>
                </a:solidFill>
                <a:latin typeface="M PLUS 1p"/>
                <a:ea typeface="M PLUS 1p"/>
                <a:cs typeface="M PLUS 1p"/>
                <a:sym typeface="M PLUS 1p"/>
              </a:endParaRPr>
            </a:p>
          </p:txBody>
        </p:sp>
        <p:sp>
          <p:nvSpPr>
            <p:cNvPr id="1844" name="Google Shape;1844;p63"/>
            <p:cNvSpPr/>
            <p:nvPr/>
          </p:nvSpPr>
          <p:spPr>
            <a:xfrm>
              <a:off x="3084750" y="2311649"/>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導入事例（詳細）</a:t>
              </a:r>
              <a:endParaRPr b="1" sz="800">
                <a:solidFill>
                  <a:srgbClr val="073763"/>
                </a:solidFill>
                <a:latin typeface="M PLUS 1p"/>
                <a:ea typeface="M PLUS 1p"/>
                <a:cs typeface="M PLUS 1p"/>
                <a:sym typeface="M PLUS 1p"/>
              </a:endParaRPr>
            </a:p>
          </p:txBody>
        </p:sp>
      </p:grpSp>
      <p:grpSp>
        <p:nvGrpSpPr>
          <p:cNvPr id="1845" name="Google Shape;1845;p63"/>
          <p:cNvGrpSpPr/>
          <p:nvPr/>
        </p:nvGrpSpPr>
        <p:grpSpPr>
          <a:xfrm>
            <a:off x="2727042" y="2497853"/>
            <a:ext cx="1728538" cy="193186"/>
            <a:chOff x="2713050" y="2605231"/>
            <a:chExt cx="1891800" cy="246600"/>
          </a:xfrm>
        </p:grpSpPr>
        <p:sp>
          <p:nvSpPr>
            <p:cNvPr id="1846" name="Google Shape;1846;p63"/>
            <p:cNvSpPr/>
            <p:nvPr/>
          </p:nvSpPr>
          <p:spPr>
            <a:xfrm>
              <a:off x="2713050" y="2605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8</a:t>
              </a:r>
              <a:endParaRPr b="1" sz="800">
                <a:solidFill>
                  <a:srgbClr val="FFFFFF"/>
                </a:solidFill>
                <a:latin typeface="M PLUS 1p"/>
                <a:ea typeface="M PLUS 1p"/>
                <a:cs typeface="M PLUS 1p"/>
                <a:sym typeface="M PLUS 1p"/>
              </a:endParaRPr>
            </a:p>
          </p:txBody>
        </p:sp>
        <p:sp>
          <p:nvSpPr>
            <p:cNvPr id="1847" name="Google Shape;1847;p63"/>
            <p:cNvSpPr/>
            <p:nvPr/>
          </p:nvSpPr>
          <p:spPr>
            <a:xfrm>
              <a:off x="3084750" y="2605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セミナー（詳細）</a:t>
              </a:r>
              <a:endParaRPr b="1" sz="800">
                <a:solidFill>
                  <a:srgbClr val="073763"/>
                </a:solidFill>
                <a:latin typeface="M PLUS 1p"/>
                <a:ea typeface="M PLUS 1p"/>
                <a:cs typeface="M PLUS 1p"/>
                <a:sym typeface="M PLUS 1p"/>
              </a:endParaRPr>
            </a:p>
            <a:p>
              <a:pPr indent="0" lvl="0" marL="0" rtl="0" algn="l">
                <a:spcBef>
                  <a:spcPts val="0"/>
                </a:spcBef>
                <a:spcAft>
                  <a:spcPts val="0"/>
                </a:spcAft>
                <a:buNone/>
              </a:pPr>
              <a:r>
                <a:rPr b="1" lang="ja" sz="400">
                  <a:solidFill>
                    <a:srgbClr val="073763"/>
                  </a:solidFill>
                  <a:latin typeface="M PLUS 1p"/>
                  <a:ea typeface="M PLUS 1p"/>
                  <a:cs typeface="M PLUS 1p"/>
                  <a:sym typeface="M PLUS 1p"/>
                </a:rPr>
                <a:t>・</a:t>
              </a:r>
              <a:r>
                <a:rPr b="1" lang="ja" sz="400">
                  <a:solidFill>
                    <a:srgbClr val="073763"/>
                  </a:solidFill>
                  <a:latin typeface="M PLUS 1p"/>
                  <a:ea typeface="M PLUS 1p"/>
                  <a:cs typeface="M PLUS 1p"/>
                  <a:sym typeface="M PLUS 1p"/>
                </a:rPr>
                <a:t>申込み完了ページ</a:t>
              </a:r>
              <a:endParaRPr b="1" sz="400">
                <a:solidFill>
                  <a:srgbClr val="073763"/>
                </a:solidFill>
                <a:latin typeface="M PLUS 1p"/>
                <a:ea typeface="M PLUS 1p"/>
                <a:cs typeface="M PLUS 1p"/>
                <a:sym typeface="M PLUS 1p"/>
              </a:endParaRPr>
            </a:p>
          </p:txBody>
        </p:sp>
      </p:grpSp>
      <p:grpSp>
        <p:nvGrpSpPr>
          <p:cNvPr id="1848" name="Google Shape;1848;p63"/>
          <p:cNvGrpSpPr/>
          <p:nvPr/>
        </p:nvGrpSpPr>
        <p:grpSpPr>
          <a:xfrm>
            <a:off x="625478" y="2724485"/>
            <a:ext cx="1879091" cy="193186"/>
            <a:chOff x="683400" y="2903288"/>
            <a:chExt cx="1891575" cy="246600"/>
          </a:xfrm>
        </p:grpSpPr>
        <p:sp>
          <p:nvSpPr>
            <p:cNvPr id="1849" name="Google Shape;1849;p63"/>
            <p:cNvSpPr/>
            <p:nvPr/>
          </p:nvSpPr>
          <p:spPr>
            <a:xfrm>
              <a:off x="683400" y="2903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9</a:t>
              </a:r>
              <a:endParaRPr b="1" sz="800">
                <a:solidFill>
                  <a:srgbClr val="FFFFFF"/>
                </a:solidFill>
                <a:latin typeface="M PLUS 1p"/>
                <a:ea typeface="M PLUS 1p"/>
                <a:cs typeface="M PLUS 1p"/>
                <a:sym typeface="M PLUS 1p"/>
              </a:endParaRPr>
            </a:p>
          </p:txBody>
        </p:sp>
        <p:sp>
          <p:nvSpPr>
            <p:cNvPr id="1850" name="Google Shape;1850;p63"/>
            <p:cNvSpPr/>
            <p:nvPr/>
          </p:nvSpPr>
          <p:spPr>
            <a:xfrm>
              <a:off x="1054875" y="2903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ブログ（一覧）</a:t>
              </a:r>
              <a:endParaRPr b="1" sz="800">
                <a:solidFill>
                  <a:srgbClr val="073763"/>
                </a:solidFill>
                <a:latin typeface="M PLUS 1p"/>
                <a:ea typeface="M PLUS 1p"/>
                <a:cs typeface="M PLUS 1p"/>
                <a:sym typeface="M PLUS 1p"/>
              </a:endParaRPr>
            </a:p>
          </p:txBody>
        </p:sp>
      </p:grpSp>
      <p:grpSp>
        <p:nvGrpSpPr>
          <p:cNvPr id="1851" name="Google Shape;1851;p63"/>
          <p:cNvGrpSpPr/>
          <p:nvPr/>
        </p:nvGrpSpPr>
        <p:grpSpPr>
          <a:xfrm>
            <a:off x="2727042" y="2726075"/>
            <a:ext cx="1728538" cy="193186"/>
            <a:chOff x="2713050" y="2894288"/>
            <a:chExt cx="1891800" cy="246600"/>
          </a:xfrm>
        </p:grpSpPr>
        <p:sp>
          <p:nvSpPr>
            <p:cNvPr id="1852" name="Google Shape;1852;p63"/>
            <p:cNvSpPr/>
            <p:nvPr/>
          </p:nvSpPr>
          <p:spPr>
            <a:xfrm>
              <a:off x="2713050" y="2894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10</a:t>
              </a:r>
              <a:endParaRPr b="1" sz="800">
                <a:solidFill>
                  <a:srgbClr val="FFFFFF"/>
                </a:solidFill>
                <a:latin typeface="M PLUS 1p"/>
                <a:ea typeface="M PLUS 1p"/>
                <a:cs typeface="M PLUS 1p"/>
                <a:sym typeface="M PLUS 1p"/>
              </a:endParaRPr>
            </a:p>
          </p:txBody>
        </p:sp>
        <p:sp>
          <p:nvSpPr>
            <p:cNvPr id="1853" name="Google Shape;1853;p63"/>
            <p:cNvSpPr/>
            <p:nvPr/>
          </p:nvSpPr>
          <p:spPr>
            <a:xfrm>
              <a:off x="3084750" y="2894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ブログ（詳細）</a:t>
              </a:r>
              <a:endParaRPr b="1" sz="800">
                <a:solidFill>
                  <a:srgbClr val="073763"/>
                </a:solidFill>
                <a:latin typeface="M PLUS 1p"/>
                <a:ea typeface="M PLUS 1p"/>
                <a:cs typeface="M PLUS 1p"/>
                <a:sym typeface="M PLUS 1p"/>
              </a:endParaRPr>
            </a:p>
          </p:txBody>
        </p:sp>
      </p:grpSp>
      <p:grpSp>
        <p:nvGrpSpPr>
          <p:cNvPr id="1854" name="Google Shape;1854;p63"/>
          <p:cNvGrpSpPr/>
          <p:nvPr/>
        </p:nvGrpSpPr>
        <p:grpSpPr>
          <a:xfrm>
            <a:off x="625478" y="2953088"/>
            <a:ext cx="1879091" cy="193186"/>
            <a:chOff x="683400" y="3192346"/>
            <a:chExt cx="1891575" cy="246600"/>
          </a:xfrm>
        </p:grpSpPr>
        <p:sp>
          <p:nvSpPr>
            <p:cNvPr id="1855" name="Google Shape;1855;p63"/>
            <p:cNvSpPr/>
            <p:nvPr/>
          </p:nvSpPr>
          <p:spPr>
            <a:xfrm>
              <a:off x="683400" y="3192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11</a:t>
              </a:r>
              <a:endParaRPr b="1" sz="800">
                <a:solidFill>
                  <a:srgbClr val="FFFFFF"/>
                </a:solidFill>
                <a:latin typeface="M PLUS 1p"/>
                <a:ea typeface="M PLUS 1p"/>
                <a:cs typeface="M PLUS 1p"/>
                <a:sym typeface="M PLUS 1p"/>
              </a:endParaRPr>
            </a:p>
          </p:txBody>
        </p:sp>
        <p:sp>
          <p:nvSpPr>
            <p:cNvPr id="1856" name="Google Shape;1856;p63"/>
            <p:cNvSpPr/>
            <p:nvPr/>
          </p:nvSpPr>
          <p:spPr>
            <a:xfrm>
              <a:off x="1054875" y="3192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お知らせ（一覧）</a:t>
              </a:r>
              <a:endParaRPr b="1" sz="800">
                <a:solidFill>
                  <a:srgbClr val="073763"/>
                </a:solidFill>
                <a:latin typeface="M PLUS 1p"/>
                <a:ea typeface="M PLUS 1p"/>
                <a:cs typeface="M PLUS 1p"/>
                <a:sym typeface="M PLUS 1p"/>
              </a:endParaRPr>
            </a:p>
          </p:txBody>
        </p:sp>
      </p:grpSp>
      <p:grpSp>
        <p:nvGrpSpPr>
          <p:cNvPr id="1857" name="Google Shape;1857;p63"/>
          <p:cNvGrpSpPr/>
          <p:nvPr/>
        </p:nvGrpSpPr>
        <p:grpSpPr>
          <a:xfrm>
            <a:off x="2727042" y="2952523"/>
            <a:ext cx="1728538" cy="193186"/>
            <a:chOff x="2713050" y="3183346"/>
            <a:chExt cx="1891800" cy="246600"/>
          </a:xfrm>
        </p:grpSpPr>
        <p:sp>
          <p:nvSpPr>
            <p:cNvPr id="1858" name="Google Shape;1858;p63"/>
            <p:cNvSpPr/>
            <p:nvPr/>
          </p:nvSpPr>
          <p:spPr>
            <a:xfrm>
              <a:off x="2713050" y="3183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12</a:t>
              </a:r>
              <a:endParaRPr b="1" sz="800">
                <a:solidFill>
                  <a:srgbClr val="FFFFFF"/>
                </a:solidFill>
                <a:latin typeface="M PLUS 1p"/>
                <a:ea typeface="M PLUS 1p"/>
                <a:cs typeface="M PLUS 1p"/>
                <a:sym typeface="M PLUS 1p"/>
              </a:endParaRPr>
            </a:p>
          </p:txBody>
        </p:sp>
        <p:sp>
          <p:nvSpPr>
            <p:cNvPr id="1859" name="Google Shape;1859;p63"/>
            <p:cNvSpPr/>
            <p:nvPr/>
          </p:nvSpPr>
          <p:spPr>
            <a:xfrm>
              <a:off x="3084750" y="3183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お知らせ（詳細）</a:t>
              </a:r>
              <a:endParaRPr b="1" sz="800">
                <a:solidFill>
                  <a:srgbClr val="073763"/>
                </a:solidFill>
                <a:latin typeface="M PLUS 1p"/>
                <a:ea typeface="M PLUS 1p"/>
                <a:cs typeface="M PLUS 1p"/>
                <a:sym typeface="M PLUS 1p"/>
              </a:endParaRPr>
            </a:p>
          </p:txBody>
        </p:sp>
      </p:grpSp>
      <p:grpSp>
        <p:nvGrpSpPr>
          <p:cNvPr id="1860" name="Google Shape;1860;p63"/>
          <p:cNvGrpSpPr/>
          <p:nvPr/>
        </p:nvGrpSpPr>
        <p:grpSpPr>
          <a:xfrm>
            <a:off x="625478" y="3181692"/>
            <a:ext cx="1879091" cy="193186"/>
            <a:chOff x="683400" y="3481403"/>
            <a:chExt cx="1891575" cy="246600"/>
          </a:xfrm>
        </p:grpSpPr>
        <p:sp>
          <p:nvSpPr>
            <p:cNvPr id="1861" name="Google Shape;1861;p63"/>
            <p:cNvSpPr/>
            <p:nvPr/>
          </p:nvSpPr>
          <p:spPr>
            <a:xfrm>
              <a:off x="683400" y="348140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13</a:t>
              </a:r>
              <a:endParaRPr b="1" sz="800">
                <a:solidFill>
                  <a:srgbClr val="FFFFFF"/>
                </a:solidFill>
                <a:latin typeface="M PLUS 1p"/>
                <a:ea typeface="M PLUS 1p"/>
                <a:cs typeface="M PLUS 1p"/>
                <a:sym typeface="M PLUS 1p"/>
              </a:endParaRPr>
            </a:p>
          </p:txBody>
        </p:sp>
        <p:sp>
          <p:nvSpPr>
            <p:cNvPr id="1862" name="Google Shape;1862;p63"/>
            <p:cNvSpPr/>
            <p:nvPr/>
          </p:nvSpPr>
          <p:spPr>
            <a:xfrm>
              <a:off x="1054875" y="348140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よくあるご質問</a:t>
              </a:r>
              <a:endParaRPr b="1" sz="800">
                <a:solidFill>
                  <a:srgbClr val="073763"/>
                </a:solidFill>
                <a:latin typeface="M PLUS 1p"/>
                <a:ea typeface="M PLUS 1p"/>
                <a:cs typeface="M PLUS 1p"/>
                <a:sym typeface="M PLUS 1p"/>
              </a:endParaRPr>
            </a:p>
          </p:txBody>
        </p:sp>
      </p:grpSp>
      <p:grpSp>
        <p:nvGrpSpPr>
          <p:cNvPr id="1863" name="Google Shape;1863;p63"/>
          <p:cNvGrpSpPr/>
          <p:nvPr/>
        </p:nvGrpSpPr>
        <p:grpSpPr>
          <a:xfrm>
            <a:off x="625478" y="3410295"/>
            <a:ext cx="1879091" cy="193186"/>
            <a:chOff x="683400" y="3770456"/>
            <a:chExt cx="1891575" cy="246600"/>
          </a:xfrm>
        </p:grpSpPr>
        <p:sp>
          <p:nvSpPr>
            <p:cNvPr id="1864" name="Google Shape;1864;p63"/>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14</a:t>
              </a:r>
              <a:endParaRPr b="1" sz="800">
                <a:solidFill>
                  <a:srgbClr val="FFFFFF"/>
                </a:solidFill>
                <a:latin typeface="M PLUS 1p"/>
                <a:ea typeface="M PLUS 1p"/>
                <a:cs typeface="M PLUS 1p"/>
                <a:sym typeface="M PLUS 1p"/>
              </a:endParaRPr>
            </a:p>
          </p:txBody>
        </p:sp>
        <p:sp>
          <p:nvSpPr>
            <p:cNvPr id="1865" name="Google Shape;1865;p63"/>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a:t>
              </a:r>
              <a:endParaRPr b="1" sz="800">
                <a:solidFill>
                  <a:srgbClr val="073763"/>
                </a:solidFill>
                <a:latin typeface="M PLUS 1p"/>
                <a:ea typeface="M PLUS 1p"/>
                <a:cs typeface="M PLUS 1p"/>
                <a:sym typeface="M PLUS 1p"/>
              </a:endParaRPr>
            </a:p>
          </p:txBody>
        </p:sp>
      </p:grpSp>
      <p:grpSp>
        <p:nvGrpSpPr>
          <p:cNvPr id="1866" name="Google Shape;1866;p63"/>
          <p:cNvGrpSpPr/>
          <p:nvPr/>
        </p:nvGrpSpPr>
        <p:grpSpPr>
          <a:xfrm>
            <a:off x="625478" y="3638899"/>
            <a:ext cx="1879091" cy="193186"/>
            <a:chOff x="683400" y="4059510"/>
            <a:chExt cx="1891575" cy="246600"/>
          </a:xfrm>
        </p:grpSpPr>
        <p:sp>
          <p:nvSpPr>
            <p:cNvPr id="1867" name="Google Shape;1867;p63"/>
            <p:cNvSpPr/>
            <p:nvPr/>
          </p:nvSpPr>
          <p:spPr>
            <a:xfrm>
              <a:off x="683400" y="4059510"/>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15</a:t>
              </a:r>
              <a:endParaRPr b="1" sz="800">
                <a:solidFill>
                  <a:srgbClr val="FFFFFF"/>
                </a:solidFill>
                <a:latin typeface="M PLUS 1p"/>
                <a:ea typeface="M PLUS 1p"/>
                <a:cs typeface="M PLUS 1p"/>
                <a:sym typeface="M PLUS 1p"/>
              </a:endParaRPr>
            </a:p>
          </p:txBody>
        </p:sp>
        <p:sp>
          <p:nvSpPr>
            <p:cNvPr id="1868" name="Google Shape;1868;p63"/>
            <p:cNvSpPr/>
            <p:nvPr/>
          </p:nvSpPr>
          <p:spPr>
            <a:xfrm>
              <a:off x="1054875" y="4059510"/>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資料ダウンロード（一覧）</a:t>
              </a:r>
              <a:endParaRPr b="1" sz="800">
                <a:solidFill>
                  <a:srgbClr val="073763"/>
                </a:solidFill>
                <a:latin typeface="M PLUS 1p"/>
                <a:ea typeface="M PLUS 1p"/>
                <a:cs typeface="M PLUS 1p"/>
                <a:sym typeface="M PLUS 1p"/>
              </a:endParaRPr>
            </a:p>
          </p:txBody>
        </p:sp>
      </p:grpSp>
      <p:grpSp>
        <p:nvGrpSpPr>
          <p:cNvPr id="1869" name="Google Shape;1869;p63"/>
          <p:cNvGrpSpPr/>
          <p:nvPr/>
        </p:nvGrpSpPr>
        <p:grpSpPr>
          <a:xfrm>
            <a:off x="625448" y="4368702"/>
            <a:ext cx="1879091" cy="193186"/>
            <a:chOff x="683400" y="4644213"/>
            <a:chExt cx="1891575" cy="246600"/>
          </a:xfrm>
        </p:grpSpPr>
        <p:sp>
          <p:nvSpPr>
            <p:cNvPr id="1870" name="Google Shape;1870;p63"/>
            <p:cNvSpPr/>
            <p:nvPr/>
          </p:nvSpPr>
          <p:spPr>
            <a:xfrm>
              <a:off x="683400" y="464421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19</a:t>
              </a:r>
              <a:endParaRPr b="1" sz="800">
                <a:solidFill>
                  <a:srgbClr val="FFFFFF"/>
                </a:solidFill>
                <a:latin typeface="M PLUS 1p"/>
                <a:ea typeface="M PLUS 1p"/>
                <a:cs typeface="M PLUS 1p"/>
                <a:sym typeface="M PLUS 1p"/>
              </a:endParaRPr>
            </a:p>
          </p:txBody>
        </p:sp>
        <p:sp>
          <p:nvSpPr>
            <p:cNvPr id="1871" name="Google Shape;1871;p63"/>
            <p:cNvSpPr/>
            <p:nvPr/>
          </p:nvSpPr>
          <p:spPr>
            <a:xfrm>
              <a:off x="1054875" y="464421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会社概要</a:t>
              </a:r>
              <a:endParaRPr b="1" sz="800">
                <a:solidFill>
                  <a:srgbClr val="073763"/>
                </a:solidFill>
                <a:latin typeface="M PLUS 1p"/>
                <a:ea typeface="M PLUS 1p"/>
                <a:cs typeface="M PLUS 1p"/>
                <a:sym typeface="M PLUS 1p"/>
              </a:endParaRPr>
            </a:p>
          </p:txBody>
        </p:sp>
      </p:grpSp>
      <p:grpSp>
        <p:nvGrpSpPr>
          <p:cNvPr id="1872" name="Google Shape;1872;p63"/>
          <p:cNvGrpSpPr/>
          <p:nvPr/>
        </p:nvGrpSpPr>
        <p:grpSpPr>
          <a:xfrm>
            <a:off x="2727042" y="3412462"/>
            <a:ext cx="1728538" cy="193186"/>
            <a:chOff x="2713050" y="3770453"/>
            <a:chExt cx="1891800" cy="246600"/>
          </a:xfrm>
        </p:grpSpPr>
        <p:sp>
          <p:nvSpPr>
            <p:cNvPr id="1873" name="Google Shape;1873;p63"/>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1874" name="Google Shape;1874;p63"/>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お問い合わせ完了</a:t>
              </a:r>
              <a:endParaRPr b="1" sz="800">
                <a:solidFill>
                  <a:srgbClr val="073763"/>
                </a:solidFill>
                <a:latin typeface="M PLUS 1p"/>
                <a:ea typeface="M PLUS 1p"/>
                <a:cs typeface="M PLUS 1p"/>
                <a:sym typeface="M PLUS 1p"/>
              </a:endParaRPr>
            </a:p>
          </p:txBody>
        </p:sp>
      </p:grpSp>
      <p:grpSp>
        <p:nvGrpSpPr>
          <p:cNvPr id="1875" name="Google Shape;1875;p63"/>
          <p:cNvGrpSpPr/>
          <p:nvPr/>
        </p:nvGrpSpPr>
        <p:grpSpPr>
          <a:xfrm>
            <a:off x="2727042" y="3635409"/>
            <a:ext cx="1728538" cy="193196"/>
            <a:chOff x="2713050" y="4032392"/>
            <a:chExt cx="1891800" cy="246613"/>
          </a:xfrm>
        </p:grpSpPr>
        <p:sp>
          <p:nvSpPr>
            <p:cNvPr id="1876" name="Google Shape;1876;p63"/>
            <p:cNvSpPr/>
            <p:nvPr/>
          </p:nvSpPr>
          <p:spPr>
            <a:xfrm>
              <a:off x="2713050" y="4032405"/>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FFFFFF"/>
                  </a:solidFill>
                  <a:latin typeface="M PLUS 1p"/>
                  <a:ea typeface="M PLUS 1p"/>
                  <a:cs typeface="M PLUS 1p"/>
                  <a:sym typeface="M PLUS 1p"/>
                </a:rPr>
                <a:t>16</a:t>
              </a:r>
              <a:endParaRPr b="1" sz="800">
                <a:solidFill>
                  <a:srgbClr val="FFFFFF"/>
                </a:solidFill>
                <a:latin typeface="M PLUS 1p"/>
                <a:ea typeface="M PLUS 1p"/>
                <a:cs typeface="M PLUS 1p"/>
                <a:sym typeface="M PLUS 1p"/>
              </a:endParaRPr>
            </a:p>
          </p:txBody>
        </p:sp>
        <p:sp>
          <p:nvSpPr>
            <p:cNvPr id="1877" name="Google Shape;1877;p63"/>
            <p:cNvSpPr/>
            <p:nvPr/>
          </p:nvSpPr>
          <p:spPr>
            <a:xfrm>
              <a:off x="3084750" y="403239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a:t>
              </a:r>
              <a:r>
                <a:rPr b="1" lang="ja" sz="700">
                  <a:solidFill>
                    <a:srgbClr val="073763"/>
                  </a:solidFill>
                  <a:latin typeface="M PLUS 1p"/>
                  <a:ea typeface="M PLUS 1p"/>
                  <a:cs typeface="M PLUS 1p"/>
                  <a:sym typeface="M PLUS 1p"/>
                </a:rPr>
                <a:t>（詳細）</a:t>
              </a:r>
              <a:r>
                <a:rPr b="1" lang="ja" sz="100">
                  <a:solidFill>
                    <a:srgbClr val="073763"/>
                  </a:solidFill>
                  <a:latin typeface="M PLUS 1p"/>
                  <a:ea typeface="M PLUS 1p"/>
                  <a:cs typeface="M PLUS 1p"/>
                  <a:sym typeface="M PLUS 1p"/>
                </a:rPr>
                <a:t>・</a:t>
              </a:r>
              <a:r>
                <a:rPr b="1" lang="ja" sz="400">
                  <a:solidFill>
                    <a:srgbClr val="073763"/>
                  </a:solidFill>
                  <a:latin typeface="M PLUS 1p"/>
                  <a:ea typeface="M PLUS 1p"/>
                  <a:cs typeface="M PLUS 1p"/>
                  <a:sym typeface="M PLUS 1p"/>
                </a:rPr>
                <a:t>ＤＬ完了ページ</a:t>
              </a:r>
              <a:endParaRPr b="1" sz="400">
                <a:solidFill>
                  <a:srgbClr val="073763"/>
                </a:solidFill>
                <a:latin typeface="M PLUS 1p"/>
                <a:ea typeface="M PLUS 1p"/>
                <a:cs typeface="M PLUS 1p"/>
                <a:sym typeface="M PLUS 1p"/>
              </a:endParaRPr>
            </a:p>
          </p:txBody>
        </p:sp>
      </p:grpSp>
      <p:grpSp>
        <p:nvGrpSpPr>
          <p:cNvPr id="1878" name="Google Shape;1878;p63"/>
          <p:cNvGrpSpPr/>
          <p:nvPr/>
        </p:nvGrpSpPr>
        <p:grpSpPr>
          <a:xfrm>
            <a:off x="2713624" y="4368727"/>
            <a:ext cx="1728538" cy="193186"/>
            <a:chOff x="2713050" y="4644232"/>
            <a:chExt cx="1891800" cy="246600"/>
          </a:xfrm>
        </p:grpSpPr>
        <p:sp>
          <p:nvSpPr>
            <p:cNvPr id="1879" name="Google Shape;1879;p63"/>
            <p:cNvSpPr/>
            <p:nvPr/>
          </p:nvSpPr>
          <p:spPr>
            <a:xfrm>
              <a:off x="2713050" y="4644232"/>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1880" name="Google Shape;1880;p63"/>
            <p:cNvSpPr/>
            <p:nvPr/>
          </p:nvSpPr>
          <p:spPr>
            <a:xfrm>
              <a:off x="3084750" y="464423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プライバシーポリシー</a:t>
              </a:r>
              <a:endParaRPr b="1" sz="800">
                <a:solidFill>
                  <a:srgbClr val="073763"/>
                </a:solidFill>
                <a:latin typeface="M PLUS 1p"/>
                <a:ea typeface="M PLUS 1p"/>
                <a:cs typeface="M PLUS 1p"/>
                <a:sym typeface="M PLUS 1p"/>
              </a:endParaRPr>
            </a:p>
          </p:txBody>
        </p:sp>
      </p:grpSp>
      <p:cxnSp>
        <p:nvCxnSpPr>
          <p:cNvPr id="1881" name="Google Shape;1881;p63"/>
          <p:cNvCxnSpPr>
            <a:stCxn id="1838" idx="3"/>
            <a:endCxn id="1843" idx="1"/>
          </p:cNvCxnSpPr>
          <p:nvPr/>
        </p:nvCxnSpPr>
        <p:spPr>
          <a:xfrm>
            <a:off x="2504568" y="2363871"/>
            <a:ext cx="222600" cy="2400"/>
          </a:xfrm>
          <a:prstGeom prst="straightConnector1">
            <a:avLst/>
          </a:prstGeom>
          <a:noFill/>
          <a:ln cap="flat" cmpd="sng" w="19050">
            <a:solidFill>
              <a:srgbClr val="2E3855"/>
            </a:solidFill>
            <a:prstDash val="solid"/>
            <a:round/>
            <a:headEnd len="med" w="med" type="none"/>
            <a:tailEnd len="med" w="med" type="none"/>
          </a:ln>
        </p:spPr>
      </p:cxnSp>
      <p:cxnSp>
        <p:nvCxnSpPr>
          <p:cNvPr id="1882" name="Google Shape;1882;p63"/>
          <p:cNvCxnSpPr>
            <a:stCxn id="1841" idx="3"/>
            <a:endCxn id="1846" idx="1"/>
          </p:cNvCxnSpPr>
          <p:nvPr/>
        </p:nvCxnSpPr>
        <p:spPr>
          <a:xfrm>
            <a:off x="2504568" y="2592475"/>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1883" name="Google Shape;1883;p63"/>
          <p:cNvCxnSpPr>
            <a:stCxn id="1850" idx="3"/>
            <a:endCxn id="1852" idx="1"/>
          </p:cNvCxnSpPr>
          <p:nvPr/>
        </p:nvCxnSpPr>
        <p:spPr>
          <a:xfrm>
            <a:off x="2504568" y="2821078"/>
            <a:ext cx="222600" cy="1500"/>
          </a:xfrm>
          <a:prstGeom prst="straightConnector1">
            <a:avLst/>
          </a:prstGeom>
          <a:noFill/>
          <a:ln cap="flat" cmpd="sng" w="19050">
            <a:solidFill>
              <a:srgbClr val="2E3855"/>
            </a:solidFill>
            <a:prstDash val="solid"/>
            <a:round/>
            <a:headEnd len="med" w="med" type="none"/>
            <a:tailEnd len="med" w="med" type="none"/>
          </a:ln>
        </p:spPr>
      </p:cxnSp>
      <p:cxnSp>
        <p:nvCxnSpPr>
          <p:cNvPr id="1884" name="Google Shape;1884;p63"/>
          <p:cNvCxnSpPr>
            <a:stCxn id="1856" idx="3"/>
            <a:endCxn id="1858" idx="1"/>
          </p:cNvCxnSpPr>
          <p:nvPr/>
        </p:nvCxnSpPr>
        <p:spPr>
          <a:xfrm flipH="1" rot="10800000">
            <a:off x="2504568" y="3049082"/>
            <a:ext cx="222600" cy="600"/>
          </a:xfrm>
          <a:prstGeom prst="straightConnector1">
            <a:avLst/>
          </a:prstGeom>
          <a:noFill/>
          <a:ln cap="flat" cmpd="sng" w="19050">
            <a:solidFill>
              <a:srgbClr val="2E3855"/>
            </a:solidFill>
            <a:prstDash val="solid"/>
            <a:round/>
            <a:headEnd len="med" w="med" type="none"/>
            <a:tailEnd len="med" w="med" type="none"/>
          </a:ln>
        </p:spPr>
      </p:cxnSp>
      <p:cxnSp>
        <p:nvCxnSpPr>
          <p:cNvPr id="1885" name="Google Shape;1885;p63"/>
          <p:cNvCxnSpPr>
            <a:stCxn id="1865" idx="3"/>
            <a:endCxn id="1873" idx="1"/>
          </p:cNvCxnSpPr>
          <p:nvPr/>
        </p:nvCxnSpPr>
        <p:spPr>
          <a:xfrm>
            <a:off x="2504568" y="3506888"/>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1886" name="Google Shape;1886;p63"/>
          <p:cNvCxnSpPr>
            <a:stCxn id="1868" idx="3"/>
            <a:endCxn id="1876" idx="1"/>
          </p:cNvCxnSpPr>
          <p:nvPr/>
        </p:nvCxnSpPr>
        <p:spPr>
          <a:xfrm flipH="1" rot="10800000">
            <a:off x="2504568" y="3731892"/>
            <a:ext cx="222600" cy="3600"/>
          </a:xfrm>
          <a:prstGeom prst="straightConnector1">
            <a:avLst/>
          </a:prstGeom>
          <a:noFill/>
          <a:ln cap="flat" cmpd="sng" w="19050">
            <a:solidFill>
              <a:srgbClr val="2E3855"/>
            </a:solidFill>
            <a:prstDash val="solid"/>
            <a:round/>
            <a:headEnd len="med" w="med" type="none"/>
            <a:tailEnd len="med" w="med" type="none"/>
          </a:ln>
        </p:spPr>
      </p:cxnSp>
      <p:cxnSp>
        <p:nvCxnSpPr>
          <p:cNvPr id="1887" name="Google Shape;1887;p63"/>
          <p:cNvCxnSpPr>
            <a:stCxn id="1871" idx="3"/>
            <a:endCxn id="1879" idx="1"/>
          </p:cNvCxnSpPr>
          <p:nvPr/>
        </p:nvCxnSpPr>
        <p:spPr>
          <a:xfrm>
            <a:off x="2504538" y="4465295"/>
            <a:ext cx="209100" cy="0"/>
          </a:xfrm>
          <a:prstGeom prst="straightConnector1">
            <a:avLst/>
          </a:prstGeom>
          <a:noFill/>
          <a:ln cap="flat" cmpd="sng" w="19050">
            <a:solidFill>
              <a:srgbClr val="2E3855"/>
            </a:solidFill>
            <a:prstDash val="solid"/>
            <a:round/>
            <a:headEnd len="med" w="med" type="none"/>
            <a:tailEnd len="med" w="med" type="none"/>
          </a:ln>
        </p:spPr>
      </p:cxnSp>
      <p:cxnSp>
        <p:nvCxnSpPr>
          <p:cNvPr id="1888" name="Google Shape;1888;p63"/>
          <p:cNvCxnSpPr>
            <a:stCxn id="1831" idx="2"/>
            <a:endCxn id="1834" idx="1"/>
          </p:cNvCxnSpPr>
          <p:nvPr/>
        </p:nvCxnSpPr>
        <p:spPr>
          <a:xfrm flipH="1" rot="-5400000">
            <a:off x="455800" y="1490725"/>
            <a:ext cx="199200" cy="140400"/>
          </a:xfrm>
          <a:prstGeom prst="bentConnector2">
            <a:avLst/>
          </a:prstGeom>
          <a:noFill/>
          <a:ln cap="flat" cmpd="sng" w="19050">
            <a:solidFill>
              <a:srgbClr val="2E3855"/>
            </a:solidFill>
            <a:prstDash val="solid"/>
            <a:round/>
            <a:headEnd len="med" w="med" type="none"/>
            <a:tailEnd len="med" w="med" type="none"/>
          </a:ln>
        </p:spPr>
      </p:cxnSp>
      <p:cxnSp>
        <p:nvCxnSpPr>
          <p:cNvPr id="1889" name="Google Shape;1889;p63"/>
          <p:cNvCxnSpPr>
            <a:stCxn id="1831" idx="2"/>
            <a:endCxn id="1837" idx="1"/>
          </p:cNvCxnSpPr>
          <p:nvPr/>
        </p:nvCxnSpPr>
        <p:spPr>
          <a:xfrm flipH="1" rot="-5400000">
            <a:off x="104200" y="1842325"/>
            <a:ext cx="902400" cy="140400"/>
          </a:xfrm>
          <a:prstGeom prst="bentConnector2">
            <a:avLst/>
          </a:prstGeom>
          <a:noFill/>
          <a:ln cap="flat" cmpd="sng" w="19050">
            <a:solidFill>
              <a:srgbClr val="2E3855"/>
            </a:solidFill>
            <a:prstDash val="solid"/>
            <a:round/>
            <a:headEnd len="med" w="med" type="none"/>
            <a:tailEnd len="med" w="med" type="none"/>
          </a:ln>
        </p:spPr>
      </p:cxnSp>
      <p:cxnSp>
        <p:nvCxnSpPr>
          <p:cNvPr id="1890" name="Google Shape;1890;p63"/>
          <p:cNvCxnSpPr>
            <a:stCxn id="1831" idx="2"/>
            <a:endCxn id="1840" idx="1"/>
          </p:cNvCxnSpPr>
          <p:nvPr/>
        </p:nvCxnSpPr>
        <p:spPr>
          <a:xfrm flipH="1" rot="-5400000">
            <a:off x="-10100" y="1956625"/>
            <a:ext cx="1131000" cy="140400"/>
          </a:xfrm>
          <a:prstGeom prst="bentConnector2">
            <a:avLst/>
          </a:prstGeom>
          <a:noFill/>
          <a:ln cap="flat" cmpd="sng" w="19050">
            <a:solidFill>
              <a:srgbClr val="2E3855"/>
            </a:solidFill>
            <a:prstDash val="solid"/>
            <a:round/>
            <a:headEnd len="med" w="med" type="none"/>
            <a:tailEnd len="med" w="med" type="none"/>
          </a:ln>
        </p:spPr>
      </p:cxnSp>
      <p:cxnSp>
        <p:nvCxnSpPr>
          <p:cNvPr id="1891" name="Google Shape;1891;p63"/>
          <p:cNvCxnSpPr>
            <a:stCxn id="1831" idx="2"/>
            <a:endCxn id="1849" idx="1"/>
          </p:cNvCxnSpPr>
          <p:nvPr/>
        </p:nvCxnSpPr>
        <p:spPr>
          <a:xfrm flipH="1" rot="-5400000">
            <a:off x="-124550" y="2071075"/>
            <a:ext cx="1359900" cy="140400"/>
          </a:xfrm>
          <a:prstGeom prst="bentConnector2">
            <a:avLst/>
          </a:prstGeom>
          <a:noFill/>
          <a:ln cap="flat" cmpd="sng" w="19050">
            <a:solidFill>
              <a:srgbClr val="2E3855"/>
            </a:solidFill>
            <a:prstDash val="solid"/>
            <a:round/>
            <a:headEnd len="med" w="med" type="none"/>
            <a:tailEnd len="med" w="med" type="none"/>
          </a:ln>
        </p:spPr>
      </p:cxnSp>
      <p:cxnSp>
        <p:nvCxnSpPr>
          <p:cNvPr id="1892" name="Google Shape;1892;p63"/>
          <p:cNvCxnSpPr>
            <a:stCxn id="1831" idx="2"/>
            <a:endCxn id="1855" idx="1"/>
          </p:cNvCxnSpPr>
          <p:nvPr/>
        </p:nvCxnSpPr>
        <p:spPr>
          <a:xfrm flipH="1" rot="-5400000">
            <a:off x="-238850" y="2185375"/>
            <a:ext cx="1588500" cy="140400"/>
          </a:xfrm>
          <a:prstGeom prst="bentConnector2">
            <a:avLst/>
          </a:prstGeom>
          <a:noFill/>
          <a:ln cap="flat" cmpd="sng" w="19050">
            <a:solidFill>
              <a:srgbClr val="2E3855"/>
            </a:solidFill>
            <a:prstDash val="solid"/>
            <a:round/>
            <a:headEnd len="med" w="med" type="none"/>
            <a:tailEnd len="med" w="med" type="none"/>
          </a:ln>
        </p:spPr>
      </p:cxnSp>
      <p:cxnSp>
        <p:nvCxnSpPr>
          <p:cNvPr id="1893" name="Google Shape;1893;p63"/>
          <p:cNvCxnSpPr>
            <a:stCxn id="1831" idx="2"/>
            <a:endCxn id="1861" idx="1"/>
          </p:cNvCxnSpPr>
          <p:nvPr/>
        </p:nvCxnSpPr>
        <p:spPr>
          <a:xfrm flipH="1" rot="-5400000">
            <a:off x="-353150" y="2299675"/>
            <a:ext cx="1817100" cy="140400"/>
          </a:xfrm>
          <a:prstGeom prst="bentConnector2">
            <a:avLst/>
          </a:prstGeom>
          <a:noFill/>
          <a:ln cap="flat" cmpd="sng" w="19050">
            <a:solidFill>
              <a:srgbClr val="2E3855"/>
            </a:solidFill>
            <a:prstDash val="solid"/>
            <a:round/>
            <a:headEnd len="med" w="med" type="none"/>
            <a:tailEnd len="med" w="med" type="none"/>
          </a:ln>
        </p:spPr>
      </p:cxnSp>
      <p:cxnSp>
        <p:nvCxnSpPr>
          <p:cNvPr id="1894" name="Google Shape;1894;p63"/>
          <p:cNvCxnSpPr>
            <a:stCxn id="1831" idx="2"/>
            <a:endCxn id="1864" idx="1"/>
          </p:cNvCxnSpPr>
          <p:nvPr/>
        </p:nvCxnSpPr>
        <p:spPr>
          <a:xfrm flipH="1" rot="-5400000">
            <a:off x="-467450" y="2413975"/>
            <a:ext cx="2045700" cy="140400"/>
          </a:xfrm>
          <a:prstGeom prst="bentConnector2">
            <a:avLst/>
          </a:prstGeom>
          <a:noFill/>
          <a:ln cap="flat" cmpd="sng" w="19050">
            <a:solidFill>
              <a:srgbClr val="2E3855"/>
            </a:solidFill>
            <a:prstDash val="solid"/>
            <a:round/>
            <a:headEnd len="med" w="med" type="none"/>
            <a:tailEnd len="med" w="med" type="none"/>
          </a:ln>
        </p:spPr>
      </p:cxnSp>
      <p:cxnSp>
        <p:nvCxnSpPr>
          <p:cNvPr id="1895" name="Google Shape;1895;p63"/>
          <p:cNvCxnSpPr>
            <a:stCxn id="1831" idx="2"/>
            <a:endCxn id="1867" idx="1"/>
          </p:cNvCxnSpPr>
          <p:nvPr/>
        </p:nvCxnSpPr>
        <p:spPr>
          <a:xfrm flipH="1" rot="-5400000">
            <a:off x="-581750" y="2528275"/>
            <a:ext cx="2274300" cy="140400"/>
          </a:xfrm>
          <a:prstGeom prst="bentConnector2">
            <a:avLst/>
          </a:prstGeom>
          <a:noFill/>
          <a:ln cap="flat" cmpd="sng" w="19050">
            <a:solidFill>
              <a:srgbClr val="2E3855"/>
            </a:solidFill>
            <a:prstDash val="solid"/>
            <a:round/>
            <a:headEnd len="med" w="med" type="none"/>
            <a:tailEnd len="med" w="med" type="none"/>
          </a:ln>
        </p:spPr>
      </p:cxnSp>
      <p:cxnSp>
        <p:nvCxnSpPr>
          <p:cNvPr id="1896" name="Google Shape;1896;p63"/>
          <p:cNvCxnSpPr>
            <a:endCxn id="1897" idx="1"/>
          </p:cNvCxnSpPr>
          <p:nvPr/>
        </p:nvCxnSpPr>
        <p:spPr>
          <a:xfrm flipH="1" rot="-5400000">
            <a:off x="-853372" y="2739181"/>
            <a:ext cx="2817000" cy="140700"/>
          </a:xfrm>
          <a:prstGeom prst="bentConnector2">
            <a:avLst/>
          </a:prstGeom>
          <a:noFill/>
          <a:ln cap="flat" cmpd="sng" w="19050">
            <a:solidFill>
              <a:srgbClr val="2E3855"/>
            </a:solidFill>
            <a:prstDash val="solid"/>
            <a:round/>
            <a:headEnd len="med" w="med" type="none"/>
            <a:tailEnd len="med" w="med" type="none"/>
          </a:ln>
        </p:spPr>
      </p:cxnSp>
      <p:sp>
        <p:nvSpPr>
          <p:cNvPr id="1898" name="Google Shape;1898;p63"/>
          <p:cNvSpPr txBox="1"/>
          <p:nvPr/>
        </p:nvSpPr>
        <p:spPr>
          <a:xfrm>
            <a:off x="1208900" y="4597150"/>
            <a:ext cx="620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800">
                <a:solidFill>
                  <a:srgbClr val="2E3855"/>
                </a:solidFill>
                <a:latin typeface="M PLUS 1p"/>
                <a:ea typeface="M PLUS 1p"/>
                <a:cs typeface="M PLUS 1p"/>
                <a:sym typeface="M PLUS 1p"/>
              </a:rPr>
              <a:t>※原則全ページ制作します。ページ削減による減額はできません。</a:t>
            </a:r>
            <a:endParaRPr b="1" sz="800">
              <a:solidFill>
                <a:srgbClr val="2E3855"/>
              </a:solidFill>
              <a:latin typeface="M PLUS 1p"/>
              <a:ea typeface="M PLUS 1p"/>
              <a:cs typeface="M PLUS 1p"/>
              <a:sym typeface="M PLUS 1p"/>
            </a:endParaRPr>
          </a:p>
          <a:p>
            <a:pPr indent="0" lvl="0" marL="0" rtl="0" algn="l">
              <a:spcBef>
                <a:spcPts val="0"/>
              </a:spcBef>
              <a:spcAft>
                <a:spcPts val="0"/>
              </a:spcAft>
              <a:buNone/>
            </a:pPr>
            <a:r>
              <a:rPr b="1" lang="ja" sz="800">
                <a:solidFill>
                  <a:srgbClr val="2E3855"/>
                </a:solidFill>
                <a:latin typeface="M PLUS 1p"/>
                <a:ea typeface="M PLUS 1p"/>
                <a:cs typeface="M PLUS 1p"/>
                <a:sym typeface="M PLUS 1p"/>
              </a:rPr>
              <a:t>※</a:t>
            </a:r>
            <a:r>
              <a:rPr b="1" lang="ja" sz="800">
                <a:solidFill>
                  <a:srgbClr val="E94C96"/>
                </a:solidFill>
                <a:latin typeface="M PLUS 1p"/>
                <a:ea typeface="M PLUS 1p"/>
                <a:cs typeface="M PLUS 1p"/>
                <a:sym typeface="M PLUS 1p"/>
              </a:rPr>
              <a:t>ピンク色</a:t>
            </a:r>
            <a:r>
              <a:rPr b="1" lang="ja" sz="800">
                <a:solidFill>
                  <a:srgbClr val="2E3855"/>
                </a:solidFill>
                <a:latin typeface="M PLUS 1p"/>
                <a:ea typeface="M PLUS 1p"/>
                <a:cs typeface="M PLUS 1p"/>
                <a:sym typeface="M PLUS 1p"/>
              </a:rPr>
              <a:t>の箇所はサイト訴求設計、ライティングの対象ページです、その他は原稿支給の上、流し込み対応をいたします。</a:t>
            </a:r>
            <a:endParaRPr b="1" sz="800">
              <a:solidFill>
                <a:srgbClr val="2E3855"/>
              </a:solidFill>
              <a:latin typeface="M PLUS 1p"/>
              <a:ea typeface="M PLUS 1p"/>
              <a:cs typeface="M PLUS 1p"/>
              <a:sym typeface="M PLUS 1p"/>
            </a:endParaRPr>
          </a:p>
          <a:p>
            <a:pPr indent="0" lvl="0" marL="0" rtl="0" algn="l">
              <a:spcBef>
                <a:spcPts val="0"/>
              </a:spcBef>
              <a:spcAft>
                <a:spcPts val="0"/>
              </a:spcAft>
              <a:buNone/>
            </a:pPr>
            <a:r>
              <a:rPr b="1" lang="ja" sz="800">
                <a:solidFill>
                  <a:srgbClr val="2E3855"/>
                </a:solidFill>
                <a:latin typeface="M PLUS 1p"/>
                <a:ea typeface="M PLUS 1p"/>
                <a:cs typeface="M PLUS 1p"/>
                <a:sym typeface="M PLUS 1p"/>
              </a:rPr>
              <a:t>※その他各種ページの要素、条件についてはサイトマップ雛形をご確認の上、合意頂く形でご案内します。</a:t>
            </a:r>
            <a:endParaRPr b="1" sz="800">
              <a:solidFill>
                <a:srgbClr val="2E3855"/>
              </a:solidFill>
              <a:latin typeface="M PLUS 1p"/>
              <a:ea typeface="M PLUS 1p"/>
              <a:cs typeface="M PLUS 1p"/>
              <a:sym typeface="M PLUS 1p"/>
            </a:endParaRPr>
          </a:p>
        </p:txBody>
      </p:sp>
      <p:grpSp>
        <p:nvGrpSpPr>
          <p:cNvPr id="1899" name="Google Shape;1899;p63"/>
          <p:cNvGrpSpPr/>
          <p:nvPr/>
        </p:nvGrpSpPr>
        <p:grpSpPr>
          <a:xfrm>
            <a:off x="625480" y="2031309"/>
            <a:ext cx="1879091" cy="193186"/>
            <a:chOff x="669925" y="2033549"/>
            <a:chExt cx="1891575" cy="246600"/>
          </a:xfrm>
        </p:grpSpPr>
        <p:sp>
          <p:nvSpPr>
            <p:cNvPr id="1900" name="Google Shape;1900;p63"/>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chemeClr val="lt1"/>
                  </a:solidFill>
                  <a:latin typeface="M PLUS 1p"/>
                  <a:ea typeface="M PLUS 1p"/>
                  <a:cs typeface="M PLUS 1p"/>
                  <a:sym typeface="M PLUS 1p"/>
                </a:rPr>
                <a:t>4</a:t>
              </a:r>
              <a:endParaRPr b="1" sz="800">
                <a:solidFill>
                  <a:schemeClr val="lt1"/>
                </a:solidFill>
                <a:latin typeface="M PLUS 1p"/>
                <a:ea typeface="M PLUS 1p"/>
                <a:cs typeface="M PLUS 1p"/>
                <a:sym typeface="M PLUS 1p"/>
              </a:endParaRPr>
            </a:p>
          </p:txBody>
        </p:sp>
        <p:sp>
          <p:nvSpPr>
            <p:cNvPr id="1901" name="Google Shape;1901;p63"/>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料金</a:t>
              </a:r>
              <a:endParaRPr b="1" sz="800">
                <a:solidFill>
                  <a:srgbClr val="073763"/>
                </a:solidFill>
                <a:latin typeface="M PLUS 1p"/>
                <a:ea typeface="M PLUS 1p"/>
                <a:cs typeface="M PLUS 1p"/>
                <a:sym typeface="M PLUS 1p"/>
              </a:endParaRPr>
            </a:p>
          </p:txBody>
        </p:sp>
      </p:grpSp>
      <p:cxnSp>
        <p:nvCxnSpPr>
          <p:cNvPr id="1902" name="Google Shape;1902;p63"/>
          <p:cNvCxnSpPr>
            <a:endCxn id="1900" idx="1"/>
          </p:cNvCxnSpPr>
          <p:nvPr/>
        </p:nvCxnSpPr>
        <p:spPr>
          <a:xfrm flipH="1" rot="-5400000">
            <a:off x="341230" y="1843652"/>
            <a:ext cx="427800" cy="140700"/>
          </a:xfrm>
          <a:prstGeom prst="bentConnector2">
            <a:avLst/>
          </a:prstGeom>
          <a:noFill/>
          <a:ln cap="flat" cmpd="sng" w="19050">
            <a:solidFill>
              <a:srgbClr val="2E3855"/>
            </a:solidFill>
            <a:prstDash val="solid"/>
            <a:round/>
            <a:headEnd len="med" w="med" type="none"/>
            <a:tailEnd len="med" w="med" type="none"/>
          </a:ln>
        </p:spPr>
      </p:cxnSp>
      <p:grpSp>
        <p:nvGrpSpPr>
          <p:cNvPr id="1903" name="Google Shape;1903;p63"/>
          <p:cNvGrpSpPr/>
          <p:nvPr/>
        </p:nvGrpSpPr>
        <p:grpSpPr>
          <a:xfrm>
            <a:off x="625478" y="3878873"/>
            <a:ext cx="1879091" cy="193186"/>
            <a:chOff x="683400" y="3770456"/>
            <a:chExt cx="1891575" cy="246600"/>
          </a:xfrm>
        </p:grpSpPr>
        <p:sp>
          <p:nvSpPr>
            <p:cNvPr id="1904" name="Google Shape;1904;p63"/>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17</a:t>
              </a:r>
              <a:endParaRPr b="1" sz="800">
                <a:solidFill>
                  <a:srgbClr val="FFFFFF"/>
                </a:solidFill>
                <a:latin typeface="M PLUS 1p"/>
                <a:ea typeface="M PLUS 1p"/>
                <a:cs typeface="M PLUS 1p"/>
                <a:sym typeface="M PLUS 1p"/>
              </a:endParaRPr>
            </a:p>
          </p:txBody>
        </p:sp>
        <p:sp>
          <p:nvSpPr>
            <p:cNvPr id="1905" name="Google Shape;1905;p63"/>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無料相談（トライアル）</a:t>
              </a:r>
              <a:endParaRPr b="1" sz="800">
                <a:solidFill>
                  <a:srgbClr val="073763"/>
                </a:solidFill>
                <a:latin typeface="M PLUS 1p"/>
                <a:ea typeface="M PLUS 1p"/>
                <a:cs typeface="M PLUS 1p"/>
                <a:sym typeface="M PLUS 1p"/>
              </a:endParaRPr>
            </a:p>
          </p:txBody>
        </p:sp>
      </p:grpSp>
      <p:grpSp>
        <p:nvGrpSpPr>
          <p:cNvPr id="1906" name="Google Shape;1906;p63"/>
          <p:cNvGrpSpPr/>
          <p:nvPr/>
        </p:nvGrpSpPr>
        <p:grpSpPr>
          <a:xfrm>
            <a:off x="2727042" y="3881038"/>
            <a:ext cx="1728538" cy="193186"/>
            <a:chOff x="2713050" y="3770453"/>
            <a:chExt cx="1891800" cy="246600"/>
          </a:xfrm>
        </p:grpSpPr>
        <p:sp>
          <p:nvSpPr>
            <p:cNvPr id="1907" name="Google Shape;1907;p63"/>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1908" name="Google Shape;1908;p63"/>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無料相談申し込み完了</a:t>
              </a:r>
              <a:endParaRPr b="1" sz="800">
                <a:solidFill>
                  <a:srgbClr val="073763"/>
                </a:solidFill>
                <a:latin typeface="M PLUS 1p"/>
                <a:ea typeface="M PLUS 1p"/>
                <a:cs typeface="M PLUS 1p"/>
                <a:sym typeface="M PLUS 1p"/>
              </a:endParaRPr>
            </a:p>
          </p:txBody>
        </p:sp>
      </p:grpSp>
      <p:cxnSp>
        <p:nvCxnSpPr>
          <p:cNvPr id="1909" name="Google Shape;1909;p63"/>
          <p:cNvCxnSpPr>
            <a:stCxn id="1905" idx="3"/>
            <a:endCxn id="1907" idx="1"/>
          </p:cNvCxnSpPr>
          <p:nvPr/>
        </p:nvCxnSpPr>
        <p:spPr>
          <a:xfrm>
            <a:off x="2504568" y="3975466"/>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1910" name="Google Shape;1910;p63"/>
          <p:cNvCxnSpPr>
            <a:endCxn id="1904" idx="1"/>
          </p:cNvCxnSpPr>
          <p:nvPr/>
        </p:nvCxnSpPr>
        <p:spPr>
          <a:xfrm flipH="1" rot="-5400000">
            <a:off x="-467572" y="2882416"/>
            <a:ext cx="2045700" cy="140400"/>
          </a:xfrm>
          <a:prstGeom prst="bentConnector2">
            <a:avLst/>
          </a:prstGeom>
          <a:noFill/>
          <a:ln cap="flat" cmpd="sng" w="19050">
            <a:solidFill>
              <a:srgbClr val="2E3855"/>
            </a:solidFill>
            <a:prstDash val="solid"/>
            <a:round/>
            <a:headEnd len="med" w="med" type="none"/>
            <a:tailEnd len="med" w="med" type="none"/>
          </a:ln>
        </p:spPr>
      </p:cxnSp>
      <p:grpSp>
        <p:nvGrpSpPr>
          <p:cNvPr id="1911" name="Google Shape;1911;p63"/>
          <p:cNvGrpSpPr/>
          <p:nvPr/>
        </p:nvGrpSpPr>
        <p:grpSpPr>
          <a:xfrm>
            <a:off x="625478" y="4121438"/>
            <a:ext cx="1879091" cy="193186"/>
            <a:chOff x="683400" y="3770456"/>
            <a:chExt cx="1891575" cy="246600"/>
          </a:xfrm>
        </p:grpSpPr>
        <p:sp>
          <p:nvSpPr>
            <p:cNvPr id="1897" name="Google Shape;1897;p63"/>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18</a:t>
              </a:r>
              <a:endParaRPr b="1" sz="800">
                <a:solidFill>
                  <a:srgbClr val="FFFFFF"/>
                </a:solidFill>
                <a:latin typeface="M PLUS 1p"/>
                <a:ea typeface="M PLUS 1p"/>
                <a:cs typeface="M PLUS 1p"/>
                <a:sym typeface="M PLUS 1p"/>
              </a:endParaRPr>
            </a:p>
          </p:txBody>
        </p:sp>
        <p:sp>
          <p:nvSpPr>
            <p:cNvPr id="1912" name="Google Shape;1912;p63"/>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a:t>
              </a:r>
              <a:endParaRPr b="1" sz="800">
                <a:solidFill>
                  <a:srgbClr val="073763"/>
                </a:solidFill>
                <a:latin typeface="M PLUS 1p"/>
                <a:ea typeface="M PLUS 1p"/>
                <a:cs typeface="M PLUS 1p"/>
                <a:sym typeface="M PLUS 1p"/>
              </a:endParaRPr>
            </a:p>
          </p:txBody>
        </p:sp>
      </p:grpSp>
      <p:grpSp>
        <p:nvGrpSpPr>
          <p:cNvPr id="1913" name="Google Shape;1913;p63"/>
          <p:cNvGrpSpPr/>
          <p:nvPr/>
        </p:nvGrpSpPr>
        <p:grpSpPr>
          <a:xfrm>
            <a:off x="2727042" y="4123603"/>
            <a:ext cx="1728538" cy="193186"/>
            <a:chOff x="2713050" y="3770453"/>
            <a:chExt cx="1891800" cy="246600"/>
          </a:xfrm>
        </p:grpSpPr>
        <p:sp>
          <p:nvSpPr>
            <p:cNvPr id="1914" name="Google Shape;1914;p63"/>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1915" name="Google Shape;1915;p63"/>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メルマガ申し込み完了</a:t>
              </a:r>
              <a:endParaRPr b="1" sz="800">
                <a:solidFill>
                  <a:srgbClr val="073763"/>
                </a:solidFill>
                <a:latin typeface="M PLUS 1p"/>
                <a:ea typeface="M PLUS 1p"/>
                <a:cs typeface="M PLUS 1p"/>
                <a:sym typeface="M PLUS 1p"/>
              </a:endParaRPr>
            </a:p>
          </p:txBody>
        </p:sp>
      </p:grpSp>
      <p:cxnSp>
        <p:nvCxnSpPr>
          <p:cNvPr id="1916" name="Google Shape;1916;p63"/>
          <p:cNvCxnSpPr>
            <a:stCxn id="1912" idx="3"/>
            <a:endCxn id="1914" idx="1"/>
          </p:cNvCxnSpPr>
          <p:nvPr/>
        </p:nvCxnSpPr>
        <p:spPr>
          <a:xfrm>
            <a:off x="2504568" y="4218031"/>
            <a:ext cx="222600" cy="2100"/>
          </a:xfrm>
          <a:prstGeom prst="straightConnector1">
            <a:avLst/>
          </a:prstGeom>
          <a:noFill/>
          <a:ln cap="flat" cmpd="sng" w="19050">
            <a:solidFill>
              <a:srgbClr val="2E3855"/>
            </a:solidFill>
            <a:prstDash val="solid"/>
            <a:round/>
            <a:headEnd len="med" w="med" type="none"/>
            <a:tailEnd len="med" w="med" type="none"/>
          </a:ln>
        </p:spPr>
      </p:cxnSp>
      <p:cxnSp>
        <p:nvCxnSpPr>
          <p:cNvPr id="1917" name="Google Shape;1917;p63"/>
          <p:cNvCxnSpPr>
            <a:stCxn id="1831" idx="2"/>
            <a:endCxn id="1870" idx="1"/>
          </p:cNvCxnSpPr>
          <p:nvPr/>
        </p:nvCxnSpPr>
        <p:spPr>
          <a:xfrm flipH="1" rot="-5400000">
            <a:off x="-946700" y="2893225"/>
            <a:ext cx="3003900" cy="140100"/>
          </a:xfrm>
          <a:prstGeom prst="bentConnector2">
            <a:avLst/>
          </a:prstGeom>
          <a:noFill/>
          <a:ln cap="flat" cmpd="sng" w="19050">
            <a:solidFill>
              <a:srgbClr val="2E3855"/>
            </a:solidFill>
            <a:prstDash val="solid"/>
            <a:round/>
            <a:headEnd len="med" w="med" type="none"/>
            <a:tailEnd len="med" w="med" type="none"/>
          </a:ln>
        </p:spPr>
      </p:cxnSp>
      <p:sp>
        <p:nvSpPr>
          <p:cNvPr id="1918" name="Google Shape;1918;p63"/>
          <p:cNvSpPr/>
          <p:nvPr/>
        </p:nvSpPr>
        <p:spPr>
          <a:xfrm>
            <a:off x="312000" y="876550"/>
            <a:ext cx="4102200" cy="307800"/>
          </a:xfrm>
          <a:prstGeom prst="rect">
            <a:avLst/>
          </a:prstGeom>
          <a:solidFill>
            <a:srgbClr val="FFFFFF"/>
          </a:solidFill>
          <a:ln cap="flat" cmpd="sng" w="9525">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1B224C"/>
                </a:solidFill>
                <a:latin typeface="M PLUS 1p"/>
                <a:ea typeface="M PLUS 1p"/>
                <a:cs typeface="M PLUS 1p"/>
                <a:sym typeface="M PLUS 1p"/>
              </a:rPr>
              <a:t>Ａ：単一商材(サービス)サイトの構造　95万円～</a:t>
            </a:r>
            <a:endParaRPr b="1" sz="9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900">
                <a:solidFill>
                  <a:srgbClr val="1B224C"/>
                </a:solidFill>
                <a:latin typeface="M PLUS 1p"/>
                <a:ea typeface="M PLUS 1p"/>
                <a:cs typeface="M PLUS 1p"/>
                <a:sym typeface="M PLUS 1p"/>
              </a:rPr>
              <a:t>(１サービスに対しての初期戦略設計)</a:t>
            </a:r>
            <a:endParaRPr b="1" sz="900">
              <a:solidFill>
                <a:srgbClr val="1B224C"/>
              </a:solidFill>
              <a:latin typeface="M PLUS 1p"/>
              <a:ea typeface="M PLUS 1p"/>
              <a:cs typeface="M PLUS 1p"/>
              <a:sym typeface="M PLUS 1p"/>
            </a:endParaRPr>
          </a:p>
        </p:txBody>
      </p:sp>
      <p:grpSp>
        <p:nvGrpSpPr>
          <p:cNvPr id="1919" name="Google Shape;1919;p63"/>
          <p:cNvGrpSpPr/>
          <p:nvPr/>
        </p:nvGrpSpPr>
        <p:grpSpPr>
          <a:xfrm>
            <a:off x="4897078" y="1837529"/>
            <a:ext cx="1946998" cy="194000"/>
            <a:chOff x="669925" y="2033549"/>
            <a:chExt cx="1891575" cy="246600"/>
          </a:xfrm>
        </p:grpSpPr>
        <p:sp>
          <p:nvSpPr>
            <p:cNvPr id="1920" name="Google Shape;1920;p63"/>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chemeClr val="lt1"/>
                  </a:solidFill>
                  <a:latin typeface="M PLUS 1p"/>
                  <a:ea typeface="M PLUS 1p"/>
                  <a:cs typeface="M PLUS 1p"/>
                  <a:sym typeface="M PLUS 1p"/>
                </a:rPr>
                <a:t>3</a:t>
              </a:r>
              <a:endParaRPr b="1" sz="800">
                <a:solidFill>
                  <a:schemeClr val="lt1"/>
                </a:solidFill>
                <a:latin typeface="M PLUS 1p"/>
                <a:ea typeface="M PLUS 1p"/>
                <a:cs typeface="M PLUS 1p"/>
                <a:sym typeface="M PLUS 1p"/>
              </a:endParaRPr>
            </a:p>
          </p:txBody>
        </p:sp>
        <p:sp>
          <p:nvSpPr>
            <p:cNvPr id="1921" name="Google Shape;1921;p63"/>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サービス一覧（機能紹介）</a:t>
              </a:r>
              <a:endParaRPr b="1" sz="800">
                <a:solidFill>
                  <a:srgbClr val="073763"/>
                </a:solidFill>
                <a:latin typeface="M PLUS 1p"/>
                <a:ea typeface="M PLUS 1p"/>
                <a:cs typeface="M PLUS 1p"/>
                <a:sym typeface="M PLUS 1p"/>
              </a:endParaRPr>
            </a:p>
          </p:txBody>
        </p:sp>
      </p:grpSp>
      <p:cxnSp>
        <p:nvCxnSpPr>
          <p:cNvPr id="1922" name="Google Shape;1922;p63"/>
          <p:cNvCxnSpPr>
            <a:stCxn id="1923" idx="2"/>
            <a:endCxn id="1920" idx="1"/>
          </p:cNvCxnSpPr>
          <p:nvPr/>
        </p:nvCxnSpPr>
        <p:spPr>
          <a:xfrm flipH="1" rot="-5400000">
            <a:off x="4605500" y="1642800"/>
            <a:ext cx="437700" cy="145500"/>
          </a:xfrm>
          <a:prstGeom prst="bentConnector2">
            <a:avLst/>
          </a:prstGeom>
          <a:noFill/>
          <a:ln cap="flat" cmpd="sng" w="19050">
            <a:solidFill>
              <a:srgbClr val="2E3855"/>
            </a:solidFill>
            <a:prstDash val="solid"/>
            <a:round/>
            <a:headEnd len="med" w="med" type="none"/>
            <a:tailEnd len="med" w="med" type="none"/>
          </a:ln>
        </p:spPr>
      </p:cxnSp>
      <p:sp>
        <p:nvSpPr>
          <p:cNvPr id="1923" name="Google Shape;1923;p63"/>
          <p:cNvSpPr/>
          <p:nvPr/>
        </p:nvSpPr>
        <p:spPr>
          <a:xfrm>
            <a:off x="4594550" y="1302900"/>
            <a:ext cx="314100" cy="1938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1</a:t>
            </a:r>
            <a:endParaRPr b="1" sz="800">
              <a:solidFill>
                <a:srgbClr val="FFFFFF"/>
              </a:solidFill>
            </a:endParaRPr>
          </a:p>
        </p:txBody>
      </p:sp>
      <p:sp>
        <p:nvSpPr>
          <p:cNvPr id="1924" name="Google Shape;1924;p63"/>
          <p:cNvSpPr/>
          <p:nvPr/>
        </p:nvSpPr>
        <p:spPr>
          <a:xfrm>
            <a:off x="4908484" y="1302900"/>
            <a:ext cx="1284000" cy="193800"/>
          </a:xfrm>
          <a:prstGeom prst="rect">
            <a:avLst/>
          </a:prstGeom>
          <a:solidFill>
            <a:srgbClr val="EBC3E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TOP</a:t>
            </a:r>
            <a:endParaRPr b="1" sz="800">
              <a:solidFill>
                <a:srgbClr val="073763"/>
              </a:solidFill>
              <a:latin typeface="M PLUS 1p"/>
              <a:ea typeface="M PLUS 1p"/>
              <a:cs typeface="M PLUS 1p"/>
              <a:sym typeface="M PLUS 1p"/>
            </a:endParaRPr>
          </a:p>
        </p:txBody>
      </p:sp>
      <p:grpSp>
        <p:nvGrpSpPr>
          <p:cNvPr id="1925" name="Google Shape;1925;p63"/>
          <p:cNvGrpSpPr/>
          <p:nvPr/>
        </p:nvGrpSpPr>
        <p:grpSpPr>
          <a:xfrm>
            <a:off x="4897078" y="1599652"/>
            <a:ext cx="1946998" cy="194000"/>
            <a:chOff x="680100" y="1738684"/>
            <a:chExt cx="1891575" cy="246600"/>
          </a:xfrm>
        </p:grpSpPr>
        <p:sp>
          <p:nvSpPr>
            <p:cNvPr id="1926" name="Google Shape;1926;p63"/>
            <p:cNvSpPr/>
            <p:nvPr/>
          </p:nvSpPr>
          <p:spPr>
            <a:xfrm>
              <a:off x="680100" y="173868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2</a:t>
              </a:r>
              <a:endParaRPr b="1" sz="800">
                <a:solidFill>
                  <a:srgbClr val="FFFFFF"/>
                </a:solidFill>
                <a:latin typeface="M PLUS 1p"/>
                <a:ea typeface="M PLUS 1p"/>
                <a:cs typeface="M PLUS 1p"/>
                <a:sym typeface="M PLUS 1p"/>
              </a:endParaRPr>
            </a:p>
          </p:txBody>
        </p:sp>
        <p:sp>
          <p:nvSpPr>
            <p:cNvPr id="1927" name="Google Shape;1927;p63"/>
            <p:cNvSpPr/>
            <p:nvPr/>
          </p:nvSpPr>
          <p:spPr>
            <a:xfrm>
              <a:off x="1051575" y="1738684"/>
              <a:ext cx="1520100" cy="246600"/>
            </a:xfrm>
            <a:prstGeom prst="rect">
              <a:avLst/>
            </a:prstGeom>
            <a:solidFill>
              <a:srgbClr val="EBC3E4"/>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選ばれる理由</a:t>
              </a:r>
              <a:r>
                <a:rPr b="1" lang="ja" sz="700">
                  <a:solidFill>
                    <a:srgbClr val="073763"/>
                  </a:solidFill>
                  <a:latin typeface="M PLUS 1p"/>
                  <a:ea typeface="M PLUS 1p"/>
                  <a:cs typeface="M PLUS 1p"/>
                  <a:sym typeface="M PLUS 1p"/>
                </a:rPr>
                <a:t>（導入メリット）</a:t>
              </a:r>
              <a:endParaRPr b="1" sz="700">
                <a:solidFill>
                  <a:srgbClr val="073763"/>
                </a:solidFill>
                <a:latin typeface="M PLUS 1p"/>
                <a:ea typeface="M PLUS 1p"/>
                <a:cs typeface="M PLUS 1p"/>
                <a:sym typeface="M PLUS 1p"/>
              </a:endParaRPr>
            </a:p>
          </p:txBody>
        </p:sp>
      </p:grpSp>
      <p:grpSp>
        <p:nvGrpSpPr>
          <p:cNvPr id="1928" name="Google Shape;1928;p63"/>
          <p:cNvGrpSpPr/>
          <p:nvPr/>
        </p:nvGrpSpPr>
        <p:grpSpPr>
          <a:xfrm>
            <a:off x="4897078" y="2305954"/>
            <a:ext cx="1946998" cy="194000"/>
            <a:chOff x="683400" y="2325174"/>
            <a:chExt cx="1891575" cy="246600"/>
          </a:xfrm>
        </p:grpSpPr>
        <p:sp>
          <p:nvSpPr>
            <p:cNvPr id="1929" name="Google Shape;1929;p63"/>
            <p:cNvSpPr/>
            <p:nvPr/>
          </p:nvSpPr>
          <p:spPr>
            <a:xfrm>
              <a:off x="683400" y="232517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5</a:t>
              </a:r>
              <a:endParaRPr b="1" sz="800">
                <a:solidFill>
                  <a:srgbClr val="FFFFFF"/>
                </a:solidFill>
                <a:latin typeface="M PLUS 1p"/>
                <a:ea typeface="M PLUS 1p"/>
                <a:cs typeface="M PLUS 1p"/>
                <a:sym typeface="M PLUS 1p"/>
              </a:endParaRPr>
            </a:p>
          </p:txBody>
        </p:sp>
        <p:sp>
          <p:nvSpPr>
            <p:cNvPr id="1930" name="Google Shape;1930;p63"/>
            <p:cNvSpPr/>
            <p:nvPr/>
          </p:nvSpPr>
          <p:spPr>
            <a:xfrm>
              <a:off x="1054875" y="2325174"/>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導入事例（一覧）</a:t>
              </a:r>
              <a:endParaRPr b="1" sz="800">
                <a:solidFill>
                  <a:srgbClr val="073763"/>
                </a:solidFill>
                <a:latin typeface="M PLUS 1p"/>
                <a:ea typeface="M PLUS 1p"/>
                <a:cs typeface="M PLUS 1p"/>
                <a:sym typeface="M PLUS 1p"/>
              </a:endParaRPr>
            </a:p>
          </p:txBody>
        </p:sp>
      </p:grpSp>
      <p:grpSp>
        <p:nvGrpSpPr>
          <p:cNvPr id="1931" name="Google Shape;1931;p63"/>
          <p:cNvGrpSpPr/>
          <p:nvPr/>
        </p:nvGrpSpPr>
        <p:grpSpPr>
          <a:xfrm>
            <a:off x="4897078" y="2535521"/>
            <a:ext cx="1946998" cy="194000"/>
            <a:chOff x="683400" y="2614231"/>
            <a:chExt cx="1891575" cy="246600"/>
          </a:xfrm>
        </p:grpSpPr>
        <p:sp>
          <p:nvSpPr>
            <p:cNvPr id="1932" name="Google Shape;1932;p63"/>
            <p:cNvSpPr/>
            <p:nvPr/>
          </p:nvSpPr>
          <p:spPr>
            <a:xfrm>
              <a:off x="683400" y="2614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7</a:t>
              </a:r>
              <a:endParaRPr b="1" sz="800">
                <a:solidFill>
                  <a:srgbClr val="FFFFFF"/>
                </a:solidFill>
                <a:latin typeface="M PLUS 1p"/>
                <a:ea typeface="M PLUS 1p"/>
                <a:cs typeface="M PLUS 1p"/>
                <a:sym typeface="M PLUS 1p"/>
              </a:endParaRPr>
            </a:p>
          </p:txBody>
        </p:sp>
        <p:sp>
          <p:nvSpPr>
            <p:cNvPr id="1933" name="Google Shape;1933;p63"/>
            <p:cNvSpPr/>
            <p:nvPr/>
          </p:nvSpPr>
          <p:spPr>
            <a:xfrm>
              <a:off x="1054875" y="2614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セミナー（一覧）</a:t>
              </a:r>
              <a:endParaRPr b="1" sz="800">
                <a:solidFill>
                  <a:srgbClr val="073763"/>
                </a:solidFill>
                <a:latin typeface="M PLUS 1p"/>
                <a:ea typeface="M PLUS 1p"/>
                <a:cs typeface="M PLUS 1p"/>
                <a:sym typeface="M PLUS 1p"/>
              </a:endParaRPr>
            </a:p>
          </p:txBody>
        </p:sp>
      </p:grpSp>
      <p:grpSp>
        <p:nvGrpSpPr>
          <p:cNvPr id="1934" name="Google Shape;1934;p63"/>
          <p:cNvGrpSpPr/>
          <p:nvPr/>
        </p:nvGrpSpPr>
        <p:grpSpPr>
          <a:xfrm>
            <a:off x="7074497" y="2308322"/>
            <a:ext cx="1790967" cy="194000"/>
            <a:chOff x="2713050" y="2311649"/>
            <a:chExt cx="1891800" cy="246600"/>
          </a:xfrm>
        </p:grpSpPr>
        <p:sp>
          <p:nvSpPr>
            <p:cNvPr id="1935" name="Google Shape;1935;p63"/>
            <p:cNvSpPr/>
            <p:nvPr/>
          </p:nvSpPr>
          <p:spPr>
            <a:xfrm>
              <a:off x="2713050" y="2311649"/>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6</a:t>
              </a:r>
              <a:endParaRPr b="1" sz="800">
                <a:solidFill>
                  <a:srgbClr val="FFFFFF"/>
                </a:solidFill>
                <a:latin typeface="M PLUS 1p"/>
                <a:ea typeface="M PLUS 1p"/>
                <a:cs typeface="M PLUS 1p"/>
                <a:sym typeface="M PLUS 1p"/>
              </a:endParaRPr>
            </a:p>
          </p:txBody>
        </p:sp>
        <p:sp>
          <p:nvSpPr>
            <p:cNvPr id="1936" name="Google Shape;1936;p63"/>
            <p:cNvSpPr/>
            <p:nvPr/>
          </p:nvSpPr>
          <p:spPr>
            <a:xfrm>
              <a:off x="3084750" y="2311649"/>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導入事例（詳細）</a:t>
              </a:r>
              <a:endParaRPr b="1" sz="800">
                <a:solidFill>
                  <a:srgbClr val="073763"/>
                </a:solidFill>
                <a:latin typeface="M PLUS 1p"/>
                <a:ea typeface="M PLUS 1p"/>
                <a:cs typeface="M PLUS 1p"/>
                <a:sym typeface="M PLUS 1p"/>
              </a:endParaRPr>
            </a:p>
          </p:txBody>
        </p:sp>
      </p:grpSp>
      <p:grpSp>
        <p:nvGrpSpPr>
          <p:cNvPr id="1937" name="Google Shape;1937;p63"/>
          <p:cNvGrpSpPr/>
          <p:nvPr/>
        </p:nvGrpSpPr>
        <p:grpSpPr>
          <a:xfrm>
            <a:off x="7074497" y="2539283"/>
            <a:ext cx="1790967" cy="194000"/>
            <a:chOff x="2713050" y="2605231"/>
            <a:chExt cx="1891800" cy="246600"/>
          </a:xfrm>
        </p:grpSpPr>
        <p:sp>
          <p:nvSpPr>
            <p:cNvPr id="1938" name="Google Shape;1938;p63"/>
            <p:cNvSpPr/>
            <p:nvPr/>
          </p:nvSpPr>
          <p:spPr>
            <a:xfrm>
              <a:off x="2713050" y="2605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8</a:t>
              </a:r>
              <a:endParaRPr b="1" sz="800">
                <a:solidFill>
                  <a:srgbClr val="FFFFFF"/>
                </a:solidFill>
                <a:latin typeface="M PLUS 1p"/>
                <a:ea typeface="M PLUS 1p"/>
                <a:cs typeface="M PLUS 1p"/>
                <a:sym typeface="M PLUS 1p"/>
              </a:endParaRPr>
            </a:p>
          </p:txBody>
        </p:sp>
        <p:sp>
          <p:nvSpPr>
            <p:cNvPr id="1939" name="Google Shape;1939;p63"/>
            <p:cNvSpPr/>
            <p:nvPr/>
          </p:nvSpPr>
          <p:spPr>
            <a:xfrm>
              <a:off x="3084750" y="2605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ja" sz="800">
                  <a:solidFill>
                    <a:srgbClr val="073763"/>
                  </a:solidFill>
                  <a:latin typeface="M PLUS 1p"/>
                  <a:ea typeface="M PLUS 1p"/>
                  <a:cs typeface="M PLUS 1p"/>
                  <a:sym typeface="M PLUS 1p"/>
                </a:rPr>
                <a:t>セミナー（詳細）</a:t>
              </a:r>
              <a:endParaRPr b="1" sz="800">
                <a:solidFill>
                  <a:srgbClr val="073763"/>
                </a:solidFill>
                <a:latin typeface="M PLUS 1p"/>
                <a:ea typeface="M PLUS 1p"/>
                <a:cs typeface="M PLUS 1p"/>
                <a:sym typeface="M PLUS 1p"/>
              </a:endParaRPr>
            </a:p>
            <a:p>
              <a:pPr indent="0" lvl="0" marL="0" rtl="0" algn="l">
                <a:spcBef>
                  <a:spcPts val="0"/>
                </a:spcBef>
                <a:spcAft>
                  <a:spcPts val="0"/>
                </a:spcAft>
                <a:buNone/>
              </a:pPr>
              <a:r>
                <a:rPr b="1" lang="ja" sz="400">
                  <a:solidFill>
                    <a:srgbClr val="073763"/>
                  </a:solidFill>
                  <a:latin typeface="M PLUS 1p"/>
                  <a:ea typeface="M PLUS 1p"/>
                  <a:cs typeface="M PLUS 1p"/>
                  <a:sym typeface="M PLUS 1p"/>
                </a:rPr>
                <a:t>・申込み完了ページ</a:t>
              </a:r>
              <a:endParaRPr b="1" sz="800">
                <a:solidFill>
                  <a:srgbClr val="073763"/>
                </a:solidFill>
                <a:latin typeface="M PLUS 1p"/>
                <a:ea typeface="M PLUS 1p"/>
                <a:cs typeface="M PLUS 1p"/>
                <a:sym typeface="M PLUS 1p"/>
              </a:endParaRPr>
            </a:p>
          </p:txBody>
        </p:sp>
      </p:grpSp>
      <p:grpSp>
        <p:nvGrpSpPr>
          <p:cNvPr id="1940" name="Google Shape;1940;p63"/>
          <p:cNvGrpSpPr/>
          <p:nvPr/>
        </p:nvGrpSpPr>
        <p:grpSpPr>
          <a:xfrm>
            <a:off x="4897078" y="2765087"/>
            <a:ext cx="1946998" cy="194000"/>
            <a:chOff x="683400" y="2903288"/>
            <a:chExt cx="1891575" cy="246600"/>
          </a:xfrm>
        </p:grpSpPr>
        <p:sp>
          <p:nvSpPr>
            <p:cNvPr id="1941" name="Google Shape;1941;p63"/>
            <p:cNvSpPr/>
            <p:nvPr/>
          </p:nvSpPr>
          <p:spPr>
            <a:xfrm>
              <a:off x="683400" y="2903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9</a:t>
              </a:r>
              <a:endParaRPr b="1" sz="800">
                <a:solidFill>
                  <a:srgbClr val="FFFFFF"/>
                </a:solidFill>
                <a:latin typeface="M PLUS 1p"/>
                <a:ea typeface="M PLUS 1p"/>
                <a:cs typeface="M PLUS 1p"/>
                <a:sym typeface="M PLUS 1p"/>
              </a:endParaRPr>
            </a:p>
          </p:txBody>
        </p:sp>
        <p:sp>
          <p:nvSpPr>
            <p:cNvPr id="1942" name="Google Shape;1942;p63"/>
            <p:cNvSpPr/>
            <p:nvPr/>
          </p:nvSpPr>
          <p:spPr>
            <a:xfrm>
              <a:off x="1054875" y="2903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ブログ（一覧）</a:t>
              </a:r>
              <a:endParaRPr b="1" sz="800">
                <a:solidFill>
                  <a:srgbClr val="073763"/>
                </a:solidFill>
                <a:latin typeface="M PLUS 1p"/>
                <a:ea typeface="M PLUS 1p"/>
                <a:cs typeface="M PLUS 1p"/>
                <a:sym typeface="M PLUS 1p"/>
              </a:endParaRPr>
            </a:p>
          </p:txBody>
        </p:sp>
      </p:grpSp>
      <p:grpSp>
        <p:nvGrpSpPr>
          <p:cNvPr id="1943" name="Google Shape;1943;p63"/>
          <p:cNvGrpSpPr/>
          <p:nvPr/>
        </p:nvGrpSpPr>
        <p:grpSpPr>
          <a:xfrm>
            <a:off x="7074497" y="2766684"/>
            <a:ext cx="1790967" cy="194000"/>
            <a:chOff x="2713050" y="2894288"/>
            <a:chExt cx="1891800" cy="246600"/>
          </a:xfrm>
        </p:grpSpPr>
        <p:sp>
          <p:nvSpPr>
            <p:cNvPr id="1944" name="Google Shape;1944;p63"/>
            <p:cNvSpPr/>
            <p:nvPr/>
          </p:nvSpPr>
          <p:spPr>
            <a:xfrm>
              <a:off x="2713050" y="2894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10</a:t>
              </a:r>
              <a:endParaRPr b="1" sz="800">
                <a:solidFill>
                  <a:srgbClr val="FFFFFF"/>
                </a:solidFill>
                <a:latin typeface="M PLUS 1p"/>
                <a:ea typeface="M PLUS 1p"/>
                <a:cs typeface="M PLUS 1p"/>
                <a:sym typeface="M PLUS 1p"/>
              </a:endParaRPr>
            </a:p>
          </p:txBody>
        </p:sp>
        <p:sp>
          <p:nvSpPr>
            <p:cNvPr id="1945" name="Google Shape;1945;p63"/>
            <p:cNvSpPr/>
            <p:nvPr/>
          </p:nvSpPr>
          <p:spPr>
            <a:xfrm>
              <a:off x="3084750" y="2894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ブログ（詳細）</a:t>
              </a:r>
              <a:endParaRPr b="1" sz="800">
                <a:solidFill>
                  <a:srgbClr val="073763"/>
                </a:solidFill>
                <a:latin typeface="M PLUS 1p"/>
                <a:ea typeface="M PLUS 1p"/>
                <a:cs typeface="M PLUS 1p"/>
                <a:sym typeface="M PLUS 1p"/>
              </a:endParaRPr>
            </a:p>
          </p:txBody>
        </p:sp>
      </p:grpSp>
      <p:grpSp>
        <p:nvGrpSpPr>
          <p:cNvPr id="1946" name="Google Shape;1946;p63"/>
          <p:cNvGrpSpPr/>
          <p:nvPr/>
        </p:nvGrpSpPr>
        <p:grpSpPr>
          <a:xfrm>
            <a:off x="4897078" y="2994654"/>
            <a:ext cx="1946998" cy="194000"/>
            <a:chOff x="683400" y="3192346"/>
            <a:chExt cx="1891575" cy="246600"/>
          </a:xfrm>
        </p:grpSpPr>
        <p:sp>
          <p:nvSpPr>
            <p:cNvPr id="1947" name="Google Shape;1947;p63"/>
            <p:cNvSpPr/>
            <p:nvPr/>
          </p:nvSpPr>
          <p:spPr>
            <a:xfrm>
              <a:off x="683400" y="3192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11</a:t>
              </a:r>
              <a:endParaRPr b="1" sz="800">
                <a:solidFill>
                  <a:srgbClr val="FFFFFF"/>
                </a:solidFill>
                <a:latin typeface="M PLUS 1p"/>
                <a:ea typeface="M PLUS 1p"/>
                <a:cs typeface="M PLUS 1p"/>
                <a:sym typeface="M PLUS 1p"/>
              </a:endParaRPr>
            </a:p>
          </p:txBody>
        </p:sp>
        <p:sp>
          <p:nvSpPr>
            <p:cNvPr id="1948" name="Google Shape;1948;p63"/>
            <p:cNvSpPr/>
            <p:nvPr/>
          </p:nvSpPr>
          <p:spPr>
            <a:xfrm>
              <a:off x="1054875" y="3192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お知らせ（一覧）</a:t>
              </a:r>
              <a:endParaRPr b="1" sz="800">
                <a:solidFill>
                  <a:srgbClr val="073763"/>
                </a:solidFill>
                <a:latin typeface="M PLUS 1p"/>
                <a:ea typeface="M PLUS 1p"/>
                <a:cs typeface="M PLUS 1p"/>
                <a:sym typeface="M PLUS 1p"/>
              </a:endParaRPr>
            </a:p>
          </p:txBody>
        </p:sp>
      </p:grpSp>
      <p:grpSp>
        <p:nvGrpSpPr>
          <p:cNvPr id="1949" name="Google Shape;1949;p63"/>
          <p:cNvGrpSpPr/>
          <p:nvPr/>
        </p:nvGrpSpPr>
        <p:grpSpPr>
          <a:xfrm>
            <a:off x="7074497" y="2994086"/>
            <a:ext cx="1790967" cy="194000"/>
            <a:chOff x="2713050" y="3183346"/>
            <a:chExt cx="1891800" cy="246600"/>
          </a:xfrm>
        </p:grpSpPr>
        <p:sp>
          <p:nvSpPr>
            <p:cNvPr id="1950" name="Google Shape;1950;p63"/>
            <p:cNvSpPr/>
            <p:nvPr/>
          </p:nvSpPr>
          <p:spPr>
            <a:xfrm>
              <a:off x="2713050" y="3183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12</a:t>
              </a:r>
              <a:endParaRPr b="1" sz="800">
                <a:solidFill>
                  <a:srgbClr val="FFFFFF"/>
                </a:solidFill>
                <a:latin typeface="M PLUS 1p"/>
                <a:ea typeface="M PLUS 1p"/>
                <a:cs typeface="M PLUS 1p"/>
                <a:sym typeface="M PLUS 1p"/>
              </a:endParaRPr>
            </a:p>
          </p:txBody>
        </p:sp>
        <p:sp>
          <p:nvSpPr>
            <p:cNvPr id="1951" name="Google Shape;1951;p63"/>
            <p:cNvSpPr/>
            <p:nvPr/>
          </p:nvSpPr>
          <p:spPr>
            <a:xfrm>
              <a:off x="3084750" y="3183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お知らせ（詳細）</a:t>
              </a:r>
              <a:endParaRPr b="1" sz="800">
                <a:solidFill>
                  <a:srgbClr val="073763"/>
                </a:solidFill>
                <a:latin typeface="M PLUS 1p"/>
                <a:ea typeface="M PLUS 1p"/>
                <a:cs typeface="M PLUS 1p"/>
                <a:sym typeface="M PLUS 1p"/>
              </a:endParaRPr>
            </a:p>
          </p:txBody>
        </p:sp>
      </p:grpSp>
      <p:grpSp>
        <p:nvGrpSpPr>
          <p:cNvPr id="1952" name="Google Shape;1952;p63"/>
          <p:cNvGrpSpPr/>
          <p:nvPr/>
        </p:nvGrpSpPr>
        <p:grpSpPr>
          <a:xfrm>
            <a:off x="4897078" y="3224220"/>
            <a:ext cx="1946998" cy="194000"/>
            <a:chOff x="683400" y="3481403"/>
            <a:chExt cx="1891575" cy="246600"/>
          </a:xfrm>
        </p:grpSpPr>
        <p:sp>
          <p:nvSpPr>
            <p:cNvPr id="1953" name="Google Shape;1953;p63"/>
            <p:cNvSpPr/>
            <p:nvPr/>
          </p:nvSpPr>
          <p:spPr>
            <a:xfrm>
              <a:off x="683400" y="348140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13</a:t>
              </a:r>
              <a:endParaRPr b="1" sz="800">
                <a:solidFill>
                  <a:srgbClr val="FFFFFF"/>
                </a:solidFill>
                <a:latin typeface="M PLUS 1p"/>
                <a:ea typeface="M PLUS 1p"/>
                <a:cs typeface="M PLUS 1p"/>
                <a:sym typeface="M PLUS 1p"/>
              </a:endParaRPr>
            </a:p>
          </p:txBody>
        </p:sp>
        <p:sp>
          <p:nvSpPr>
            <p:cNvPr id="1954" name="Google Shape;1954;p63"/>
            <p:cNvSpPr/>
            <p:nvPr/>
          </p:nvSpPr>
          <p:spPr>
            <a:xfrm>
              <a:off x="1054875" y="348140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よくあるご質問</a:t>
              </a:r>
              <a:endParaRPr b="1" sz="800">
                <a:solidFill>
                  <a:srgbClr val="073763"/>
                </a:solidFill>
                <a:latin typeface="M PLUS 1p"/>
                <a:ea typeface="M PLUS 1p"/>
                <a:cs typeface="M PLUS 1p"/>
                <a:sym typeface="M PLUS 1p"/>
              </a:endParaRPr>
            </a:p>
          </p:txBody>
        </p:sp>
      </p:grpSp>
      <p:grpSp>
        <p:nvGrpSpPr>
          <p:cNvPr id="1955" name="Google Shape;1955;p63"/>
          <p:cNvGrpSpPr/>
          <p:nvPr/>
        </p:nvGrpSpPr>
        <p:grpSpPr>
          <a:xfrm>
            <a:off x="4897078" y="3453787"/>
            <a:ext cx="1946998" cy="194000"/>
            <a:chOff x="683400" y="3770456"/>
            <a:chExt cx="1891575" cy="246600"/>
          </a:xfrm>
        </p:grpSpPr>
        <p:sp>
          <p:nvSpPr>
            <p:cNvPr id="1956" name="Google Shape;1956;p63"/>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14</a:t>
              </a:r>
              <a:endParaRPr b="1" sz="800">
                <a:solidFill>
                  <a:srgbClr val="FFFFFF"/>
                </a:solidFill>
                <a:latin typeface="M PLUS 1p"/>
                <a:ea typeface="M PLUS 1p"/>
                <a:cs typeface="M PLUS 1p"/>
                <a:sym typeface="M PLUS 1p"/>
              </a:endParaRPr>
            </a:p>
          </p:txBody>
        </p:sp>
        <p:sp>
          <p:nvSpPr>
            <p:cNvPr id="1957" name="Google Shape;1957;p63"/>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a:t>
              </a:r>
              <a:endParaRPr b="1" sz="800">
                <a:solidFill>
                  <a:srgbClr val="073763"/>
                </a:solidFill>
                <a:latin typeface="M PLUS 1p"/>
                <a:ea typeface="M PLUS 1p"/>
                <a:cs typeface="M PLUS 1p"/>
                <a:sym typeface="M PLUS 1p"/>
              </a:endParaRPr>
            </a:p>
          </p:txBody>
        </p:sp>
      </p:grpSp>
      <p:grpSp>
        <p:nvGrpSpPr>
          <p:cNvPr id="1958" name="Google Shape;1958;p63"/>
          <p:cNvGrpSpPr/>
          <p:nvPr/>
        </p:nvGrpSpPr>
        <p:grpSpPr>
          <a:xfrm>
            <a:off x="4897078" y="3683353"/>
            <a:ext cx="1946998" cy="194000"/>
            <a:chOff x="683400" y="4059510"/>
            <a:chExt cx="1891575" cy="246600"/>
          </a:xfrm>
        </p:grpSpPr>
        <p:sp>
          <p:nvSpPr>
            <p:cNvPr id="1959" name="Google Shape;1959;p63"/>
            <p:cNvSpPr/>
            <p:nvPr/>
          </p:nvSpPr>
          <p:spPr>
            <a:xfrm>
              <a:off x="683400" y="4059510"/>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15</a:t>
              </a:r>
              <a:endParaRPr b="1" sz="800">
                <a:solidFill>
                  <a:srgbClr val="FFFFFF"/>
                </a:solidFill>
                <a:latin typeface="M PLUS 1p"/>
                <a:ea typeface="M PLUS 1p"/>
                <a:cs typeface="M PLUS 1p"/>
                <a:sym typeface="M PLUS 1p"/>
              </a:endParaRPr>
            </a:p>
          </p:txBody>
        </p:sp>
        <p:sp>
          <p:nvSpPr>
            <p:cNvPr id="1960" name="Google Shape;1960;p63"/>
            <p:cNvSpPr/>
            <p:nvPr/>
          </p:nvSpPr>
          <p:spPr>
            <a:xfrm>
              <a:off x="1054875" y="4059510"/>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資料ダウンロード（一覧）</a:t>
              </a:r>
              <a:endParaRPr b="1" sz="800">
                <a:solidFill>
                  <a:srgbClr val="073763"/>
                </a:solidFill>
                <a:latin typeface="M PLUS 1p"/>
                <a:ea typeface="M PLUS 1p"/>
                <a:cs typeface="M PLUS 1p"/>
                <a:sym typeface="M PLUS 1p"/>
              </a:endParaRPr>
            </a:p>
          </p:txBody>
        </p:sp>
      </p:grpSp>
      <p:grpSp>
        <p:nvGrpSpPr>
          <p:cNvPr id="1961" name="Google Shape;1961;p63"/>
          <p:cNvGrpSpPr/>
          <p:nvPr/>
        </p:nvGrpSpPr>
        <p:grpSpPr>
          <a:xfrm>
            <a:off x="4897047" y="4416232"/>
            <a:ext cx="1946998" cy="194000"/>
            <a:chOff x="683400" y="4644213"/>
            <a:chExt cx="1891575" cy="246600"/>
          </a:xfrm>
        </p:grpSpPr>
        <p:sp>
          <p:nvSpPr>
            <p:cNvPr id="1962" name="Google Shape;1962;p63"/>
            <p:cNvSpPr/>
            <p:nvPr/>
          </p:nvSpPr>
          <p:spPr>
            <a:xfrm>
              <a:off x="683400" y="464421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19</a:t>
              </a:r>
              <a:endParaRPr b="1" sz="800">
                <a:solidFill>
                  <a:srgbClr val="FFFFFF"/>
                </a:solidFill>
                <a:latin typeface="M PLUS 1p"/>
                <a:ea typeface="M PLUS 1p"/>
                <a:cs typeface="M PLUS 1p"/>
                <a:sym typeface="M PLUS 1p"/>
              </a:endParaRPr>
            </a:p>
          </p:txBody>
        </p:sp>
        <p:sp>
          <p:nvSpPr>
            <p:cNvPr id="1963" name="Google Shape;1963;p63"/>
            <p:cNvSpPr/>
            <p:nvPr/>
          </p:nvSpPr>
          <p:spPr>
            <a:xfrm>
              <a:off x="1054875" y="464421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会社概要</a:t>
              </a:r>
              <a:endParaRPr b="1" sz="800">
                <a:solidFill>
                  <a:srgbClr val="073763"/>
                </a:solidFill>
                <a:latin typeface="M PLUS 1p"/>
                <a:ea typeface="M PLUS 1p"/>
                <a:cs typeface="M PLUS 1p"/>
                <a:sym typeface="M PLUS 1p"/>
              </a:endParaRPr>
            </a:p>
          </p:txBody>
        </p:sp>
      </p:grpSp>
      <p:grpSp>
        <p:nvGrpSpPr>
          <p:cNvPr id="1964" name="Google Shape;1964;p63"/>
          <p:cNvGrpSpPr/>
          <p:nvPr/>
        </p:nvGrpSpPr>
        <p:grpSpPr>
          <a:xfrm>
            <a:off x="7074497" y="3455963"/>
            <a:ext cx="1790967" cy="194000"/>
            <a:chOff x="2713050" y="3770453"/>
            <a:chExt cx="1891800" cy="246600"/>
          </a:xfrm>
        </p:grpSpPr>
        <p:sp>
          <p:nvSpPr>
            <p:cNvPr id="1965" name="Google Shape;1965;p63"/>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1966" name="Google Shape;1966;p63"/>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お問い合わせ完了</a:t>
              </a:r>
              <a:endParaRPr b="1" sz="800">
                <a:solidFill>
                  <a:srgbClr val="073763"/>
                </a:solidFill>
                <a:latin typeface="M PLUS 1p"/>
                <a:ea typeface="M PLUS 1p"/>
                <a:cs typeface="M PLUS 1p"/>
                <a:sym typeface="M PLUS 1p"/>
              </a:endParaRPr>
            </a:p>
          </p:txBody>
        </p:sp>
      </p:grpSp>
      <p:grpSp>
        <p:nvGrpSpPr>
          <p:cNvPr id="1967" name="Google Shape;1967;p63"/>
          <p:cNvGrpSpPr/>
          <p:nvPr/>
        </p:nvGrpSpPr>
        <p:grpSpPr>
          <a:xfrm>
            <a:off x="7074497" y="3679848"/>
            <a:ext cx="1790967" cy="194010"/>
            <a:chOff x="2713050" y="4032392"/>
            <a:chExt cx="1891800" cy="246613"/>
          </a:xfrm>
        </p:grpSpPr>
        <p:sp>
          <p:nvSpPr>
            <p:cNvPr id="1968" name="Google Shape;1968;p63"/>
            <p:cNvSpPr/>
            <p:nvPr/>
          </p:nvSpPr>
          <p:spPr>
            <a:xfrm>
              <a:off x="2713050" y="4032405"/>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FFFFFF"/>
                  </a:solidFill>
                  <a:latin typeface="M PLUS 1p"/>
                  <a:ea typeface="M PLUS 1p"/>
                  <a:cs typeface="M PLUS 1p"/>
                  <a:sym typeface="M PLUS 1p"/>
                </a:rPr>
                <a:t>16</a:t>
              </a:r>
              <a:endParaRPr b="1" sz="800">
                <a:solidFill>
                  <a:srgbClr val="FFFFFF"/>
                </a:solidFill>
                <a:latin typeface="M PLUS 1p"/>
                <a:ea typeface="M PLUS 1p"/>
                <a:cs typeface="M PLUS 1p"/>
                <a:sym typeface="M PLUS 1p"/>
              </a:endParaRPr>
            </a:p>
          </p:txBody>
        </p:sp>
        <p:sp>
          <p:nvSpPr>
            <p:cNvPr id="1969" name="Google Shape;1969;p63"/>
            <p:cNvSpPr/>
            <p:nvPr/>
          </p:nvSpPr>
          <p:spPr>
            <a:xfrm>
              <a:off x="3084750" y="403239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a:t>
              </a:r>
              <a:r>
                <a:rPr b="1" lang="ja" sz="700">
                  <a:solidFill>
                    <a:srgbClr val="073763"/>
                  </a:solidFill>
                  <a:latin typeface="M PLUS 1p"/>
                  <a:ea typeface="M PLUS 1p"/>
                  <a:cs typeface="M PLUS 1p"/>
                  <a:sym typeface="M PLUS 1p"/>
                </a:rPr>
                <a:t>（詳細）</a:t>
              </a:r>
              <a:r>
                <a:rPr b="1" lang="ja" sz="100">
                  <a:solidFill>
                    <a:srgbClr val="073763"/>
                  </a:solidFill>
                  <a:latin typeface="M PLUS 1p"/>
                  <a:ea typeface="M PLUS 1p"/>
                  <a:cs typeface="M PLUS 1p"/>
                  <a:sym typeface="M PLUS 1p"/>
                </a:rPr>
                <a:t>・</a:t>
              </a:r>
              <a:r>
                <a:rPr b="1" lang="ja" sz="400">
                  <a:solidFill>
                    <a:srgbClr val="073763"/>
                  </a:solidFill>
                  <a:latin typeface="M PLUS 1p"/>
                  <a:ea typeface="M PLUS 1p"/>
                  <a:cs typeface="M PLUS 1p"/>
                  <a:sym typeface="M PLUS 1p"/>
                </a:rPr>
                <a:t>ＤＬ完了ページ</a:t>
              </a:r>
              <a:endParaRPr b="1" sz="800">
                <a:solidFill>
                  <a:srgbClr val="073763"/>
                </a:solidFill>
                <a:latin typeface="M PLUS 1p"/>
                <a:ea typeface="M PLUS 1p"/>
                <a:cs typeface="M PLUS 1p"/>
                <a:sym typeface="M PLUS 1p"/>
              </a:endParaRPr>
            </a:p>
          </p:txBody>
        </p:sp>
      </p:grpSp>
      <p:grpSp>
        <p:nvGrpSpPr>
          <p:cNvPr id="1970" name="Google Shape;1970;p63"/>
          <p:cNvGrpSpPr/>
          <p:nvPr/>
        </p:nvGrpSpPr>
        <p:grpSpPr>
          <a:xfrm>
            <a:off x="7060596" y="4416258"/>
            <a:ext cx="1790967" cy="194000"/>
            <a:chOff x="2713050" y="4644232"/>
            <a:chExt cx="1891800" cy="246600"/>
          </a:xfrm>
        </p:grpSpPr>
        <p:sp>
          <p:nvSpPr>
            <p:cNvPr id="1971" name="Google Shape;1971;p63"/>
            <p:cNvSpPr/>
            <p:nvPr/>
          </p:nvSpPr>
          <p:spPr>
            <a:xfrm>
              <a:off x="2713050" y="4644232"/>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1972" name="Google Shape;1972;p63"/>
            <p:cNvSpPr/>
            <p:nvPr/>
          </p:nvSpPr>
          <p:spPr>
            <a:xfrm>
              <a:off x="3084750" y="464423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プライバシーポリシー</a:t>
              </a:r>
              <a:endParaRPr b="1" sz="800">
                <a:solidFill>
                  <a:srgbClr val="073763"/>
                </a:solidFill>
                <a:latin typeface="M PLUS 1p"/>
                <a:ea typeface="M PLUS 1p"/>
                <a:cs typeface="M PLUS 1p"/>
                <a:sym typeface="M PLUS 1p"/>
              </a:endParaRPr>
            </a:p>
          </p:txBody>
        </p:sp>
      </p:grpSp>
      <p:cxnSp>
        <p:nvCxnSpPr>
          <p:cNvPr id="1973" name="Google Shape;1973;p63"/>
          <p:cNvCxnSpPr>
            <a:stCxn id="1930" idx="3"/>
            <a:endCxn id="1935" idx="1"/>
          </p:cNvCxnSpPr>
          <p:nvPr/>
        </p:nvCxnSpPr>
        <p:spPr>
          <a:xfrm>
            <a:off x="6844076" y="2402955"/>
            <a:ext cx="230400" cy="2400"/>
          </a:xfrm>
          <a:prstGeom prst="straightConnector1">
            <a:avLst/>
          </a:prstGeom>
          <a:noFill/>
          <a:ln cap="flat" cmpd="sng" w="19050">
            <a:solidFill>
              <a:srgbClr val="2E3855"/>
            </a:solidFill>
            <a:prstDash val="solid"/>
            <a:round/>
            <a:headEnd len="med" w="med" type="none"/>
            <a:tailEnd len="med" w="med" type="none"/>
          </a:ln>
        </p:spPr>
      </p:cxnSp>
      <p:cxnSp>
        <p:nvCxnSpPr>
          <p:cNvPr id="1974" name="Google Shape;1974;p63"/>
          <p:cNvCxnSpPr>
            <a:stCxn id="1933" idx="3"/>
            <a:endCxn id="1938" idx="1"/>
          </p:cNvCxnSpPr>
          <p:nvPr/>
        </p:nvCxnSpPr>
        <p:spPr>
          <a:xfrm>
            <a:off x="6844076" y="2632521"/>
            <a:ext cx="230400" cy="3900"/>
          </a:xfrm>
          <a:prstGeom prst="straightConnector1">
            <a:avLst/>
          </a:prstGeom>
          <a:noFill/>
          <a:ln cap="flat" cmpd="sng" w="19050">
            <a:solidFill>
              <a:srgbClr val="2E3855"/>
            </a:solidFill>
            <a:prstDash val="solid"/>
            <a:round/>
            <a:headEnd len="med" w="med" type="none"/>
            <a:tailEnd len="med" w="med" type="none"/>
          </a:ln>
        </p:spPr>
      </p:cxnSp>
      <p:cxnSp>
        <p:nvCxnSpPr>
          <p:cNvPr id="1975" name="Google Shape;1975;p63"/>
          <p:cNvCxnSpPr>
            <a:stCxn id="1942" idx="3"/>
            <a:endCxn id="1944" idx="1"/>
          </p:cNvCxnSpPr>
          <p:nvPr/>
        </p:nvCxnSpPr>
        <p:spPr>
          <a:xfrm>
            <a:off x="6844076" y="2862087"/>
            <a:ext cx="230400" cy="1500"/>
          </a:xfrm>
          <a:prstGeom prst="straightConnector1">
            <a:avLst/>
          </a:prstGeom>
          <a:noFill/>
          <a:ln cap="flat" cmpd="sng" w="19050">
            <a:solidFill>
              <a:srgbClr val="2E3855"/>
            </a:solidFill>
            <a:prstDash val="solid"/>
            <a:round/>
            <a:headEnd len="med" w="med" type="none"/>
            <a:tailEnd len="med" w="med" type="none"/>
          </a:ln>
        </p:spPr>
      </p:cxnSp>
      <p:cxnSp>
        <p:nvCxnSpPr>
          <p:cNvPr id="1976" name="Google Shape;1976;p63"/>
          <p:cNvCxnSpPr>
            <a:stCxn id="1948" idx="3"/>
            <a:endCxn id="1950" idx="1"/>
          </p:cNvCxnSpPr>
          <p:nvPr/>
        </p:nvCxnSpPr>
        <p:spPr>
          <a:xfrm flipH="1" rot="10800000">
            <a:off x="6844076" y="3091054"/>
            <a:ext cx="230400" cy="600"/>
          </a:xfrm>
          <a:prstGeom prst="straightConnector1">
            <a:avLst/>
          </a:prstGeom>
          <a:noFill/>
          <a:ln cap="flat" cmpd="sng" w="19050">
            <a:solidFill>
              <a:srgbClr val="2E3855"/>
            </a:solidFill>
            <a:prstDash val="solid"/>
            <a:round/>
            <a:headEnd len="med" w="med" type="none"/>
            <a:tailEnd len="med" w="med" type="none"/>
          </a:ln>
        </p:spPr>
      </p:cxnSp>
      <p:cxnSp>
        <p:nvCxnSpPr>
          <p:cNvPr id="1977" name="Google Shape;1977;p63"/>
          <p:cNvCxnSpPr>
            <a:stCxn id="1957" idx="3"/>
            <a:endCxn id="1965" idx="1"/>
          </p:cNvCxnSpPr>
          <p:nvPr/>
        </p:nvCxnSpPr>
        <p:spPr>
          <a:xfrm>
            <a:off x="6844076" y="3550787"/>
            <a:ext cx="230400" cy="2100"/>
          </a:xfrm>
          <a:prstGeom prst="straightConnector1">
            <a:avLst/>
          </a:prstGeom>
          <a:noFill/>
          <a:ln cap="flat" cmpd="sng" w="19050">
            <a:solidFill>
              <a:srgbClr val="2E3855"/>
            </a:solidFill>
            <a:prstDash val="solid"/>
            <a:round/>
            <a:headEnd len="med" w="med" type="none"/>
            <a:tailEnd len="med" w="med" type="none"/>
          </a:ln>
        </p:spPr>
      </p:cxnSp>
      <p:cxnSp>
        <p:nvCxnSpPr>
          <p:cNvPr id="1978" name="Google Shape;1978;p63"/>
          <p:cNvCxnSpPr>
            <a:stCxn id="1960" idx="3"/>
            <a:endCxn id="1968" idx="1"/>
          </p:cNvCxnSpPr>
          <p:nvPr/>
        </p:nvCxnSpPr>
        <p:spPr>
          <a:xfrm flipH="1" rot="10800000">
            <a:off x="6844076" y="3776753"/>
            <a:ext cx="230400" cy="3600"/>
          </a:xfrm>
          <a:prstGeom prst="straightConnector1">
            <a:avLst/>
          </a:prstGeom>
          <a:noFill/>
          <a:ln cap="flat" cmpd="sng" w="19050">
            <a:solidFill>
              <a:srgbClr val="2E3855"/>
            </a:solidFill>
            <a:prstDash val="solid"/>
            <a:round/>
            <a:headEnd len="med" w="med" type="none"/>
            <a:tailEnd len="med" w="med" type="none"/>
          </a:ln>
        </p:spPr>
      </p:cxnSp>
      <p:cxnSp>
        <p:nvCxnSpPr>
          <p:cNvPr id="1979" name="Google Shape;1979;p63"/>
          <p:cNvCxnSpPr>
            <a:stCxn id="1963" idx="3"/>
            <a:endCxn id="1971" idx="1"/>
          </p:cNvCxnSpPr>
          <p:nvPr/>
        </p:nvCxnSpPr>
        <p:spPr>
          <a:xfrm>
            <a:off x="6844045" y="4513232"/>
            <a:ext cx="216600" cy="0"/>
          </a:xfrm>
          <a:prstGeom prst="straightConnector1">
            <a:avLst/>
          </a:prstGeom>
          <a:noFill/>
          <a:ln cap="flat" cmpd="sng" w="19050">
            <a:solidFill>
              <a:srgbClr val="2E3855"/>
            </a:solidFill>
            <a:prstDash val="solid"/>
            <a:round/>
            <a:headEnd len="med" w="med" type="none"/>
            <a:tailEnd len="med" w="med" type="none"/>
          </a:ln>
        </p:spPr>
      </p:cxnSp>
      <p:cxnSp>
        <p:nvCxnSpPr>
          <p:cNvPr id="1980" name="Google Shape;1980;p63"/>
          <p:cNvCxnSpPr>
            <a:stCxn id="1923" idx="2"/>
            <a:endCxn id="1926" idx="1"/>
          </p:cNvCxnSpPr>
          <p:nvPr/>
        </p:nvCxnSpPr>
        <p:spPr>
          <a:xfrm flipH="1" rot="-5400000">
            <a:off x="4724300" y="1524000"/>
            <a:ext cx="200100" cy="145500"/>
          </a:xfrm>
          <a:prstGeom prst="bentConnector2">
            <a:avLst/>
          </a:prstGeom>
          <a:noFill/>
          <a:ln cap="flat" cmpd="sng" w="19050">
            <a:solidFill>
              <a:srgbClr val="2E3855"/>
            </a:solidFill>
            <a:prstDash val="solid"/>
            <a:round/>
            <a:headEnd len="med" w="med" type="none"/>
            <a:tailEnd len="med" w="med" type="none"/>
          </a:ln>
        </p:spPr>
      </p:cxnSp>
      <p:cxnSp>
        <p:nvCxnSpPr>
          <p:cNvPr id="1981" name="Google Shape;1981;p63"/>
          <p:cNvCxnSpPr>
            <a:stCxn id="1923" idx="2"/>
            <a:endCxn id="1929" idx="1"/>
          </p:cNvCxnSpPr>
          <p:nvPr/>
        </p:nvCxnSpPr>
        <p:spPr>
          <a:xfrm flipH="1" rot="-5400000">
            <a:off x="4371200" y="1877100"/>
            <a:ext cx="906300" cy="145500"/>
          </a:xfrm>
          <a:prstGeom prst="bentConnector2">
            <a:avLst/>
          </a:prstGeom>
          <a:noFill/>
          <a:ln cap="flat" cmpd="sng" w="19050">
            <a:solidFill>
              <a:srgbClr val="2E3855"/>
            </a:solidFill>
            <a:prstDash val="solid"/>
            <a:round/>
            <a:headEnd len="med" w="med" type="none"/>
            <a:tailEnd len="med" w="med" type="none"/>
          </a:ln>
        </p:spPr>
      </p:cxnSp>
      <p:cxnSp>
        <p:nvCxnSpPr>
          <p:cNvPr id="1982" name="Google Shape;1982;p63"/>
          <p:cNvCxnSpPr>
            <a:stCxn id="1923" idx="2"/>
            <a:endCxn id="1932" idx="1"/>
          </p:cNvCxnSpPr>
          <p:nvPr/>
        </p:nvCxnSpPr>
        <p:spPr>
          <a:xfrm flipH="1" rot="-5400000">
            <a:off x="4256450" y="1991850"/>
            <a:ext cx="1135800" cy="145500"/>
          </a:xfrm>
          <a:prstGeom prst="bentConnector2">
            <a:avLst/>
          </a:prstGeom>
          <a:noFill/>
          <a:ln cap="flat" cmpd="sng" w="19050">
            <a:solidFill>
              <a:srgbClr val="2E3855"/>
            </a:solidFill>
            <a:prstDash val="solid"/>
            <a:round/>
            <a:headEnd len="med" w="med" type="none"/>
            <a:tailEnd len="med" w="med" type="none"/>
          </a:ln>
        </p:spPr>
      </p:cxnSp>
      <p:cxnSp>
        <p:nvCxnSpPr>
          <p:cNvPr id="1983" name="Google Shape;1983;p63"/>
          <p:cNvCxnSpPr>
            <a:stCxn id="1923" idx="2"/>
            <a:endCxn id="1941" idx="1"/>
          </p:cNvCxnSpPr>
          <p:nvPr/>
        </p:nvCxnSpPr>
        <p:spPr>
          <a:xfrm flipH="1" rot="-5400000">
            <a:off x="4141700" y="2106600"/>
            <a:ext cx="1365300" cy="145500"/>
          </a:xfrm>
          <a:prstGeom prst="bentConnector2">
            <a:avLst/>
          </a:prstGeom>
          <a:noFill/>
          <a:ln cap="flat" cmpd="sng" w="19050">
            <a:solidFill>
              <a:srgbClr val="2E3855"/>
            </a:solidFill>
            <a:prstDash val="solid"/>
            <a:round/>
            <a:headEnd len="med" w="med" type="none"/>
            <a:tailEnd len="med" w="med" type="none"/>
          </a:ln>
        </p:spPr>
      </p:cxnSp>
      <p:cxnSp>
        <p:nvCxnSpPr>
          <p:cNvPr id="1984" name="Google Shape;1984;p63"/>
          <p:cNvCxnSpPr>
            <a:stCxn id="1923" idx="2"/>
            <a:endCxn id="1947" idx="1"/>
          </p:cNvCxnSpPr>
          <p:nvPr/>
        </p:nvCxnSpPr>
        <p:spPr>
          <a:xfrm flipH="1" rot="-5400000">
            <a:off x="4026800" y="2221500"/>
            <a:ext cx="1595100" cy="145500"/>
          </a:xfrm>
          <a:prstGeom prst="bentConnector2">
            <a:avLst/>
          </a:prstGeom>
          <a:noFill/>
          <a:ln cap="flat" cmpd="sng" w="19050">
            <a:solidFill>
              <a:srgbClr val="2E3855"/>
            </a:solidFill>
            <a:prstDash val="solid"/>
            <a:round/>
            <a:headEnd len="med" w="med" type="none"/>
            <a:tailEnd len="med" w="med" type="none"/>
          </a:ln>
        </p:spPr>
      </p:cxnSp>
      <p:cxnSp>
        <p:nvCxnSpPr>
          <p:cNvPr id="1985" name="Google Shape;1985;p63"/>
          <p:cNvCxnSpPr>
            <a:stCxn id="1923" idx="2"/>
            <a:endCxn id="1953" idx="1"/>
          </p:cNvCxnSpPr>
          <p:nvPr/>
        </p:nvCxnSpPr>
        <p:spPr>
          <a:xfrm flipH="1" rot="-5400000">
            <a:off x="3912050" y="2336250"/>
            <a:ext cx="1824600" cy="145500"/>
          </a:xfrm>
          <a:prstGeom prst="bentConnector2">
            <a:avLst/>
          </a:prstGeom>
          <a:noFill/>
          <a:ln cap="flat" cmpd="sng" w="19050">
            <a:solidFill>
              <a:srgbClr val="2E3855"/>
            </a:solidFill>
            <a:prstDash val="solid"/>
            <a:round/>
            <a:headEnd len="med" w="med" type="none"/>
            <a:tailEnd len="med" w="med" type="none"/>
          </a:ln>
        </p:spPr>
      </p:cxnSp>
      <p:cxnSp>
        <p:nvCxnSpPr>
          <p:cNvPr id="1986" name="Google Shape;1986;p63"/>
          <p:cNvCxnSpPr>
            <a:stCxn id="1923" idx="2"/>
            <a:endCxn id="1956" idx="1"/>
          </p:cNvCxnSpPr>
          <p:nvPr/>
        </p:nvCxnSpPr>
        <p:spPr>
          <a:xfrm flipH="1" rot="-5400000">
            <a:off x="3797300" y="2451000"/>
            <a:ext cx="2054100" cy="145500"/>
          </a:xfrm>
          <a:prstGeom prst="bentConnector2">
            <a:avLst/>
          </a:prstGeom>
          <a:noFill/>
          <a:ln cap="flat" cmpd="sng" w="19050">
            <a:solidFill>
              <a:srgbClr val="2E3855"/>
            </a:solidFill>
            <a:prstDash val="solid"/>
            <a:round/>
            <a:headEnd len="med" w="med" type="none"/>
            <a:tailEnd len="med" w="med" type="none"/>
          </a:ln>
        </p:spPr>
      </p:cxnSp>
      <p:cxnSp>
        <p:nvCxnSpPr>
          <p:cNvPr id="1987" name="Google Shape;1987;p63"/>
          <p:cNvCxnSpPr>
            <a:stCxn id="1923" idx="2"/>
            <a:endCxn id="1959" idx="1"/>
          </p:cNvCxnSpPr>
          <p:nvPr/>
        </p:nvCxnSpPr>
        <p:spPr>
          <a:xfrm flipH="1" rot="-5400000">
            <a:off x="3682550" y="2565750"/>
            <a:ext cx="2283600" cy="145500"/>
          </a:xfrm>
          <a:prstGeom prst="bentConnector2">
            <a:avLst/>
          </a:prstGeom>
          <a:noFill/>
          <a:ln cap="flat" cmpd="sng" w="19050">
            <a:solidFill>
              <a:srgbClr val="2E3855"/>
            </a:solidFill>
            <a:prstDash val="solid"/>
            <a:round/>
            <a:headEnd len="med" w="med" type="none"/>
            <a:tailEnd len="med" w="med" type="none"/>
          </a:ln>
        </p:spPr>
      </p:cxnSp>
      <p:cxnSp>
        <p:nvCxnSpPr>
          <p:cNvPr id="1988" name="Google Shape;1988;p63"/>
          <p:cNvCxnSpPr>
            <a:endCxn id="1989" idx="1"/>
          </p:cNvCxnSpPr>
          <p:nvPr/>
        </p:nvCxnSpPr>
        <p:spPr>
          <a:xfrm flipH="1" rot="-5400000">
            <a:off x="3409978" y="2777831"/>
            <a:ext cx="2828700" cy="145500"/>
          </a:xfrm>
          <a:prstGeom prst="bentConnector2">
            <a:avLst/>
          </a:prstGeom>
          <a:noFill/>
          <a:ln cap="flat" cmpd="sng" w="19050">
            <a:solidFill>
              <a:srgbClr val="2E3855"/>
            </a:solidFill>
            <a:prstDash val="solid"/>
            <a:round/>
            <a:headEnd len="med" w="med" type="none"/>
            <a:tailEnd len="med" w="med" type="none"/>
          </a:ln>
        </p:spPr>
      </p:cxnSp>
      <p:cxnSp>
        <p:nvCxnSpPr>
          <p:cNvPr id="1990" name="Google Shape;1990;p63"/>
          <p:cNvCxnSpPr>
            <a:stCxn id="1921" idx="3"/>
            <a:endCxn id="1991" idx="1"/>
          </p:cNvCxnSpPr>
          <p:nvPr/>
        </p:nvCxnSpPr>
        <p:spPr>
          <a:xfrm>
            <a:off x="6844076" y="1934529"/>
            <a:ext cx="222900" cy="3900"/>
          </a:xfrm>
          <a:prstGeom prst="straightConnector1">
            <a:avLst/>
          </a:prstGeom>
          <a:noFill/>
          <a:ln cap="flat" cmpd="sng" w="19050">
            <a:solidFill>
              <a:srgbClr val="9E9E9E"/>
            </a:solidFill>
            <a:prstDash val="solid"/>
            <a:round/>
            <a:headEnd len="med" w="med" type="none"/>
            <a:tailEnd len="med" w="med" type="none"/>
          </a:ln>
        </p:spPr>
      </p:cxnSp>
      <p:sp>
        <p:nvSpPr>
          <p:cNvPr id="1991" name="Google Shape;1991;p63"/>
          <p:cNvSpPr/>
          <p:nvPr/>
        </p:nvSpPr>
        <p:spPr>
          <a:xfrm>
            <a:off x="7066893" y="1841472"/>
            <a:ext cx="352800" cy="193800"/>
          </a:xfrm>
          <a:prstGeom prst="rect">
            <a:avLst/>
          </a:prstGeom>
          <a:solidFill>
            <a:srgbClr val="9E9E9E"/>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800">
              <a:solidFill>
                <a:srgbClr val="FFFFFF"/>
              </a:solidFill>
            </a:endParaRPr>
          </a:p>
        </p:txBody>
      </p:sp>
      <p:sp>
        <p:nvSpPr>
          <p:cNvPr id="1992" name="Google Shape;1992;p63"/>
          <p:cNvSpPr/>
          <p:nvPr/>
        </p:nvSpPr>
        <p:spPr>
          <a:xfrm>
            <a:off x="7419594" y="1841472"/>
            <a:ext cx="1442400" cy="193800"/>
          </a:xfrm>
          <a:prstGeom prst="rect">
            <a:avLst/>
          </a:prstGeom>
          <a:solidFill>
            <a:srgbClr val="EEEEEE"/>
          </a:solidFill>
          <a:ln cap="flat" cmpd="sng" w="19050">
            <a:solidFill>
              <a:srgbClr val="9E9E9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2E3956"/>
                </a:solidFill>
                <a:latin typeface="M PLUS 1p"/>
                <a:ea typeface="M PLUS 1p"/>
                <a:cs typeface="M PLUS 1p"/>
                <a:sym typeface="M PLUS 1p"/>
              </a:rPr>
              <a:t>個別サービス（詳細）</a:t>
            </a:r>
            <a:endParaRPr b="1" sz="800">
              <a:solidFill>
                <a:srgbClr val="2E3956"/>
              </a:solidFill>
              <a:latin typeface="M PLUS 1p"/>
              <a:ea typeface="M PLUS 1p"/>
              <a:cs typeface="M PLUS 1p"/>
              <a:sym typeface="M PLUS 1p"/>
            </a:endParaRPr>
          </a:p>
          <a:p>
            <a:pPr indent="0" lvl="0" marL="0" rtl="0" algn="l">
              <a:spcBef>
                <a:spcPts val="0"/>
              </a:spcBef>
              <a:spcAft>
                <a:spcPts val="0"/>
              </a:spcAft>
              <a:buNone/>
            </a:pPr>
            <a:r>
              <a:rPr b="1" lang="ja" sz="500">
                <a:solidFill>
                  <a:srgbClr val="2E3956"/>
                </a:solidFill>
                <a:latin typeface="M PLUS 1p"/>
                <a:ea typeface="M PLUS 1p"/>
                <a:cs typeface="M PLUS 1p"/>
                <a:sym typeface="M PLUS 1p"/>
              </a:rPr>
              <a:t>1</a:t>
            </a:r>
            <a:r>
              <a:rPr b="1" lang="ja" sz="500">
                <a:solidFill>
                  <a:srgbClr val="2E3956"/>
                </a:solidFill>
                <a:latin typeface="M PLUS 1p"/>
                <a:ea typeface="M PLUS 1p"/>
                <a:cs typeface="M PLUS 1p"/>
                <a:sym typeface="M PLUS 1p"/>
              </a:rPr>
              <a:t>サービス分のテンプレは制作します</a:t>
            </a:r>
            <a:endParaRPr b="1" sz="500">
              <a:solidFill>
                <a:srgbClr val="2E3956"/>
              </a:solidFill>
              <a:latin typeface="M PLUS 1p"/>
              <a:ea typeface="M PLUS 1p"/>
              <a:cs typeface="M PLUS 1p"/>
              <a:sym typeface="M PLUS 1p"/>
            </a:endParaRPr>
          </a:p>
        </p:txBody>
      </p:sp>
      <p:grpSp>
        <p:nvGrpSpPr>
          <p:cNvPr id="1993" name="Google Shape;1993;p63"/>
          <p:cNvGrpSpPr/>
          <p:nvPr/>
        </p:nvGrpSpPr>
        <p:grpSpPr>
          <a:xfrm>
            <a:off x="4897078" y="2068991"/>
            <a:ext cx="1946998" cy="194000"/>
            <a:chOff x="669925" y="2033549"/>
            <a:chExt cx="1891575" cy="246600"/>
          </a:xfrm>
        </p:grpSpPr>
        <p:sp>
          <p:nvSpPr>
            <p:cNvPr id="1994" name="Google Shape;1994;p63"/>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chemeClr val="lt1"/>
                  </a:solidFill>
                  <a:latin typeface="M PLUS 1p"/>
                  <a:ea typeface="M PLUS 1p"/>
                  <a:cs typeface="M PLUS 1p"/>
                  <a:sym typeface="M PLUS 1p"/>
                </a:rPr>
                <a:t>4</a:t>
              </a:r>
              <a:endParaRPr b="1" sz="800">
                <a:solidFill>
                  <a:schemeClr val="lt1"/>
                </a:solidFill>
                <a:latin typeface="M PLUS 1p"/>
                <a:ea typeface="M PLUS 1p"/>
                <a:cs typeface="M PLUS 1p"/>
                <a:sym typeface="M PLUS 1p"/>
              </a:endParaRPr>
            </a:p>
          </p:txBody>
        </p:sp>
        <p:sp>
          <p:nvSpPr>
            <p:cNvPr id="1995" name="Google Shape;1995;p63"/>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料金</a:t>
              </a:r>
              <a:endParaRPr b="1" sz="800">
                <a:solidFill>
                  <a:srgbClr val="073763"/>
                </a:solidFill>
                <a:latin typeface="M PLUS 1p"/>
                <a:ea typeface="M PLUS 1p"/>
                <a:cs typeface="M PLUS 1p"/>
                <a:sym typeface="M PLUS 1p"/>
              </a:endParaRPr>
            </a:p>
          </p:txBody>
        </p:sp>
      </p:grpSp>
      <p:cxnSp>
        <p:nvCxnSpPr>
          <p:cNvPr id="1996" name="Google Shape;1996;p63"/>
          <p:cNvCxnSpPr>
            <a:endCxn id="1994" idx="1"/>
          </p:cNvCxnSpPr>
          <p:nvPr/>
        </p:nvCxnSpPr>
        <p:spPr>
          <a:xfrm flipH="1" rot="-5400000">
            <a:off x="4609678" y="1878591"/>
            <a:ext cx="429300" cy="145500"/>
          </a:xfrm>
          <a:prstGeom prst="bentConnector2">
            <a:avLst/>
          </a:prstGeom>
          <a:noFill/>
          <a:ln cap="flat" cmpd="sng" w="19050">
            <a:solidFill>
              <a:srgbClr val="2E3855"/>
            </a:solidFill>
            <a:prstDash val="solid"/>
            <a:round/>
            <a:headEnd len="med" w="med" type="none"/>
            <a:tailEnd len="med" w="med" type="none"/>
          </a:ln>
        </p:spPr>
      </p:cxnSp>
      <p:grpSp>
        <p:nvGrpSpPr>
          <p:cNvPr id="1997" name="Google Shape;1997;p63"/>
          <p:cNvGrpSpPr/>
          <p:nvPr/>
        </p:nvGrpSpPr>
        <p:grpSpPr>
          <a:xfrm>
            <a:off x="4897078" y="3924342"/>
            <a:ext cx="1946998" cy="194000"/>
            <a:chOff x="683400" y="3770456"/>
            <a:chExt cx="1891575" cy="246600"/>
          </a:xfrm>
        </p:grpSpPr>
        <p:sp>
          <p:nvSpPr>
            <p:cNvPr id="1998" name="Google Shape;1998;p63"/>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17</a:t>
              </a:r>
              <a:endParaRPr b="1" sz="800">
                <a:solidFill>
                  <a:srgbClr val="FFFFFF"/>
                </a:solidFill>
                <a:latin typeface="M PLUS 1p"/>
                <a:ea typeface="M PLUS 1p"/>
                <a:cs typeface="M PLUS 1p"/>
                <a:sym typeface="M PLUS 1p"/>
              </a:endParaRPr>
            </a:p>
          </p:txBody>
        </p:sp>
        <p:sp>
          <p:nvSpPr>
            <p:cNvPr id="1999" name="Google Shape;1999;p63"/>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無料相談（トライアル）</a:t>
              </a:r>
              <a:endParaRPr b="1" sz="800">
                <a:solidFill>
                  <a:srgbClr val="073763"/>
                </a:solidFill>
                <a:latin typeface="M PLUS 1p"/>
                <a:ea typeface="M PLUS 1p"/>
                <a:cs typeface="M PLUS 1p"/>
                <a:sym typeface="M PLUS 1p"/>
              </a:endParaRPr>
            </a:p>
          </p:txBody>
        </p:sp>
      </p:grpSp>
      <p:grpSp>
        <p:nvGrpSpPr>
          <p:cNvPr id="2000" name="Google Shape;2000;p63"/>
          <p:cNvGrpSpPr/>
          <p:nvPr/>
        </p:nvGrpSpPr>
        <p:grpSpPr>
          <a:xfrm>
            <a:off x="7074497" y="3926516"/>
            <a:ext cx="1790967" cy="194000"/>
            <a:chOff x="2713050" y="3770453"/>
            <a:chExt cx="1891800" cy="246600"/>
          </a:xfrm>
        </p:grpSpPr>
        <p:sp>
          <p:nvSpPr>
            <p:cNvPr id="2001" name="Google Shape;2001;p63"/>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2002" name="Google Shape;2002;p63"/>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無料相談申し込み完了</a:t>
              </a:r>
              <a:endParaRPr b="1" sz="800">
                <a:solidFill>
                  <a:srgbClr val="073763"/>
                </a:solidFill>
                <a:latin typeface="M PLUS 1p"/>
                <a:ea typeface="M PLUS 1p"/>
                <a:cs typeface="M PLUS 1p"/>
                <a:sym typeface="M PLUS 1p"/>
              </a:endParaRPr>
            </a:p>
          </p:txBody>
        </p:sp>
      </p:grpSp>
      <p:cxnSp>
        <p:nvCxnSpPr>
          <p:cNvPr id="2003" name="Google Shape;2003;p63"/>
          <p:cNvCxnSpPr>
            <a:stCxn id="1999" idx="3"/>
            <a:endCxn id="2001" idx="1"/>
          </p:cNvCxnSpPr>
          <p:nvPr/>
        </p:nvCxnSpPr>
        <p:spPr>
          <a:xfrm>
            <a:off x="6844076" y="4021342"/>
            <a:ext cx="230400" cy="2100"/>
          </a:xfrm>
          <a:prstGeom prst="straightConnector1">
            <a:avLst/>
          </a:prstGeom>
          <a:noFill/>
          <a:ln cap="flat" cmpd="sng" w="19050">
            <a:solidFill>
              <a:srgbClr val="2E3855"/>
            </a:solidFill>
            <a:prstDash val="solid"/>
            <a:round/>
            <a:headEnd len="med" w="med" type="none"/>
            <a:tailEnd len="med" w="med" type="none"/>
          </a:ln>
        </p:spPr>
      </p:cxnSp>
      <p:cxnSp>
        <p:nvCxnSpPr>
          <p:cNvPr id="2004" name="Google Shape;2004;p63"/>
          <p:cNvCxnSpPr>
            <a:endCxn id="1998" idx="1"/>
          </p:cNvCxnSpPr>
          <p:nvPr/>
        </p:nvCxnSpPr>
        <p:spPr>
          <a:xfrm flipH="1" rot="-5400000">
            <a:off x="3797428" y="2921692"/>
            <a:ext cx="2054100" cy="145200"/>
          </a:xfrm>
          <a:prstGeom prst="bentConnector2">
            <a:avLst/>
          </a:prstGeom>
          <a:noFill/>
          <a:ln cap="flat" cmpd="sng" w="19050">
            <a:solidFill>
              <a:srgbClr val="2E3855"/>
            </a:solidFill>
            <a:prstDash val="solid"/>
            <a:round/>
            <a:headEnd len="med" w="med" type="none"/>
            <a:tailEnd len="med" w="med" type="none"/>
          </a:ln>
        </p:spPr>
      </p:cxnSp>
      <p:grpSp>
        <p:nvGrpSpPr>
          <p:cNvPr id="2005" name="Google Shape;2005;p63"/>
          <p:cNvGrpSpPr/>
          <p:nvPr/>
        </p:nvGrpSpPr>
        <p:grpSpPr>
          <a:xfrm>
            <a:off x="4897078" y="4167930"/>
            <a:ext cx="1946998" cy="194000"/>
            <a:chOff x="683400" y="3770456"/>
            <a:chExt cx="1891575" cy="246600"/>
          </a:xfrm>
        </p:grpSpPr>
        <p:sp>
          <p:nvSpPr>
            <p:cNvPr id="1989" name="Google Shape;1989;p63"/>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18</a:t>
              </a:r>
              <a:endParaRPr b="1" sz="800">
                <a:solidFill>
                  <a:srgbClr val="FFFFFF"/>
                </a:solidFill>
                <a:latin typeface="M PLUS 1p"/>
                <a:ea typeface="M PLUS 1p"/>
                <a:cs typeface="M PLUS 1p"/>
                <a:sym typeface="M PLUS 1p"/>
              </a:endParaRPr>
            </a:p>
          </p:txBody>
        </p:sp>
        <p:sp>
          <p:nvSpPr>
            <p:cNvPr id="2006" name="Google Shape;2006;p63"/>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a:t>
              </a:r>
              <a:endParaRPr b="1" sz="800">
                <a:solidFill>
                  <a:srgbClr val="073763"/>
                </a:solidFill>
                <a:latin typeface="M PLUS 1p"/>
                <a:ea typeface="M PLUS 1p"/>
                <a:cs typeface="M PLUS 1p"/>
                <a:sym typeface="M PLUS 1p"/>
              </a:endParaRPr>
            </a:p>
          </p:txBody>
        </p:sp>
      </p:grpSp>
      <p:grpSp>
        <p:nvGrpSpPr>
          <p:cNvPr id="2007" name="Google Shape;2007;p63"/>
          <p:cNvGrpSpPr/>
          <p:nvPr/>
        </p:nvGrpSpPr>
        <p:grpSpPr>
          <a:xfrm>
            <a:off x="7074497" y="4170105"/>
            <a:ext cx="1790967" cy="194000"/>
            <a:chOff x="2713050" y="3770453"/>
            <a:chExt cx="1891800" cy="246600"/>
          </a:xfrm>
        </p:grpSpPr>
        <p:sp>
          <p:nvSpPr>
            <p:cNvPr id="2008" name="Google Shape;2008;p63"/>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a:t>
              </a:r>
              <a:endParaRPr b="1" sz="800">
                <a:solidFill>
                  <a:srgbClr val="FFFFFF"/>
                </a:solidFill>
                <a:latin typeface="M PLUS 1p"/>
                <a:ea typeface="M PLUS 1p"/>
                <a:cs typeface="M PLUS 1p"/>
                <a:sym typeface="M PLUS 1p"/>
              </a:endParaRPr>
            </a:p>
          </p:txBody>
        </p:sp>
        <p:sp>
          <p:nvSpPr>
            <p:cNvPr id="2009" name="Google Shape;2009;p63"/>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メルマガ申し込み完了</a:t>
              </a:r>
              <a:endParaRPr b="1" sz="800">
                <a:solidFill>
                  <a:srgbClr val="073763"/>
                </a:solidFill>
                <a:latin typeface="M PLUS 1p"/>
                <a:ea typeface="M PLUS 1p"/>
                <a:cs typeface="M PLUS 1p"/>
                <a:sym typeface="M PLUS 1p"/>
              </a:endParaRPr>
            </a:p>
          </p:txBody>
        </p:sp>
      </p:grpSp>
      <p:cxnSp>
        <p:nvCxnSpPr>
          <p:cNvPr id="2010" name="Google Shape;2010;p63"/>
          <p:cNvCxnSpPr>
            <a:stCxn id="2006" idx="3"/>
            <a:endCxn id="2008" idx="1"/>
          </p:cNvCxnSpPr>
          <p:nvPr/>
        </p:nvCxnSpPr>
        <p:spPr>
          <a:xfrm>
            <a:off x="6844076" y="4264931"/>
            <a:ext cx="230400" cy="2100"/>
          </a:xfrm>
          <a:prstGeom prst="straightConnector1">
            <a:avLst/>
          </a:prstGeom>
          <a:noFill/>
          <a:ln cap="flat" cmpd="sng" w="19050">
            <a:solidFill>
              <a:srgbClr val="2E3855"/>
            </a:solidFill>
            <a:prstDash val="solid"/>
            <a:round/>
            <a:headEnd len="med" w="med" type="none"/>
            <a:tailEnd len="med" w="med" type="none"/>
          </a:ln>
        </p:spPr>
      </p:cxnSp>
      <p:cxnSp>
        <p:nvCxnSpPr>
          <p:cNvPr id="2011" name="Google Shape;2011;p63"/>
          <p:cNvCxnSpPr>
            <a:stCxn id="1923" idx="2"/>
            <a:endCxn id="1962" idx="1"/>
          </p:cNvCxnSpPr>
          <p:nvPr/>
        </p:nvCxnSpPr>
        <p:spPr>
          <a:xfrm flipH="1" rot="-5400000">
            <a:off x="3316100" y="2932200"/>
            <a:ext cx="3016500" cy="145500"/>
          </a:xfrm>
          <a:prstGeom prst="bentConnector2">
            <a:avLst/>
          </a:prstGeom>
          <a:noFill/>
          <a:ln cap="flat" cmpd="sng" w="19050">
            <a:solidFill>
              <a:srgbClr val="2E3855"/>
            </a:solidFill>
            <a:prstDash val="solid"/>
            <a:round/>
            <a:headEnd len="med" w="med" type="none"/>
            <a:tailEnd len="med" w="med" type="none"/>
          </a:ln>
        </p:spPr>
      </p:cxnSp>
      <p:sp>
        <p:nvSpPr>
          <p:cNvPr id="2012" name="Google Shape;2012;p63"/>
          <p:cNvSpPr/>
          <p:nvPr/>
        </p:nvSpPr>
        <p:spPr>
          <a:xfrm>
            <a:off x="4579200" y="876550"/>
            <a:ext cx="4253100" cy="307800"/>
          </a:xfrm>
          <a:prstGeom prst="rect">
            <a:avLst/>
          </a:prstGeom>
          <a:solidFill>
            <a:srgbClr val="FFFFFF"/>
          </a:solidFill>
          <a:ln cap="flat" cmpd="sng" w="9525">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1B224C"/>
                </a:solidFill>
                <a:latin typeface="M PLUS 1p"/>
                <a:ea typeface="M PLUS 1p"/>
                <a:cs typeface="M PLUS 1p"/>
                <a:sym typeface="M PLUS 1p"/>
              </a:rPr>
              <a:t>Ｂ</a:t>
            </a:r>
            <a:r>
              <a:rPr b="1" lang="ja" sz="900">
                <a:solidFill>
                  <a:srgbClr val="1B224C"/>
                </a:solidFill>
                <a:latin typeface="M PLUS 1p"/>
                <a:ea typeface="M PLUS 1p"/>
                <a:cs typeface="M PLUS 1p"/>
                <a:sym typeface="M PLUS 1p"/>
              </a:rPr>
              <a:t>：</a:t>
            </a:r>
            <a:r>
              <a:rPr b="1" lang="ja" sz="900">
                <a:solidFill>
                  <a:srgbClr val="1B224C"/>
                </a:solidFill>
                <a:latin typeface="M PLUS 1p"/>
                <a:ea typeface="M PLUS 1p"/>
                <a:cs typeface="M PLUS 1p"/>
                <a:sym typeface="M PLUS 1p"/>
              </a:rPr>
              <a:t>複数商材(関連サービス)</a:t>
            </a:r>
            <a:r>
              <a:rPr b="1" lang="ja" sz="900">
                <a:solidFill>
                  <a:srgbClr val="1B224C"/>
                </a:solidFill>
                <a:latin typeface="M PLUS 1p"/>
                <a:ea typeface="M PLUS 1p"/>
                <a:cs typeface="M PLUS 1p"/>
                <a:sym typeface="M PLUS 1p"/>
              </a:rPr>
              <a:t>サイトの構造　</a:t>
            </a:r>
            <a:r>
              <a:rPr b="1" lang="ja" sz="900">
                <a:solidFill>
                  <a:srgbClr val="1B224C"/>
                </a:solidFill>
                <a:latin typeface="M PLUS 1p"/>
                <a:ea typeface="M PLUS 1p"/>
                <a:cs typeface="M PLUS 1p"/>
                <a:sym typeface="M PLUS 1p"/>
              </a:rPr>
              <a:t>100万円～　</a:t>
            </a:r>
            <a:endParaRPr b="1" sz="9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900">
                <a:solidFill>
                  <a:srgbClr val="1B224C"/>
                </a:solidFill>
                <a:latin typeface="M PLUS 1p"/>
                <a:ea typeface="M PLUS 1p"/>
                <a:cs typeface="M PLUS 1p"/>
                <a:sym typeface="M PLUS 1p"/>
              </a:rPr>
              <a:t>(サービス横断の初期戦略設計)</a:t>
            </a:r>
            <a:endParaRPr b="1" sz="900">
              <a:solidFill>
                <a:srgbClr val="1B224C"/>
              </a:solidFill>
              <a:latin typeface="M PLUS 1p"/>
              <a:ea typeface="M PLUS 1p"/>
              <a:cs typeface="M PLUS 1p"/>
              <a:sym typeface="M PLUS 1p"/>
            </a:endParaRPr>
          </a:p>
        </p:txBody>
      </p:sp>
      <p:sp>
        <p:nvSpPr>
          <p:cNvPr id="2013" name="Google Shape;2013;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7" name="Shape 2017"/>
        <p:cNvGrpSpPr/>
        <p:nvPr/>
      </p:nvGrpSpPr>
      <p:grpSpPr>
        <a:xfrm>
          <a:off x="0" y="0"/>
          <a:ext cx="0" cy="0"/>
          <a:chOff x="0" y="0"/>
          <a:chExt cx="0" cy="0"/>
        </a:xfrm>
      </p:grpSpPr>
      <p:sp>
        <p:nvSpPr>
          <p:cNvPr id="2018" name="Google Shape;2018;p64"/>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a:solidFill>
                  <a:schemeClr val="lt1"/>
                </a:solidFill>
                <a:latin typeface="M PLUS 1p"/>
                <a:ea typeface="M PLUS 1p"/>
                <a:cs typeface="M PLUS 1p"/>
                <a:sym typeface="M PLUS 1p"/>
              </a:rPr>
              <a:t>選べる4つのサイトマップ②</a:t>
            </a:r>
            <a:endParaRPr>
              <a:solidFill>
                <a:schemeClr val="lt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t/>
            </a:r>
            <a:endParaRPr>
              <a:solidFill>
                <a:schemeClr val="lt1"/>
              </a:solidFill>
              <a:latin typeface="M PLUS 1p"/>
              <a:ea typeface="M PLUS 1p"/>
              <a:cs typeface="M PLUS 1p"/>
              <a:sym typeface="M PLUS 1p"/>
            </a:endParaRPr>
          </a:p>
        </p:txBody>
      </p:sp>
      <p:cxnSp>
        <p:nvCxnSpPr>
          <p:cNvPr id="2019" name="Google Shape;2019;p64"/>
          <p:cNvCxnSpPr/>
          <p:nvPr/>
        </p:nvCxnSpPr>
        <p:spPr>
          <a:xfrm>
            <a:off x="2708196" y="4465307"/>
            <a:ext cx="220800" cy="0"/>
          </a:xfrm>
          <a:prstGeom prst="straightConnector1">
            <a:avLst/>
          </a:prstGeom>
          <a:noFill/>
          <a:ln cap="flat" cmpd="sng" w="19050">
            <a:solidFill>
              <a:srgbClr val="2E3855"/>
            </a:solidFill>
            <a:prstDash val="solid"/>
            <a:round/>
            <a:headEnd len="med" w="med" type="none"/>
            <a:tailEnd len="med" w="med" type="none"/>
          </a:ln>
        </p:spPr>
      </p:cxnSp>
      <p:sp>
        <p:nvSpPr>
          <p:cNvPr id="2020" name="Google Shape;2020;p64"/>
          <p:cNvSpPr/>
          <p:nvPr/>
        </p:nvSpPr>
        <p:spPr>
          <a:xfrm>
            <a:off x="257350" y="876550"/>
            <a:ext cx="4258800" cy="307800"/>
          </a:xfrm>
          <a:prstGeom prst="rect">
            <a:avLst/>
          </a:prstGeom>
          <a:solidFill>
            <a:srgbClr val="FFFFFF"/>
          </a:solidFill>
          <a:ln cap="flat" cmpd="sng" w="9525">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1B224C"/>
                </a:solidFill>
                <a:latin typeface="M PLUS 1p"/>
                <a:ea typeface="M PLUS 1p"/>
                <a:cs typeface="M PLUS 1p"/>
                <a:sym typeface="M PLUS 1p"/>
              </a:rPr>
              <a:t>C</a:t>
            </a:r>
            <a:r>
              <a:rPr b="1" lang="ja" sz="900">
                <a:solidFill>
                  <a:srgbClr val="1B224C"/>
                </a:solidFill>
                <a:latin typeface="M PLUS 1p"/>
                <a:ea typeface="M PLUS 1p"/>
                <a:cs typeface="M PLUS 1p"/>
                <a:sym typeface="M PLUS 1p"/>
              </a:rPr>
              <a:t>：</a:t>
            </a:r>
            <a:r>
              <a:rPr b="1" lang="ja" sz="900">
                <a:solidFill>
                  <a:srgbClr val="1B224C"/>
                </a:solidFill>
                <a:latin typeface="M PLUS 1p"/>
                <a:ea typeface="M PLUS 1p"/>
                <a:cs typeface="M PLUS 1p"/>
                <a:sym typeface="M PLUS 1p"/>
              </a:rPr>
              <a:t>事業部サイト　複数商材（関連性のないサービス）サイト</a:t>
            </a:r>
            <a:r>
              <a:rPr b="1" lang="ja" sz="900">
                <a:solidFill>
                  <a:srgbClr val="1B224C"/>
                </a:solidFill>
                <a:latin typeface="M PLUS 1p"/>
                <a:ea typeface="M PLUS 1p"/>
                <a:cs typeface="M PLUS 1p"/>
                <a:sym typeface="M PLUS 1p"/>
              </a:rPr>
              <a:t>の構造</a:t>
            </a:r>
            <a:r>
              <a:rPr b="1" lang="ja" sz="900">
                <a:solidFill>
                  <a:srgbClr val="1B224C"/>
                </a:solidFill>
                <a:latin typeface="M PLUS 1p"/>
                <a:ea typeface="M PLUS 1p"/>
                <a:cs typeface="M PLUS 1p"/>
                <a:sym typeface="M PLUS 1p"/>
              </a:rPr>
              <a:t>110万円～</a:t>
            </a:r>
            <a:endParaRPr b="1" sz="9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900">
                <a:solidFill>
                  <a:srgbClr val="1B224C"/>
                </a:solidFill>
                <a:latin typeface="M PLUS 1p"/>
                <a:ea typeface="M PLUS 1p"/>
                <a:cs typeface="M PLUS 1p"/>
                <a:sym typeface="M PLUS 1p"/>
              </a:rPr>
              <a:t>(事業部or会社を横断した初期戦略設計)</a:t>
            </a:r>
            <a:endParaRPr b="1" sz="900">
              <a:solidFill>
                <a:srgbClr val="1B224C"/>
              </a:solidFill>
              <a:latin typeface="M PLUS 1p"/>
              <a:ea typeface="M PLUS 1p"/>
              <a:cs typeface="M PLUS 1p"/>
              <a:sym typeface="M PLUS 1p"/>
            </a:endParaRPr>
          </a:p>
        </p:txBody>
      </p:sp>
      <p:sp>
        <p:nvSpPr>
          <p:cNvPr id="2021" name="Google Shape;2021;p64"/>
          <p:cNvSpPr/>
          <p:nvPr/>
        </p:nvSpPr>
        <p:spPr>
          <a:xfrm>
            <a:off x="4579200" y="876550"/>
            <a:ext cx="4343400" cy="307800"/>
          </a:xfrm>
          <a:prstGeom prst="rect">
            <a:avLst/>
          </a:prstGeom>
          <a:solidFill>
            <a:srgbClr val="FFFFFF"/>
          </a:solidFill>
          <a:ln cap="flat" cmpd="sng" w="9525">
            <a:solidFill>
              <a:srgbClr val="1B224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1B224C"/>
                </a:solidFill>
                <a:latin typeface="M PLUS 1p"/>
                <a:ea typeface="M PLUS 1p"/>
                <a:cs typeface="M PLUS 1p"/>
                <a:sym typeface="M PLUS 1p"/>
              </a:rPr>
              <a:t>D</a:t>
            </a:r>
            <a:r>
              <a:rPr b="1" lang="ja" sz="900">
                <a:solidFill>
                  <a:srgbClr val="1B224C"/>
                </a:solidFill>
                <a:latin typeface="M PLUS 1p"/>
                <a:ea typeface="M PLUS 1p"/>
                <a:cs typeface="M PLUS 1p"/>
                <a:sym typeface="M PLUS 1p"/>
              </a:rPr>
              <a:t>：</a:t>
            </a:r>
            <a:r>
              <a:rPr b="1" lang="ja" sz="900">
                <a:solidFill>
                  <a:srgbClr val="1B224C"/>
                </a:solidFill>
                <a:latin typeface="M PLUS 1p"/>
                <a:ea typeface="M PLUS 1p"/>
                <a:cs typeface="M PLUS 1p"/>
                <a:sym typeface="M PLUS 1p"/>
              </a:rPr>
              <a:t>コーポレート兼サービスサイトの</a:t>
            </a:r>
            <a:r>
              <a:rPr b="1" lang="ja" sz="900">
                <a:solidFill>
                  <a:srgbClr val="1B224C"/>
                </a:solidFill>
                <a:latin typeface="M PLUS 1p"/>
                <a:ea typeface="M PLUS 1p"/>
                <a:cs typeface="M PLUS 1p"/>
                <a:sym typeface="M PLUS 1p"/>
              </a:rPr>
              <a:t>構造　</a:t>
            </a:r>
            <a:r>
              <a:rPr b="1" lang="ja" sz="900">
                <a:solidFill>
                  <a:srgbClr val="1B224C"/>
                </a:solidFill>
                <a:latin typeface="M PLUS 1p"/>
                <a:ea typeface="M PLUS 1p"/>
                <a:cs typeface="M PLUS 1p"/>
                <a:sym typeface="M PLUS 1p"/>
              </a:rPr>
              <a:t>100万円～</a:t>
            </a:r>
            <a:endParaRPr b="1" sz="900">
              <a:solidFill>
                <a:srgbClr val="1B224C"/>
              </a:solidFill>
              <a:latin typeface="M PLUS 1p"/>
              <a:ea typeface="M PLUS 1p"/>
              <a:cs typeface="M PLUS 1p"/>
              <a:sym typeface="M PLUS 1p"/>
            </a:endParaRPr>
          </a:p>
          <a:p>
            <a:pPr indent="0" lvl="0" marL="0" rtl="0" algn="ctr">
              <a:spcBef>
                <a:spcPts val="0"/>
              </a:spcBef>
              <a:spcAft>
                <a:spcPts val="0"/>
              </a:spcAft>
              <a:buNone/>
            </a:pPr>
            <a:r>
              <a:rPr b="1" lang="ja" sz="900">
                <a:solidFill>
                  <a:srgbClr val="1B224C"/>
                </a:solidFill>
                <a:latin typeface="M PLUS 1p"/>
                <a:ea typeface="M PLUS 1p"/>
                <a:cs typeface="M PLUS 1p"/>
                <a:sym typeface="M PLUS 1p"/>
              </a:rPr>
              <a:t>(会社を横断した初期戦略設計)　</a:t>
            </a:r>
            <a:endParaRPr b="1" sz="400">
              <a:solidFill>
                <a:srgbClr val="1B224C"/>
              </a:solidFill>
              <a:latin typeface="M PLUS 1p"/>
              <a:ea typeface="M PLUS 1p"/>
              <a:cs typeface="M PLUS 1p"/>
              <a:sym typeface="M PLUS 1p"/>
            </a:endParaRPr>
          </a:p>
        </p:txBody>
      </p:sp>
      <p:grpSp>
        <p:nvGrpSpPr>
          <p:cNvPr id="2022" name="Google Shape;2022;p64"/>
          <p:cNvGrpSpPr/>
          <p:nvPr/>
        </p:nvGrpSpPr>
        <p:grpSpPr>
          <a:xfrm>
            <a:off x="563933" y="1854252"/>
            <a:ext cx="1973102" cy="200091"/>
            <a:chOff x="669925" y="2033549"/>
            <a:chExt cx="1891575" cy="246600"/>
          </a:xfrm>
        </p:grpSpPr>
        <p:sp>
          <p:nvSpPr>
            <p:cNvPr id="2023" name="Google Shape;2023;p64"/>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chemeClr val="lt1"/>
                  </a:solidFill>
                  <a:latin typeface="M PLUS 1p"/>
                  <a:ea typeface="M PLUS 1p"/>
                  <a:cs typeface="M PLUS 1p"/>
                  <a:sym typeface="M PLUS 1p"/>
                </a:rPr>
                <a:t>3</a:t>
              </a:r>
              <a:endParaRPr b="1" sz="1000">
                <a:solidFill>
                  <a:schemeClr val="lt1"/>
                </a:solidFill>
                <a:latin typeface="M PLUS 1p"/>
                <a:ea typeface="M PLUS 1p"/>
                <a:cs typeface="M PLUS 1p"/>
                <a:sym typeface="M PLUS 1p"/>
              </a:endParaRPr>
            </a:p>
          </p:txBody>
        </p:sp>
        <p:sp>
          <p:nvSpPr>
            <p:cNvPr id="2024" name="Google Shape;2024;p64"/>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解決できる課題</a:t>
              </a:r>
              <a:r>
                <a:rPr b="1" lang="ja" sz="600">
                  <a:solidFill>
                    <a:srgbClr val="073763"/>
                  </a:solidFill>
                  <a:latin typeface="M PLUS 1p"/>
                  <a:ea typeface="M PLUS 1p"/>
                  <a:cs typeface="M PLUS 1p"/>
                  <a:sym typeface="M PLUS 1p"/>
                </a:rPr>
                <a:t>（ソリューション）</a:t>
              </a:r>
              <a:endParaRPr b="1" sz="600">
                <a:solidFill>
                  <a:srgbClr val="073763"/>
                </a:solidFill>
                <a:latin typeface="M PLUS 1p"/>
                <a:ea typeface="M PLUS 1p"/>
                <a:cs typeface="M PLUS 1p"/>
                <a:sym typeface="M PLUS 1p"/>
              </a:endParaRPr>
            </a:p>
          </p:txBody>
        </p:sp>
      </p:grpSp>
      <p:cxnSp>
        <p:nvCxnSpPr>
          <p:cNvPr id="2025" name="Google Shape;2025;p64"/>
          <p:cNvCxnSpPr>
            <a:stCxn id="2026" idx="2"/>
            <a:endCxn id="2023" idx="1"/>
          </p:cNvCxnSpPr>
          <p:nvPr/>
        </p:nvCxnSpPr>
        <p:spPr>
          <a:xfrm flipH="1" rot="-5400000">
            <a:off x="264400" y="1654650"/>
            <a:ext cx="451500" cy="147600"/>
          </a:xfrm>
          <a:prstGeom prst="bentConnector2">
            <a:avLst/>
          </a:prstGeom>
          <a:noFill/>
          <a:ln cap="flat" cmpd="sng" w="19050">
            <a:solidFill>
              <a:srgbClr val="2E3855"/>
            </a:solidFill>
            <a:prstDash val="solid"/>
            <a:round/>
            <a:headEnd len="med" w="med" type="none"/>
            <a:tailEnd len="med" w="med" type="none"/>
          </a:ln>
        </p:spPr>
      </p:cxnSp>
      <p:sp>
        <p:nvSpPr>
          <p:cNvPr id="2026" name="Google Shape;2026;p64"/>
          <p:cNvSpPr/>
          <p:nvPr/>
        </p:nvSpPr>
        <p:spPr>
          <a:xfrm>
            <a:off x="257350" y="1302900"/>
            <a:ext cx="318000" cy="1998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rPr>
              <a:t>1</a:t>
            </a:r>
            <a:endParaRPr b="1" sz="1000">
              <a:solidFill>
                <a:srgbClr val="FFFFFF"/>
              </a:solidFill>
            </a:endParaRPr>
          </a:p>
        </p:txBody>
      </p:sp>
      <p:sp>
        <p:nvSpPr>
          <p:cNvPr id="2027" name="Google Shape;2027;p64"/>
          <p:cNvSpPr/>
          <p:nvPr/>
        </p:nvSpPr>
        <p:spPr>
          <a:xfrm>
            <a:off x="575494" y="1302900"/>
            <a:ext cx="1300800" cy="199800"/>
          </a:xfrm>
          <a:prstGeom prst="rect">
            <a:avLst/>
          </a:prstGeom>
          <a:solidFill>
            <a:srgbClr val="EBC3E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073763"/>
                </a:solidFill>
                <a:latin typeface="M PLUS 1p"/>
                <a:ea typeface="M PLUS 1p"/>
                <a:cs typeface="M PLUS 1p"/>
                <a:sym typeface="M PLUS 1p"/>
              </a:rPr>
              <a:t>TOP</a:t>
            </a:r>
            <a:endParaRPr b="1" sz="1000">
              <a:solidFill>
                <a:srgbClr val="073763"/>
              </a:solidFill>
              <a:latin typeface="M PLUS 1p"/>
              <a:ea typeface="M PLUS 1p"/>
              <a:cs typeface="M PLUS 1p"/>
              <a:sym typeface="M PLUS 1p"/>
            </a:endParaRPr>
          </a:p>
        </p:txBody>
      </p:sp>
      <p:grpSp>
        <p:nvGrpSpPr>
          <p:cNvPr id="2028" name="Google Shape;2028;p64"/>
          <p:cNvGrpSpPr/>
          <p:nvPr/>
        </p:nvGrpSpPr>
        <p:grpSpPr>
          <a:xfrm>
            <a:off x="563933" y="1608905"/>
            <a:ext cx="1973102" cy="200091"/>
            <a:chOff x="680100" y="1738684"/>
            <a:chExt cx="1891575" cy="246600"/>
          </a:xfrm>
        </p:grpSpPr>
        <p:sp>
          <p:nvSpPr>
            <p:cNvPr id="2029" name="Google Shape;2029;p64"/>
            <p:cNvSpPr/>
            <p:nvPr/>
          </p:nvSpPr>
          <p:spPr>
            <a:xfrm>
              <a:off x="680100" y="173868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2</a:t>
              </a:r>
              <a:endParaRPr b="1" sz="1000">
                <a:solidFill>
                  <a:srgbClr val="FFFFFF"/>
                </a:solidFill>
                <a:latin typeface="M PLUS 1p"/>
                <a:ea typeface="M PLUS 1p"/>
                <a:cs typeface="M PLUS 1p"/>
                <a:sym typeface="M PLUS 1p"/>
              </a:endParaRPr>
            </a:p>
          </p:txBody>
        </p:sp>
        <p:sp>
          <p:nvSpPr>
            <p:cNvPr id="2030" name="Google Shape;2030;p64"/>
            <p:cNvSpPr/>
            <p:nvPr/>
          </p:nvSpPr>
          <p:spPr>
            <a:xfrm>
              <a:off x="1051575" y="1738684"/>
              <a:ext cx="1520100" cy="246600"/>
            </a:xfrm>
            <a:prstGeom prst="rect">
              <a:avLst/>
            </a:prstGeom>
            <a:solidFill>
              <a:srgbClr val="EBC3E4"/>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私たちの強み</a:t>
              </a:r>
              <a:r>
                <a:rPr b="1" lang="ja" sz="600">
                  <a:solidFill>
                    <a:srgbClr val="073763"/>
                  </a:solidFill>
                  <a:latin typeface="M PLUS 1p"/>
                  <a:ea typeface="M PLUS 1p"/>
                  <a:cs typeface="M PLUS 1p"/>
                  <a:sym typeface="M PLUS 1p"/>
                </a:rPr>
                <a:t>（私たちについて）</a:t>
              </a:r>
              <a:endParaRPr b="1" sz="600">
                <a:solidFill>
                  <a:srgbClr val="073763"/>
                </a:solidFill>
                <a:latin typeface="M PLUS 1p"/>
                <a:ea typeface="M PLUS 1p"/>
                <a:cs typeface="M PLUS 1p"/>
                <a:sym typeface="M PLUS 1p"/>
              </a:endParaRPr>
            </a:p>
          </p:txBody>
        </p:sp>
      </p:grpSp>
      <p:grpSp>
        <p:nvGrpSpPr>
          <p:cNvPr id="2031" name="Google Shape;2031;p64"/>
          <p:cNvGrpSpPr/>
          <p:nvPr/>
        </p:nvGrpSpPr>
        <p:grpSpPr>
          <a:xfrm>
            <a:off x="563933" y="2337398"/>
            <a:ext cx="1973102" cy="200091"/>
            <a:chOff x="683400" y="2325174"/>
            <a:chExt cx="1891575" cy="246600"/>
          </a:xfrm>
        </p:grpSpPr>
        <p:sp>
          <p:nvSpPr>
            <p:cNvPr id="2032" name="Google Shape;2032;p64"/>
            <p:cNvSpPr/>
            <p:nvPr/>
          </p:nvSpPr>
          <p:spPr>
            <a:xfrm>
              <a:off x="683400" y="232517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5</a:t>
              </a:r>
              <a:endParaRPr b="1" sz="1000">
                <a:solidFill>
                  <a:srgbClr val="FFFFFF"/>
                </a:solidFill>
                <a:latin typeface="M PLUS 1p"/>
                <a:ea typeface="M PLUS 1p"/>
                <a:cs typeface="M PLUS 1p"/>
                <a:sym typeface="M PLUS 1p"/>
              </a:endParaRPr>
            </a:p>
          </p:txBody>
        </p:sp>
        <p:sp>
          <p:nvSpPr>
            <p:cNvPr id="2033" name="Google Shape;2033;p64"/>
            <p:cNvSpPr/>
            <p:nvPr/>
          </p:nvSpPr>
          <p:spPr>
            <a:xfrm>
              <a:off x="1054875" y="2325174"/>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導入事例（一覧）</a:t>
              </a:r>
              <a:endParaRPr b="1" sz="800">
                <a:solidFill>
                  <a:srgbClr val="073763"/>
                </a:solidFill>
                <a:latin typeface="M PLUS 1p"/>
                <a:ea typeface="M PLUS 1p"/>
                <a:cs typeface="M PLUS 1p"/>
                <a:sym typeface="M PLUS 1p"/>
              </a:endParaRPr>
            </a:p>
          </p:txBody>
        </p:sp>
      </p:grpSp>
      <p:grpSp>
        <p:nvGrpSpPr>
          <p:cNvPr id="2034" name="Google Shape;2034;p64"/>
          <p:cNvGrpSpPr/>
          <p:nvPr/>
        </p:nvGrpSpPr>
        <p:grpSpPr>
          <a:xfrm>
            <a:off x="563933" y="2574173"/>
            <a:ext cx="1973102" cy="200091"/>
            <a:chOff x="683400" y="2614231"/>
            <a:chExt cx="1891575" cy="246600"/>
          </a:xfrm>
        </p:grpSpPr>
        <p:sp>
          <p:nvSpPr>
            <p:cNvPr id="2035" name="Google Shape;2035;p64"/>
            <p:cNvSpPr/>
            <p:nvPr/>
          </p:nvSpPr>
          <p:spPr>
            <a:xfrm>
              <a:off x="683400" y="2614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7</a:t>
              </a:r>
              <a:endParaRPr b="1" sz="1000">
                <a:solidFill>
                  <a:srgbClr val="FFFFFF"/>
                </a:solidFill>
                <a:latin typeface="M PLUS 1p"/>
                <a:ea typeface="M PLUS 1p"/>
                <a:cs typeface="M PLUS 1p"/>
                <a:sym typeface="M PLUS 1p"/>
              </a:endParaRPr>
            </a:p>
          </p:txBody>
        </p:sp>
        <p:sp>
          <p:nvSpPr>
            <p:cNvPr id="2036" name="Google Shape;2036;p64"/>
            <p:cNvSpPr/>
            <p:nvPr/>
          </p:nvSpPr>
          <p:spPr>
            <a:xfrm>
              <a:off x="1054875" y="2614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セミナー（一覧）</a:t>
              </a:r>
              <a:endParaRPr b="1" sz="800">
                <a:solidFill>
                  <a:srgbClr val="073763"/>
                </a:solidFill>
                <a:latin typeface="M PLUS 1p"/>
                <a:ea typeface="M PLUS 1p"/>
                <a:cs typeface="M PLUS 1p"/>
                <a:sym typeface="M PLUS 1p"/>
              </a:endParaRPr>
            </a:p>
          </p:txBody>
        </p:sp>
      </p:grpSp>
      <p:grpSp>
        <p:nvGrpSpPr>
          <p:cNvPr id="2037" name="Google Shape;2037;p64"/>
          <p:cNvGrpSpPr/>
          <p:nvPr/>
        </p:nvGrpSpPr>
        <p:grpSpPr>
          <a:xfrm>
            <a:off x="2770566" y="2339841"/>
            <a:ext cx="1814993" cy="200091"/>
            <a:chOff x="2713050" y="2311649"/>
            <a:chExt cx="1891800" cy="246600"/>
          </a:xfrm>
        </p:grpSpPr>
        <p:sp>
          <p:nvSpPr>
            <p:cNvPr id="2038" name="Google Shape;2038;p64"/>
            <p:cNvSpPr/>
            <p:nvPr/>
          </p:nvSpPr>
          <p:spPr>
            <a:xfrm>
              <a:off x="2713050" y="2311649"/>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6</a:t>
              </a:r>
              <a:endParaRPr b="1" sz="1000">
                <a:solidFill>
                  <a:srgbClr val="FFFFFF"/>
                </a:solidFill>
                <a:latin typeface="M PLUS 1p"/>
                <a:ea typeface="M PLUS 1p"/>
                <a:cs typeface="M PLUS 1p"/>
                <a:sym typeface="M PLUS 1p"/>
              </a:endParaRPr>
            </a:p>
          </p:txBody>
        </p:sp>
        <p:sp>
          <p:nvSpPr>
            <p:cNvPr id="2039" name="Google Shape;2039;p64"/>
            <p:cNvSpPr/>
            <p:nvPr/>
          </p:nvSpPr>
          <p:spPr>
            <a:xfrm>
              <a:off x="3084750" y="2311649"/>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導入事例（詳細）</a:t>
              </a:r>
              <a:endParaRPr b="1" sz="800">
                <a:solidFill>
                  <a:srgbClr val="073763"/>
                </a:solidFill>
                <a:latin typeface="M PLUS 1p"/>
                <a:ea typeface="M PLUS 1p"/>
                <a:cs typeface="M PLUS 1p"/>
                <a:sym typeface="M PLUS 1p"/>
              </a:endParaRPr>
            </a:p>
          </p:txBody>
        </p:sp>
      </p:grpSp>
      <p:grpSp>
        <p:nvGrpSpPr>
          <p:cNvPr id="2040" name="Google Shape;2040;p64"/>
          <p:cNvGrpSpPr/>
          <p:nvPr/>
        </p:nvGrpSpPr>
        <p:grpSpPr>
          <a:xfrm>
            <a:off x="2770566" y="2578054"/>
            <a:ext cx="1814993" cy="200091"/>
            <a:chOff x="2713050" y="2605231"/>
            <a:chExt cx="1891800" cy="246600"/>
          </a:xfrm>
        </p:grpSpPr>
        <p:sp>
          <p:nvSpPr>
            <p:cNvPr id="2041" name="Google Shape;2041;p64"/>
            <p:cNvSpPr/>
            <p:nvPr/>
          </p:nvSpPr>
          <p:spPr>
            <a:xfrm>
              <a:off x="2713050" y="2605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8</a:t>
              </a:r>
              <a:endParaRPr b="1" sz="1000">
                <a:solidFill>
                  <a:srgbClr val="FFFFFF"/>
                </a:solidFill>
                <a:latin typeface="M PLUS 1p"/>
                <a:ea typeface="M PLUS 1p"/>
                <a:cs typeface="M PLUS 1p"/>
                <a:sym typeface="M PLUS 1p"/>
              </a:endParaRPr>
            </a:p>
          </p:txBody>
        </p:sp>
        <p:sp>
          <p:nvSpPr>
            <p:cNvPr id="2042" name="Google Shape;2042;p64"/>
            <p:cNvSpPr/>
            <p:nvPr/>
          </p:nvSpPr>
          <p:spPr>
            <a:xfrm>
              <a:off x="3084750" y="2605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ja" sz="800">
                  <a:solidFill>
                    <a:srgbClr val="073763"/>
                  </a:solidFill>
                  <a:latin typeface="M PLUS 1p"/>
                  <a:ea typeface="M PLUS 1p"/>
                  <a:cs typeface="M PLUS 1p"/>
                  <a:sym typeface="M PLUS 1p"/>
                </a:rPr>
                <a:t>セミナー（詳細）</a:t>
              </a:r>
              <a:endParaRPr b="1" sz="800">
                <a:solidFill>
                  <a:srgbClr val="073763"/>
                </a:solidFill>
                <a:latin typeface="M PLUS 1p"/>
                <a:ea typeface="M PLUS 1p"/>
                <a:cs typeface="M PLUS 1p"/>
                <a:sym typeface="M PLUS 1p"/>
              </a:endParaRPr>
            </a:p>
            <a:p>
              <a:pPr indent="0" lvl="0" marL="0" rtl="0" algn="l">
                <a:spcBef>
                  <a:spcPts val="0"/>
                </a:spcBef>
                <a:spcAft>
                  <a:spcPts val="0"/>
                </a:spcAft>
                <a:buNone/>
              </a:pPr>
              <a:r>
                <a:rPr b="1" lang="ja" sz="400">
                  <a:solidFill>
                    <a:srgbClr val="073763"/>
                  </a:solidFill>
                  <a:latin typeface="M PLUS 1p"/>
                  <a:ea typeface="M PLUS 1p"/>
                  <a:cs typeface="M PLUS 1p"/>
                  <a:sym typeface="M PLUS 1p"/>
                </a:rPr>
                <a:t>・申込み完了ページ</a:t>
              </a:r>
              <a:endParaRPr b="1" sz="800">
                <a:solidFill>
                  <a:srgbClr val="073763"/>
                </a:solidFill>
                <a:latin typeface="M PLUS 1p"/>
                <a:ea typeface="M PLUS 1p"/>
                <a:cs typeface="M PLUS 1p"/>
                <a:sym typeface="M PLUS 1p"/>
              </a:endParaRPr>
            </a:p>
          </p:txBody>
        </p:sp>
      </p:grpSp>
      <p:grpSp>
        <p:nvGrpSpPr>
          <p:cNvPr id="2043" name="Google Shape;2043;p64"/>
          <p:cNvGrpSpPr/>
          <p:nvPr/>
        </p:nvGrpSpPr>
        <p:grpSpPr>
          <a:xfrm>
            <a:off x="563933" y="2810947"/>
            <a:ext cx="1973102" cy="200091"/>
            <a:chOff x="683400" y="2903288"/>
            <a:chExt cx="1891575" cy="246600"/>
          </a:xfrm>
        </p:grpSpPr>
        <p:sp>
          <p:nvSpPr>
            <p:cNvPr id="2044" name="Google Shape;2044;p64"/>
            <p:cNvSpPr/>
            <p:nvPr/>
          </p:nvSpPr>
          <p:spPr>
            <a:xfrm>
              <a:off x="683400" y="2903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9</a:t>
              </a:r>
              <a:endParaRPr b="1" sz="1000">
                <a:solidFill>
                  <a:srgbClr val="FFFFFF"/>
                </a:solidFill>
                <a:latin typeface="M PLUS 1p"/>
                <a:ea typeface="M PLUS 1p"/>
                <a:cs typeface="M PLUS 1p"/>
                <a:sym typeface="M PLUS 1p"/>
              </a:endParaRPr>
            </a:p>
          </p:txBody>
        </p:sp>
        <p:sp>
          <p:nvSpPr>
            <p:cNvPr id="2045" name="Google Shape;2045;p64"/>
            <p:cNvSpPr/>
            <p:nvPr/>
          </p:nvSpPr>
          <p:spPr>
            <a:xfrm>
              <a:off x="1054875" y="2903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ブログ（一覧）</a:t>
              </a:r>
              <a:endParaRPr b="1" sz="800">
                <a:solidFill>
                  <a:srgbClr val="073763"/>
                </a:solidFill>
                <a:latin typeface="M PLUS 1p"/>
                <a:ea typeface="M PLUS 1p"/>
                <a:cs typeface="M PLUS 1p"/>
                <a:sym typeface="M PLUS 1p"/>
              </a:endParaRPr>
            </a:p>
          </p:txBody>
        </p:sp>
      </p:grpSp>
      <p:grpSp>
        <p:nvGrpSpPr>
          <p:cNvPr id="2046" name="Google Shape;2046;p64"/>
          <p:cNvGrpSpPr/>
          <p:nvPr/>
        </p:nvGrpSpPr>
        <p:grpSpPr>
          <a:xfrm>
            <a:off x="2770566" y="2812595"/>
            <a:ext cx="1814993" cy="200091"/>
            <a:chOff x="2713050" y="2894288"/>
            <a:chExt cx="1891800" cy="246600"/>
          </a:xfrm>
        </p:grpSpPr>
        <p:sp>
          <p:nvSpPr>
            <p:cNvPr id="2047" name="Google Shape;2047;p64"/>
            <p:cNvSpPr/>
            <p:nvPr/>
          </p:nvSpPr>
          <p:spPr>
            <a:xfrm>
              <a:off x="2713050" y="2894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10</a:t>
              </a:r>
              <a:endParaRPr b="1" sz="1000">
                <a:solidFill>
                  <a:srgbClr val="FFFFFF"/>
                </a:solidFill>
                <a:latin typeface="M PLUS 1p"/>
                <a:ea typeface="M PLUS 1p"/>
                <a:cs typeface="M PLUS 1p"/>
                <a:sym typeface="M PLUS 1p"/>
              </a:endParaRPr>
            </a:p>
          </p:txBody>
        </p:sp>
        <p:sp>
          <p:nvSpPr>
            <p:cNvPr id="2048" name="Google Shape;2048;p64"/>
            <p:cNvSpPr/>
            <p:nvPr/>
          </p:nvSpPr>
          <p:spPr>
            <a:xfrm>
              <a:off x="3084750" y="2894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ブログ（詳細）</a:t>
              </a:r>
              <a:endParaRPr b="1" sz="800">
                <a:solidFill>
                  <a:srgbClr val="073763"/>
                </a:solidFill>
                <a:latin typeface="M PLUS 1p"/>
                <a:ea typeface="M PLUS 1p"/>
                <a:cs typeface="M PLUS 1p"/>
                <a:sym typeface="M PLUS 1p"/>
              </a:endParaRPr>
            </a:p>
          </p:txBody>
        </p:sp>
      </p:grpSp>
      <p:grpSp>
        <p:nvGrpSpPr>
          <p:cNvPr id="2049" name="Google Shape;2049;p64"/>
          <p:cNvGrpSpPr/>
          <p:nvPr/>
        </p:nvGrpSpPr>
        <p:grpSpPr>
          <a:xfrm>
            <a:off x="563933" y="3047721"/>
            <a:ext cx="1973102" cy="200091"/>
            <a:chOff x="683400" y="3192346"/>
            <a:chExt cx="1891575" cy="246600"/>
          </a:xfrm>
        </p:grpSpPr>
        <p:sp>
          <p:nvSpPr>
            <p:cNvPr id="2050" name="Google Shape;2050;p64"/>
            <p:cNvSpPr/>
            <p:nvPr/>
          </p:nvSpPr>
          <p:spPr>
            <a:xfrm>
              <a:off x="683400" y="3192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11</a:t>
              </a:r>
              <a:endParaRPr b="1" sz="1000">
                <a:solidFill>
                  <a:srgbClr val="FFFFFF"/>
                </a:solidFill>
                <a:latin typeface="M PLUS 1p"/>
                <a:ea typeface="M PLUS 1p"/>
                <a:cs typeface="M PLUS 1p"/>
                <a:sym typeface="M PLUS 1p"/>
              </a:endParaRPr>
            </a:p>
          </p:txBody>
        </p:sp>
        <p:sp>
          <p:nvSpPr>
            <p:cNvPr id="2051" name="Google Shape;2051;p64"/>
            <p:cNvSpPr/>
            <p:nvPr/>
          </p:nvSpPr>
          <p:spPr>
            <a:xfrm>
              <a:off x="1054875" y="3192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お知らせ（一覧）</a:t>
              </a:r>
              <a:endParaRPr b="1" sz="800">
                <a:solidFill>
                  <a:srgbClr val="073763"/>
                </a:solidFill>
                <a:latin typeface="M PLUS 1p"/>
                <a:ea typeface="M PLUS 1p"/>
                <a:cs typeface="M PLUS 1p"/>
                <a:sym typeface="M PLUS 1p"/>
              </a:endParaRPr>
            </a:p>
          </p:txBody>
        </p:sp>
      </p:grpSp>
      <p:grpSp>
        <p:nvGrpSpPr>
          <p:cNvPr id="2052" name="Google Shape;2052;p64"/>
          <p:cNvGrpSpPr/>
          <p:nvPr/>
        </p:nvGrpSpPr>
        <p:grpSpPr>
          <a:xfrm>
            <a:off x="2770566" y="3047136"/>
            <a:ext cx="1814993" cy="200091"/>
            <a:chOff x="2713050" y="3183346"/>
            <a:chExt cx="1891800" cy="246600"/>
          </a:xfrm>
        </p:grpSpPr>
        <p:sp>
          <p:nvSpPr>
            <p:cNvPr id="2053" name="Google Shape;2053;p64"/>
            <p:cNvSpPr/>
            <p:nvPr/>
          </p:nvSpPr>
          <p:spPr>
            <a:xfrm>
              <a:off x="2713050" y="3183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12</a:t>
              </a:r>
              <a:endParaRPr b="1" sz="1000">
                <a:solidFill>
                  <a:srgbClr val="FFFFFF"/>
                </a:solidFill>
                <a:latin typeface="M PLUS 1p"/>
                <a:ea typeface="M PLUS 1p"/>
                <a:cs typeface="M PLUS 1p"/>
                <a:sym typeface="M PLUS 1p"/>
              </a:endParaRPr>
            </a:p>
          </p:txBody>
        </p:sp>
        <p:sp>
          <p:nvSpPr>
            <p:cNvPr id="2054" name="Google Shape;2054;p64"/>
            <p:cNvSpPr/>
            <p:nvPr/>
          </p:nvSpPr>
          <p:spPr>
            <a:xfrm>
              <a:off x="3084750" y="3183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お知らせ（詳細）</a:t>
              </a:r>
              <a:endParaRPr b="1" sz="800">
                <a:solidFill>
                  <a:srgbClr val="073763"/>
                </a:solidFill>
                <a:latin typeface="M PLUS 1p"/>
                <a:ea typeface="M PLUS 1p"/>
                <a:cs typeface="M PLUS 1p"/>
                <a:sym typeface="M PLUS 1p"/>
              </a:endParaRPr>
            </a:p>
          </p:txBody>
        </p:sp>
      </p:grpSp>
      <p:grpSp>
        <p:nvGrpSpPr>
          <p:cNvPr id="2055" name="Google Shape;2055;p64"/>
          <p:cNvGrpSpPr/>
          <p:nvPr/>
        </p:nvGrpSpPr>
        <p:grpSpPr>
          <a:xfrm>
            <a:off x="563933" y="3284495"/>
            <a:ext cx="1973102" cy="200091"/>
            <a:chOff x="683400" y="3481403"/>
            <a:chExt cx="1891575" cy="246600"/>
          </a:xfrm>
        </p:grpSpPr>
        <p:sp>
          <p:nvSpPr>
            <p:cNvPr id="2056" name="Google Shape;2056;p64"/>
            <p:cNvSpPr/>
            <p:nvPr/>
          </p:nvSpPr>
          <p:spPr>
            <a:xfrm>
              <a:off x="683400" y="348140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13</a:t>
              </a:r>
              <a:endParaRPr b="1" sz="1000">
                <a:solidFill>
                  <a:srgbClr val="FFFFFF"/>
                </a:solidFill>
                <a:latin typeface="M PLUS 1p"/>
                <a:ea typeface="M PLUS 1p"/>
                <a:cs typeface="M PLUS 1p"/>
                <a:sym typeface="M PLUS 1p"/>
              </a:endParaRPr>
            </a:p>
          </p:txBody>
        </p:sp>
        <p:sp>
          <p:nvSpPr>
            <p:cNvPr id="2057" name="Google Shape;2057;p64"/>
            <p:cNvSpPr/>
            <p:nvPr/>
          </p:nvSpPr>
          <p:spPr>
            <a:xfrm>
              <a:off x="1054875" y="348140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よくあるご質問</a:t>
              </a:r>
              <a:endParaRPr b="1" sz="800">
                <a:solidFill>
                  <a:srgbClr val="073763"/>
                </a:solidFill>
                <a:latin typeface="M PLUS 1p"/>
                <a:ea typeface="M PLUS 1p"/>
                <a:cs typeface="M PLUS 1p"/>
                <a:sym typeface="M PLUS 1p"/>
              </a:endParaRPr>
            </a:p>
          </p:txBody>
        </p:sp>
      </p:grpSp>
      <p:grpSp>
        <p:nvGrpSpPr>
          <p:cNvPr id="2058" name="Google Shape;2058;p64"/>
          <p:cNvGrpSpPr/>
          <p:nvPr/>
        </p:nvGrpSpPr>
        <p:grpSpPr>
          <a:xfrm>
            <a:off x="563933" y="3521269"/>
            <a:ext cx="1973102" cy="200091"/>
            <a:chOff x="683400" y="3770456"/>
            <a:chExt cx="1891575" cy="246600"/>
          </a:xfrm>
        </p:grpSpPr>
        <p:sp>
          <p:nvSpPr>
            <p:cNvPr id="2059" name="Google Shape;2059;p64"/>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14</a:t>
              </a:r>
              <a:endParaRPr b="1" sz="1000">
                <a:solidFill>
                  <a:srgbClr val="FFFFFF"/>
                </a:solidFill>
                <a:latin typeface="M PLUS 1p"/>
                <a:ea typeface="M PLUS 1p"/>
                <a:cs typeface="M PLUS 1p"/>
                <a:sym typeface="M PLUS 1p"/>
              </a:endParaRPr>
            </a:p>
          </p:txBody>
        </p:sp>
        <p:sp>
          <p:nvSpPr>
            <p:cNvPr id="2060" name="Google Shape;2060;p64"/>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a:t>
              </a:r>
              <a:endParaRPr b="1" sz="800">
                <a:solidFill>
                  <a:srgbClr val="073763"/>
                </a:solidFill>
                <a:latin typeface="M PLUS 1p"/>
                <a:ea typeface="M PLUS 1p"/>
                <a:cs typeface="M PLUS 1p"/>
                <a:sym typeface="M PLUS 1p"/>
              </a:endParaRPr>
            </a:p>
          </p:txBody>
        </p:sp>
      </p:grpSp>
      <p:grpSp>
        <p:nvGrpSpPr>
          <p:cNvPr id="2061" name="Google Shape;2061;p64"/>
          <p:cNvGrpSpPr/>
          <p:nvPr/>
        </p:nvGrpSpPr>
        <p:grpSpPr>
          <a:xfrm>
            <a:off x="563933" y="3758044"/>
            <a:ext cx="1973102" cy="200091"/>
            <a:chOff x="683400" y="4059510"/>
            <a:chExt cx="1891575" cy="246600"/>
          </a:xfrm>
        </p:grpSpPr>
        <p:sp>
          <p:nvSpPr>
            <p:cNvPr id="2062" name="Google Shape;2062;p64"/>
            <p:cNvSpPr/>
            <p:nvPr/>
          </p:nvSpPr>
          <p:spPr>
            <a:xfrm>
              <a:off x="683400" y="4059510"/>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15</a:t>
              </a:r>
              <a:endParaRPr b="1" sz="1000">
                <a:solidFill>
                  <a:srgbClr val="FFFFFF"/>
                </a:solidFill>
                <a:latin typeface="M PLUS 1p"/>
                <a:ea typeface="M PLUS 1p"/>
                <a:cs typeface="M PLUS 1p"/>
                <a:sym typeface="M PLUS 1p"/>
              </a:endParaRPr>
            </a:p>
          </p:txBody>
        </p:sp>
        <p:sp>
          <p:nvSpPr>
            <p:cNvPr id="2063" name="Google Shape;2063;p64"/>
            <p:cNvSpPr/>
            <p:nvPr/>
          </p:nvSpPr>
          <p:spPr>
            <a:xfrm>
              <a:off x="1054875" y="4059510"/>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資料ダウンロード（一覧）</a:t>
              </a:r>
              <a:endParaRPr b="1" sz="800">
                <a:solidFill>
                  <a:srgbClr val="073763"/>
                </a:solidFill>
                <a:latin typeface="M PLUS 1p"/>
                <a:ea typeface="M PLUS 1p"/>
                <a:cs typeface="M PLUS 1p"/>
                <a:sym typeface="M PLUS 1p"/>
              </a:endParaRPr>
            </a:p>
          </p:txBody>
        </p:sp>
      </p:grpSp>
      <p:grpSp>
        <p:nvGrpSpPr>
          <p:cNvPr id="2064" name="Google Shape;2064;p64"/>
          <p:cNvGrpSpPr/>
          <p:nvPr/>
        </p:nvGrpSpPr>
        <p:grpSpPr>
          <a:xfrm>
            <a:off x="563902" y="4513949"/>
            <a:ext cx="1973102" cy="200091"/>
            <a:chOff x="683400" y="4644213"/>
            <a:chExt cx="1891575" cy="246600"/>
          </a:xfrm>
        </p:grpSpPr>
        <p:sp>
          <p:nvSpPr>
            <p:cNvPr id="2065" name="Google Shape;2065;p64"/>
            <p:cNvSpPr/>
            <p:nvPr/>
          </p:nvSpPr>
          <p:spPr>
            <a:xfrm>
              <a:off x="683400" y="464421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19</a:t>
              </a:r>
              <a:endParaRPr b="1" sz="1000">
                <a:solidFill>
                  <a:srgbClr val="FFFFFF"/>
                </a:solidFill>
                <a:latin typeface="M PLUS 1p"/>
                <a:ea typeface="M PLUS 1p"/>
                <a:cs typeface="M PLUS 1p"/>
                <a:sym typeface="M PLUS 1p"/>
              </a:endParaRPr>
            </a:p>
          </p:txBody>
        </p:sp>
        <p:sp>
          <p:nvSpPr>
            <p:cNvPr id="2066" name="Google Shape;2066;p64"/>
            <p:cNvSpPr/>
            <p:nvPr/>
          </p:nvSpPr>
          <p:spPr>
            <a:xfrm>
              <a:off x="1054875" y="464421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会社概要</a:t>
              </a:r>
              <a:endParaRPr b="1" sz="800">
                <a:solidFill>
                  <a:srgbClr val="073763"/>
                </a:solidFill>
                <a:latin typeface="M PLUS 1p"/>
                <a:ea typeface="M PLUS 1p"/>
                <a:cs typeface="M PLUS 1p"/>
                <a:sym typeface="M PLUS 1p"/>
              </a:endParaRPr>
            </a:p>
          </p:txBody>
        </p:sp>
      </p:grpSp>
      <p:grpSp>
        <p:nvGrpSpPr>
          <p:cNvPr id="2067" name="Google Shape;2067;p64"/>
          <p:cNvGrpSpPr/>
          <p:nvPr/>
        </p:nvGrpSpPr>
        <p:grpSpPr>
          <a:xfrm>
            <a:off x="2770566" y="3523514"/>
            <a:ext cx="1814993" cy="200091"/>
            <a:chOff x="2713050" y="3770453"/>
            <a:chExt cx="1891800" cy="246600"/>
          </a:xfrm>
        </p:grpSpPr>
        <p:sp>
          <p:nvSpPr>
            <p:cNvPr id="2068" name="Google Shape;2068;p64"/>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069" name="Google Shape;2069;p64"/>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お問い合わせ完了</a:t>
              </a:r>
              <a:endParaRPr b="1" sz="800">
                <a:solidFill>
                  <a:srgbClr val="073763"/>
                </a:solidFill>
                <a:latin typeface="M PLUS 1p"/>
                <a:ea typeface="M PLUS 1p"/>
                <a:cs typeface="M PLUS 1p"/>
                <a:sym typeface="M PLUS 1p"/>
              </a:endParaRPr>
            </a:p>
          </p:txBody>
        </p:sp>
      </p:grpSp>
      <p:grpSp>
        <p:nvGrpSpPr>
          <p:cNvPr id="2070" name="Google Shape;2070;p64"/>
          <p:cNvGrpSpPr/>
          <p:nvPr/>
        </p:nvGrpSpPr>
        <p:grpSpPr>
          <a:xfrm>
            <a:off x="2770566" y="3754430"/>
            <a:ext cx="1814993" cy="200101"/>
            <a:chOff x="2713050" y="4032392"/>
            <a:chExt cx="1891800" cy="246613"/>
          </a:xfrm>
        </p:grpSpPr>
        <p:sp>
          <p:nvSpPr>
            <p:cNvPr id="2071" name="Google Shape;2071;p64"/>
            <p:cNvSpPr/>
            <p:nvPr/>
          </p:nvSpPr>
          <p:spPr>
            <a:xfrm>
              <a:off x="2713050" y="4032405"/>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FFFFFF"/>
                  </a:solidFill>
                  <a:latin typeface="M PLUS 1p"/>
                  <a:ea typeface="M PLUS 1p"/>
                  <a:cs typeface="M PLUS 1p"/>
                  <a:sym typeface="M PLUS 1p"/>
                </a:rPr>
                <a:t>16</a:t>
              </a:r>
              <a:endParaRPr b="1" sz="1000">
                <a:solidFill>
                  <a:srgbClr val="FFFFFF"/>
                </a:solidFill>
                <a:latin typeface="M PLUS 1p"/>
                <a:ea typeface="M PLUS 1p"/>
                <a:cs typeface="M PLUS 1p"/>
                <a:sym typeface="M PLUS 1p"/>
              </a:endParaRPr>
            </a:p>
          </p:txBody>
        </p:sp>
        <p:sp>
          <p:nvSpPr>
            <p:cNvPr id="2072" name="Google Shape;2072;p64"/>
            <p:cNvSpPr/>
            <p:nvPr/>
          </p:nvSpPr>
          <p:spPr>
            <a:xfrm>
              <a:off x="3084750" y="403239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a:t>
              </a:r>
              <a:r>
                <a:rPr b="1" lang="ja" sz="700">
                  <a:solidFill>
                    <a:srgbClr val="073763"/>
                  </a:solidFill>
                  <a:latin typeface="M PLUS 1p"/>
                  <a:ea typeface="M PLUS 1p"/>
                  <a:cs typeface="M PLUS 1p"/>
                  <a:sym typeface="M PLUS 1p"/>
                </a:rPr>
                <a:t>（詳細）</a:t>
              </a:r>
              <a:r>
                <a:rPr b="1" lang="ja" sz="100">
                  <a:solidFill>
                    <a:srgbClr val="073763"/>
                  </a:solidFill>
                  <a:latin typeface="M PLUS 1p"/>
                  <a:ea typeface="M PLUS 1p"/>
                  <a:cs typeface="M PLUS 1p"/>
                  <a:sym typeface="M PLUS 1p"/>
                </a:rPr>
                <a:t>・</a:t>
              </a:r>
              <a:r>
                <a:rPr b="1" lang="ja" sz="400">
                  <a:solidFill>
                    <a:srgbClr val="073763"/>
                  </a:solidFill>
                  <a:latin typeface="M PLUS 1p"/>
                  <a:ea typeface="M PLUS 1p"/>
                  <a:cs typeface="M PLUS 1p"/>
                  <a:sym typeface="M PLUS 1p"/>
                </a:rPr>
                <a:t>ＤＬ完了ページ</a:t>
              </a:r>
              <a:endParaRPr b="1" sz="800">
                <a:solidFill>
                  <a:srgbClr val="073763"/>
                </a:solidFill>
                <a:latin typeface="M PLUS 1p"/>
                <a:ea typeface="M PLUS 1p"/>
                <a:cs typeface="M PLUS 1p"/>
                <a:sym typeface="M PLUS 1p"/>
              </a:endParaRPr>
            </a:p>
          </p:txBody>
        </p:sp>
      </p:grpSp>
      <p:grpSp>
        <p:nvGrpSpPr>
          <p:cNvPr id="2073" name="Google Shape;2073;p64"/>
          <p:cNvGrpSpPr/>
          <p:nvPr/>
        </p:nvGrpSpPr>
        <p:grpSpPr>
          <a:xfrm>
            <a:off x="2756479" y="4513976"/>
            <a:ext cx="1814993" cy="200091"/>
            <a:chOff x="2713050" y="4644232"/>
            <a:chExt cx="1891800" cy="246600"/>
          </a:xfrm>
        </p:grpSpPr>
        <p:sp>
          <p:nvSpPr>
            <p:cNvPr id="2074" name="Google Shape;2074;p64"/>
            <p:cNvSpPr/>
            <p:nvPr/>
          </p:nvSpPr>
          <p:spPr>
            <a:xfrm>
              <a:off x="2713050" y="4644232"/>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075" name="Google Shape;2075;p64"/>
            <p:cNvSpPr/>
            <p:nvPr/>
          </p:nvSpPr>
          <p:spPr>
            <a:xfrm>
              <a:off x="3084750" y="464423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プライバシーポリシー</a:t>
              </a:r>
              <a:endParaRPr b="1" sz="800">
                <a:solidFill>
                  <a:srgbClr val="073763"/>
                </a:solidFill>
                <a:latin typeface="M PLUS 1p"/>
                <a:ea typeface="M PLUS 1p"/>
                <a:cs typeface="M PLUS 1p"/>
                <a:sym typeface="M PLUS 1p"/>
              </a:endParaRPr>
            </a:p>
          </p:txBody>
        </p:sp>
      </p:grpSp>
      <p:cxnSp>
        <p:nvCxnSpPr>
          <p:cNvPr id="2076" name="Google Shape;2076;p64"/>
          <p:cNvCxnSpPr>
            <a:stCxn id="2033" idx="3"/>
            <a:endCxn id="2038" idx="1"/>
          </p:cNvCxnSpPr>
          <p:nvPr/>
        </p:nvCxnSpPr>
        <p:spPr>
          <a:xfrm>
            <a:off x="2537035" y="2437444"/>
            <a:ext cx="233400" cy="2400"/>
          </a:xfrm>
          <a:prstGeom prst="straightConnector1">
            <a:avLst/>
          </a:prstGeom>
          <a:noFill/>
          <a:ln cap="flat" cmpd="sng" w="19050">
            <a:solidFill>
              <a:srgbClr val="2E3855"/>
            </a:solidFill>
            <a:prstDash val="solid"/>
            <a:round/>
            <a:headEnd len="med" w="med" type="none"/>
            <a:tailEnd len="med" w="med" type="none"/>
          </a:ln>
        </p:spPr>
      </p:cxnSp>
      <p:cxnSp>
        <p:nvCxnSpPr>
          <p:cNvPr id="2077" name="Google Shape;2077;p64"/>
          <p:cNvCxnSpPr>
            <a:stCxn id="2036" idx="3"/>
            <a:endCxn id="2041" idx="1"/>
          </p:cNvCxnSpPr>
          <p:nvPr/>
        </p:nvCxnSpPr>
        <p:spPr>
          <a:xfrm>
            <a:off x="2537035" y="2674218"/>
            <a:ext cx="233400" cy="3900"/>
          </a:xfrm>
          <a:prstGeom prst="straightConnector1">
            <a:avLst/>
          </a:prstGeom>
          <a:noFill/>
          <a:ln cap="flat" cmpd="sng" w="19050">
            <a:solidFill>
              <a:srgbClr val="2E3855"/>
            </a:solidFill>
            <a:prstDash val="solid"/>
            <a:round/>
            <a:headEnd len="med" w="med" type="none"/>
            <a:tailEnd len="med" w="med" type="none"/>
          </a:ln>
        </p:spPr>
      </p:cxnSp>
      <p:cxnSp>
        <p:nvCxnSpPr>
          <p:cNvPr id="2078" name="Google Shape;2078;p64"/>
          <p:cNvCxnSpPr>
            <a:stCxn id="2045" idx="3"/>
            <a:endCxn id="2047" idx="1"/>
          </p:cNvCxnSpPr>
          <p:nvPr/>
        </p:nvCxnSpPr>
        <p:spPr>
          <a:xfrm>
            <a:off x="2537035" y="2910992"/>
            <a:ext cx="233400" cy="1500"/>
          </a:xfrm>
          <a:prstGeom prst="straightConnector1">
            <a:avLst/>
          </a:prstGeom>
          <a:noFill/>
          <a:ln cap="flat" cmpd="sng" w="19050">
            <a:solidFill>
              <a:srgbClr val="2E3855"/>
            </a:solidFill>
            <a:prstDash val="solid"/>
            <a:round/>
            <a:headEnd len="med" w="med" type="none"/>
            <a:tailEnd len="med" w="med" type="none"/>
          </a:ln>
        </p:spPr>
      </p:cxnSp>
      <p:cxnSp>
        <p:nvCxnSpPr>
          <p:cNvPr id="2079" name="Google Shape;2079;p64"/>
          <p:cNvCxnSpPr>
            <a:stCxn id="2051" idx="3"/>
            <a:endCxn id="2053" idx="1"/>
          </p:cNvCxnSpPr>
          <p:nvPr/>
        </p:nvCxnSpPr>
        <p:spPr>
          <a:xfrm flipH="1" rot="10800000">
            <a:off x="2537035" y="3147167"/>
            <a:ext cx="233400" cy="600"/>
          </a:xfrm>
          <a:prstGeom prst="straightConnector1">
            <a:avLst/>
          </a:prstGeom>
          <a:noFill/>
          <a:ln cap="flat" cmpd="sng" w="19050">
            <a:solidFill>
              <a:srgbClr val="2E3855"/>
            </a:solidFill>
            <a:prstDash val="solid"/>
            <a:round/>
            <a:headEnd len="med" w="med" type="none"/>
            <a:tailEnd len="med" w="med" type="none"/>
          </a:ln>
        </p:spPr>
      </p:cxnSp>
      <p:cxnSp>
        <p:nvCxnSpPr>
          <p:cNvPr id="2080" name="Google Shape;2080;p64"/>
          <p:cNvCxnSpPr>
            <a:stCxn id="2060" idx="3"/>
            <a:endCxn id="2068" idx="1"/>
          </p:cNvCxnSpPr>
          <p:nvPr/>
        </p:nvCxnSpPr>
        <p:spPr>
          <a:xfrm>
            <a:off x="2537035" y="3621315"/>
            <a:ext cx="233400" cy="2100"/>
          </a:xfrm>
          <a:prstGeom prst="straightConnector1">
            <a:avLst/>
          </a:prstGeom>
          <a:noFill/>
          <a:ln cap="flat" cmpd="sng" w="19050">
            <a:solidFill>
              <a:srgbClr val="2E3855"/>
            </a:solidFill>
            <a:prstDash val="solid"/>
            <a:round/>
            <a:headEnd len="med" w="med" type="none"/>
            <a:tailEnd len="med" w="med" type="none"/>
          </a:ln>
        </p:spPr>
      </p:cxnSp>
      <p:cxnSp>
        <p:nvCxnSpPr>
          <p:cNvPr id="2081" name="Google Shape;2081;p64"/>
          <p:cNvCxnSpPr>
            <a:stCxn id="2063" idx="3"/>
            <a:endCxn id="2071" idx="1"/>
          </p:cNvCxnSpPr>
          <p:nvPr/>
        </p:nvCxnSpPr>
        <p:spPr>
          <a:xfrm flipH="1" rot="10800000">
            <a:off x="2537035" y="3854489"/>
            <a:ext cx="233400" cy="3600"/>
          </a:xfrm>
          <a:prstGeom prst="straightConnector1">
            <a:avLst/>
          </a:prstGeom>
          <a:noFill/>
          <a:ln cap="flat" cmpd="sng" w="19050">
            <a:solidFill>
              <a:srgbClr val="2E3855"/>
            </a:solidFill>
            <a:prstDash val="solid"/>
            <a:round/>
            <a:headEnd len="med" w="med" type="none"/>
            <a:tailEnd len="med" w="med" type="none"/>
          </a:ln>
        </p:spPr>
      </p:cxnSp>
      <p:cxnSp>
        <p:nvCxnSpPr>
          <p:cNvPr id="2082" name="Google Shape;2082;p64"/>
          <p:cNvCxnSpPr>
            <a:stCxn id="2066" idx="3"/>
            <a:endCxn id="2074" idx="1"/>
          </p:cNvCxnSpPr>
          <p:nvPr/>
        </p:nvCxnSpPr>
        <p:spPr>
          <a:xfrm>
            <a:off x="2537003" y="4613995"/>
            <a:ext cx="219600" cy="0"/>
          </a:xfrm>
          <a:prstGeom prst="straightConnector1">
            <a:avLst/>
          </a:prstGeom>
          <a:noFill/>
          <a:ln cap="flat" cmpd="sng" w="19050">
            <a:solidFill>
              <a:srgbClr val="2E3855"/>
            </a:solidFill>
            <a:prstDash val="solid"/>
            <a:round/>
            <a:headEnd len="med" w="med" type="none"/>
            <a:tailEnd len="med" w="med" type="none"/>
          </a:ln>
        </p:spPr>
      </p:cxnSp>
      <p:cxnSp>
        <p:nvCxnSpPr>
          <p:cNvPr id="2083" name="Google Shape;2083;p64"/>
          <p:cNvCxnSpPr>
            <a:stCxn id="2026" idx="2"/>
            <a:endCxn id="2029" idx="1"/>
          </p:cNvCxnSpPr>
          <p:nvPr/>
        </p:nvCxnSpPr>
        <p:spPr>
          <a:xfrm flipH="1" rot="-5400000">
            <a:off x="386950" y="1532100"/>
            <a:ext cx="206400" cy="147600"/>
          </a:xfrm>
          <a:prstGeom prst="bentConnector2">
            <a:avLst/>
          </a:prstGeom>
          <a:noFill/>
          <a:ln cap="flat" cmpd="sng" w="19050">
            <a:solidFill>
              <a:srgbClr val="2E3855"/>
            </a:solidFill>
            <a:prstDash val="solid"/>
            <a:round/>
            <a:headEnd len="med" w="med" type="none"/>
            <a:tailEnd len="med" w="med" type="none"/>
          </a:ln>
        </p:spPr>
      </p:cxnSp>
      <p:cxnSp>
        <p:nvCxnSpPr>
          <p:cNvPr id="2084" name="Google Shape;2084;p64"/>
          <p:cNvCxnSpPr>
            <a:stCxn id="2026" idx="2"/>
            <a:endCxn id="2032" idx="1"/>
          </p:cNvCxnSpPr>
          <p:nvPr/>
        </p:nvCxnSpPr>
        <p:spPr>
          <a:xfrm flipH="1" rot="-5400000">
            <a:off x="22750" y="1896300"/>
            <a:ext cx="934800" cy="147600"/>
          </a:xfrm>
          <a:prstGeom prst="bentConnector2">
            <a:avLst/>
          </a:prstGeom>
          <a:noFill/>
          <a:ln cap="flat" cmpd="sng" w="19050">
            <a:solidFill>
              <a:srgbClr val="2E3855"/>
            </a:solidFill>
            <a:prstDash val="solid"/>
            <a:round/>
            <a:headEnd len="med" w="med" type="none"/>
            <a:tailEnd len="med" w="med" type="none"/>
          </a:ln>
        </p:spPr>
      </p:cxnSp>
      <p:cxnSp>
        <p:nvCxnSpPr>
          <p:cNvPr id="2085" name="Google Shape;2085;p64"/>
          <p:cNvCxnSpPr>
            <a:stCxn id="2026" idx="2"/>
            <a:endCxn id="2035" idx="1"/>
          </p:cNvCxnSpPr>
          <p:nvPr/>
        </p:nvCxnSpPr>
        <p:spPr>
          <a:xfrm flipH="1" rot="-5400000">
            <a:off x="-95600" y="2014650"/>
            <a:ext cx="1171500" cy="147600"/>
          </a:xfrm>
          <a:prstGeom prst="bentConnector2">
            <a:avLst/>
          </a:prstGeom>
          <a:noFill/>
          <a:ln cap="flat" cmpd="sng" w="19050">
            <a:solidFill>
              <a:srgbClr val="2E3855"/>
            </a:solidFill>
            <a:prstDash val="solid"/>
            <a:round/>
            <a:headEnd len="med" w="med" type="none"/>
            <a:tailEnd len="med" w="med" type="none"/>
          </a:ln>
        </p:spPr>
      </p:cxnSp>
      <p:cxnSp>
        <p:nvCxnSpPr>
          <p:cNvPr id="2086" name="Google Shape;2086;p64"/>
          <p:cNvCxnSpPr>
            <a:stCxn id="2026" idx="2"/>
            <a:endCxn id="2044" idx="1"/>
          </p:cNvCxnSpPr>
          <p:nvPr/>
        </p:nvCxnSpPr>
        <p:spPr>
          <a:xfrm flipH="1" rot="-5400000">
            <a:off x="-213950" y="2133000"/>
            <a:ext cx="1408200" cy="147600"/>
          </a:xfrm>
          <a:prstGeom prst="bentConnector2">
            <a:avLst/>
          </a:prstGeom>
          <a:noFill/>
          <a:ln cap="flat" cmpd="sng" w="19050">
            <a:solidFill>
              <a:srgbClr val="2E3855"/>
            </a:solidFill>
            <a:prstDash val="solid"/>
            <a:round/>
            <a:headEnd len="med" w="med" type="none"/>
            <a:tailEnd len="med" w="med" type="none"/>
          </a:ln>
        </p:spPr>
      </p:cxnSp>
      <p:cxnSp>
        <p:nvCxnSpPr>
          <p:cNvPr id="2087" name="Google Shape;2087;p64"/>
          <p:cNvCxnSpPr>
            <a:stCxn id="2026" idx="2"/>
            <a:endCxn id="2050" idx="1"/>
          </p:cNvCxnSpPr>
          <p:nvPr/>
        </p:nvCxnSpPr>
        <p:spPr>
          <a:xfrm flipH="1" rot="-5400000">
            <a:off x="-332450" y="2251500"/>
            <a:ext cx="1645200" cy="147600"/>
          </a:xfrm>
          <a:prstGeom prst="bentConnector2">
            <a:avLst/>
          </a:prstGeom>
          <a:noFill/>
          <a:ln cap="flat" cmpd="sng" w="19050">
            <a:solidFill>
              <a:srgbClr val="2E3855"/>
            </a:solidFill>
            <a:prstDash val="solid"/>
            <a:round/>
            <a:headEnd len="med" w="med" type="none"/>
            <a:tailEnd len="med" w="med" type="none"/>
          </a:ln>
        </p:spPr>
      </p:cxnSp>
      <p:cxnSp>
        <p:nvCxnSpPr>
          <p:cNvPr id="2088" name="Google Shape;2088;p64"/>
          <p:cNvCxnSpPr>
            <a:stCxn id="2026" idx="2"/>
            <a:endCxn id="2056" idx="1"/>
          </p:cNvCxnSpPr>
          <p:nvPr/>
        </p:nvCxnSpPr>
        <p:spPr>
          <a:xfrm flipH="1" rot="-5400000">
            <a:off x="-450800" y="2369850"/>
            <a:ext cx="1881900" cy="147600"/>
          </a:xfrm>
          <a:prstGeom prst="bentConnector2">
            <a:avLst/>
          </a:prstGeom>
          <a:noFill/>
          <a:ln cap="flat" cmpd="sng" w="19050">
            <a:solidFill>
              <a:srgbClr val="2E3855"/>
            </a:solidFill>
            <a:prstDash val="solid"/>
            <a:round/>
            <a:headEnd len="med" w="med" type="none"/>
            <a:tailEnd len="med" w="med" type="none"/>
          </a:ln>
        </p:spPr>
      </p:cxnSp>
      <p:cxnSp>
        <p:nvCxnSpPr>
          <p:cNvPr id="2089" name="Google Shape;2089;p64"/>
          <p:cNvCxnSpPr>
            <a:stCxn id="2026" idx="2"/>
            <a:endCxn id="2059" idx="1"/>
          </p:cNvCxnSpPr>
          <p:nvPr/>
        </p:nvCxnSpPr>
        <p:spPr>
          <a:xfrm flipH="1" rot="-5400000">
            <a:off x="-569150" y="2488200"/>
            <a:ext cx="2118600" cy="147600"/>
          </a:xfrm>
          <a:prstGeom prst="bentConnector2">
            <a:avLst/>
          </a:prstGeom>
          <a:noFill/>
          <a:ln cap="flat" cmpd="sng" w="19050">
            <a:solidFill>
              <a:srgbClr val="2E3855"/>
            </a:solidFill>
            <a:prstDash val="solid"/>
            <a:round/>
            <a:headEnd len="med" w="med" type="none"/>
            <a:tailEnd len="med" w="med" type="none"/>
          </a:ln>
        </p:spPr>
      </p:cxnSp>
      <p:cxnSp>
        <p:nvCxnSpPr>
          <p:cNvPr id="2090" name="Google Shape;2090;p64"/>
          <p:cNvCxnSpPr>
            <a:stCxn id="2026" idx="2"/>
            <a:endCxn id="2062" idx="1"/>
          </p:cNvCxnSpPr>
          <p:nvPr/>
        </p:nvCxnSpPr>
        <p:spPr>
          <a:xfrm flipH="1" rot="-5400000">
            <a:off x="-687500" y="2606550"/>
            <a:ext cx="2355300" cy="147600"/>
          </a:xfrm>
          <a:prstGeom prst="bentConnector2">
            <a:avLst/>
          </a:prstGeom>
          <a:noFill/>
          <a:ln cap="flat" cmpd="sng" w="19050">
            <a:solidFill>
              <a:srgbClr val="2E3855"/>
            </a:solidFill>
            <a:prstDash val="solid"/>
            <a:round/>
            <a:headEnd len="med" w="med" type="none"/>
            <a:tailEnd len="med" w="med" type="none"/>
          </a:ln>
        </p:spPr>
      </p:cxnSp>
      <p:cxnSp>
        <p:nvCxnSpPr>
          <p:cNvPr id="2091" name="Google Shape;2091;p64"/>
          <p:cNvCxnSpPr>
            <a:endCxn id="2092" idx="1"/>
          </p:cNvCxnSpPr>
          <p:nvPr/>
        </p:nvCxnSpPr>
        <p:spPr>
          <a:xfrm flipH="1" rot="-5400000">
            <a:off x="-968767" y="2825223"/>
            <a:ext cx="2917800" cy="147600"/>
          </a:xfrm>
          <a:prstGeom prst="bentConnector2">
            <a:avLst/>
          </a:prstGeom>
          <a:noFill/>
          <a:ln cap="flat" cmpd="sng" w="19050">
            <a:solidFill>
              <a:srgbClr val="2E3855"/>
            </a:solidFill>
            <a:prstDash val="solid"/>
            <a:round/>
            <a:headEnd len="med" w="med" type="none"/>
            <a:tailEnd len="med" w="med" type="none"/>
          </a:ln>
        </p:spPr>
      </p:cxnSp>
      <p:cxnSp>
        <p:nvCxnSpPr>
          <p:cNvPr id="2093" name="Google Shape;2093;p64"/>
          <p:cNvCxnSpPr>
            <a:stCxn id="2024" idx="3"/>
            <a:endCxn id="2094" idx="1"/>
          </p:cNvCxnSpPr>
          <p:nvPr/>
        </p:nvCxnSpPr>
        <p:spPr>
          <a:xfrm>
            <a:off x="2537035" y="1954297"/>
            <a:ext cx="225900" cy="3900"/>
          </a:xfrm>
          <a:prstGeom prst="straightConnector1">
            <a:avLst/>
          </a:prstGeom>
          <a:noFill/>
          <a:ln cap="flat" cmpd="sng" w="19050">
            <a:solidFill>
              <a:srgbClr val="9E9E9E"/>
            </a:solidFill>
            <a:prstDash val="solid"/>
            <a:round/>
            <a:headEnd len="med" w="med" type="none"/>
            <a:tailEnd len="med" w="med" type="none"/>
          </a:ln>
        </p:spPr>
      </p:cxnSp>
      <p:sp>
        <p:nvSpPr>
          <p:cNvPr id="2094" name="Google Shape;2094;p64"/>
          <p:cNvSpPr/>
          <p:nvPr/>
        </p:nvSpPr>
        <p:spPr>
          <a:xfrm>
            <a:off x="2762846" y="1858414"/>
            <a:ext cx="357300" cy="199800"/>
          </a:xfrm>
          <a:prstGeom prst="rect">
            <a:avLst/>
          </a:prstGeom>
          <a:solidFill>
            <a:srgbClr val="9E9E9E"/>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FFFFFF"/>
              </a:solidFill>
            </a:endParaRPr>
          </a:p>
        </p:txBody>
      </p:sp>
      <p:sp>
        <p:nvSpPr>
          <p:cNvPr id="2095" name="Google Shape;2095;p64"/>
          <p:cNvSpPr/>
          <p:nvPr/>
        </p:nvSpPr>
        <p:spPr>
          <a:xfrm>
            <a:off x="3120276" y="1858414"/>
            <a:ext cx="1461600" cy="199800"/>
          </a:xfrm>
          <a:prstGeom prst="rect">
            <a:avLst/>
          </a:prstGeom>
          <a:solidFill>
            <a:srgbClr val="EEEEEE"/>
          </a:solidFill>
          <a:ln cap="flat" cmpd="sng" w="19050">
            <a:solidFill>
              <a:srgbClr val="9E9E9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2E3956"/>
                </a:solidFill>
                <a:latin typeface="M PLUS 1p"/>
                <a:ea typeface="M PLUS 1p"/>
                <a:cs typeface="M PLUS 1p"/>
                <a:sym typeface="M PLUS 1p"/>
              </a:rPr>
              <a:t>課題別・業種別（詳細）</a:t>
            </a:r>
            <a:endParaRPr b="1" sz="800">
              <a:solidFill>
                <a:srgbClr val="2E3956"/>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b="1" lang="ja" sz="500">
                <a:solidFill>
                  <a:srgbClr val="2E3956"/>
                </a:solidFill>
                <a:latin typeface="M PLUS 1p"/>
                <a:ea typeface="M PLUS 1p"/>
                <a:cs typeface="M PLUS 1p"/>
                <a:sym typeface="M PLUS 1p"/>
              </a:rPr>
              <a:t>1ページ目分のテンプレは制作します</a:t>
            </a:r>
            <a:endParaRPr b="1" sz="800">
              <a:solidFill>
                <a:srgbClr val="2E3956"/>
              </a:solidFill>
              <a:latin typeface="M PLUS 1p"/>
              <a:ea typeface="M PLUS 1p"/>
              <a:cs typeface="M PLUS 1p"/>
              <a:sym typeface="M PLUS 1p"/>
            </a:endParaRPr>
          </a:p>
        </p:txBody>
      </p:sp>
      <p:grpSp>
        <p:nvGrpSpPr>
          <p:cNvPr id="2096" name="Google Shape;2096;p64"/>
          <p:cNvGrpSpPr/>
          <p:nvPr/>
        </p:nvGrpSpPr>
        <p:grpSpPr>
          <a:xfrm>
            <a:off x="563933" y="2092994"/>
            <a:ext cx="1973102" cy="200091"/>
            <a:chOff x="669925" y="2033549"/>
            <a:chExt cx="1891575" cy="246600"/>
          </a:xfrm>
        </p:grpSpPr>
        <p:sp>
          <p:nvSpPr>
            <p:cNvPr id="2097" name="Google Shape;2097;p64"/>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chemeClr val="lt1"/>
                  </a:solidFill>
                  <a:latin typeface="M PLUS 1p"/>
                  <a:ea typeface="M PLUS 1p"/>
                  <a:cs typeface="M PLUS 1p"/>
                  <a:sym typeface="M PLUS 1p"/>
                </a:rPr>
                <a:t>4</a:t>
              </a:r>
              <a:endParaRPr b="1" sz="1000">
                <a:solidFill>
                  <a:schemeClr val="lt1"/>
                </a:solidFill>
                <a:latin typeface="M PLUS 1p"/>
                <a:ea typeface="M PLUS 1p"/>
                <a:cs typeface="M PLUS 1p"/>
                <a:sym typeface="M PLUS 1p"/>
              </a:endParaRPr>
            </a:p>
          </p:txBody>
        </p:sp>
        <p:sp>
          <p:nvSpPr>
            <p:cNvPr id="2098" name="Google Shape;2098;p64"/>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サービス一覧（製品一覧）</a:t>
              </a:r>
              <a:endParaRPr b="1" sz="800">
                <a:solidFill>
                  <a:srgbClr val="073763"/>
                </a:solidFill>
                <a:latin typeface="M PLUS 1p"/>
                <a:ea typeface="M PLUS 1p"/>
                <a:cs typeface="M PLUS 1p"/>
                <a:sym typeface="M PLUS 1p"/>
              </a:endParaRPr>
            </a:p>
          </p:txBody>
        </p:sp>
      </p:grpSp>
      <p:cxnSp>
        <p:nvCxnSpPr>
          <p:cNvPr id="2099" name="Google Shape;2099;p64"/>
          <p:cNvCxnSpPr>
            <a:endCxn id="2097" idx="1"/>
          </p:cNvCxnSpPr>
          <p:nvPr/>
        </p:nvCxnSpPr>
        <p:spPr>
          <a:xfrm flipH="1" rot="-5400000">
            <a:off x="268733" y="1897840"/>
            <a:ext cx="442800" cy="147600"/>
          </a:xfrm>
          <a:prstGeom prst="bentConnector2">
            <a:avLst/>
          </a:prstGeom>
          <a:noFill/>
          <a:ln cap="flat" cmpd="sng" w="19050">
            <a:solidFill>
              <a:srgbClr val="2E3855"/>
            </a:solidFill>
            <a:prstDash val="solid"/>
            <a:round/>
            <a:headEnd len="med" w="med" type="none"/>
            <a:tailEnd len="med" w="med" type="none"/>
          </a:ln>
        </p:spPr>
      </p:cxnSp>
      <p:grpSp>
        <p:nvGrpSpPr>
          <p:cNvPr id="2100" name="Google Shape;2100;p64"/>
          <p:cNvGrpSpPr/>
          <p:nvPr/>
        </p:nvGrpSpPr>
        <p:grpSpPr>
          <a:xfrm>
            <a:off x="563933" y="4006627"/>
            <a:ext cx="1973102" cy="200091"/>
            <a:chOff x="683400" y="3770456"/>
            <a:chExt cx="1891575" cy="246600"/>
          </a:xfrm>
        </p:grpSpPr>
        <p:sp>
          <p:nvSpPr>
            <p:cNvPr id="2101" name="Google Shape;2101;p64"/>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17</a:t>
              </a:r>
              <a:endParaRPr b="1" sz="1000">
                <a:solidFill>
                  <a:srgbClr val="FFFFFF"/>
                </a:solidFill>
                <a:latin typeface="M PLUS 1p"/>
                <a:ea typeface="M PLUS 1p"/>
                <a:cs typeface="M PLUS 1p"/>
                <a:sym typeface="M PLUS 1p"/>
              </a:endParaRPr>
            </a:p>
          </p:txBody>
        </p:sp>
        <p:sp>
          <p:nvSpPr>
            <p:cNvPr id="2102" name="Google Shape;2102;p64"/>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無料相談（トライアル）</a:t>
              </a:r>
              <a:endParaRPr b="1" sz="800">
                <a:solidFill>
                  <a:srgbClr val="073763"/>
                </a:solidFill>
                <a:latin typeface="M PLUS 1p"/>
                <a:ea typeface="M PLUS 1p"/>
                <a:cs typeface="M PLUS 1p"/>
                <a:sym typeface="M PLUS 1p"/>
              </a:endParaRPr>
            </a:p>
          </p:txBody>
        </p:sp>
      </p:grpSp>
      <p:grpSp>
        <p:nvGrpSpPr>
          <p:cNvPr id="2103" name="Google Shape;2103;p64"/>
          <p:cNvGrpSpPr/>
          <p:nvPr/>
        </p:nvGrpSpPr>
        <p:grpSpPr>
          <a:xfrm>
            <a:off x="2770566" y="4008869"/>
            <a:ext cx="1814993" cy="200091"/>
            <a:chOff x="2713050" y="3770453"/>
            <a:chExt cx="1891800" cy="246600"/>
          </a:xfrm>
        </p:grpSpPr>
        <p:sp>
          <p:nvSpPr>
            <p:cNvPr id="2104" name="Google Shape;2104;p64"/>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105" name="Google Shape;2105;p64"/>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無料相談申し込み完了</a:t>
              </a:r>
              <a:endParaRPr b="1" sz="800">
                <a:solidFill>
                  <a:srgbClr val="073763"/>
                </a:solidFill>
                <a:latin typeface="M PLUS 1p"/>
                <a:ea typeface="M PLUS 1p"/>
                <a:cs typeface="M PLUS 1p"/>
                <a:sym typeface="M PLUS 1p"/>
              </a:endParaRPr>
            </a:p>
          </p:txBody>
        </p:sp>
      </p:grpSp>
      <p:cxnSp>
        <p:nvCxnSpPr>
          <p:cNvPr id="2106" name="Google Shape;2106;p64"/>
          <p:cNvCxnSpPr>
            <a:stCxn id="2102" idx="3"/>
            <a:endCxn id="2104" idx="1"/>
          </p:cNvCxnSpPr>
          <p:nvPr/>
        </p:nvCxnSpPr>
        <p:spPr>
          <a:xfrm>
            <a:off x="2537035" y="4106672"/>
            <a:ext cx="233400" cy="2100"/>
          </a:xfrm>
          <a:prstGeom prst="straightConnector1">
            <a:avLst/>
          </a:prstGeom>
          <a:noFill/>
          <a:ln cap="flat" cmpd="sng" w="19050">
            <a:solidFill>
              <a:srgbClr val="2E3855"/>
            </a:solidFill>
            <a:prstDash val="solid"/>
            <a:round/>
            <a:headEnd len="med" w="med" type="none"/>
            <a:tailEnd len="med" w="med" type="none"/>
          </a:ln>
        </p:spPr>
      </p:cxnSp>
      <p:cxnSp>
        <p:nvCxnSpPr>
          <p:cNvPr id="2107" name="Google Shape;2107;p64"/>
          <p:cNvCxnSpPr>
            <a:endCxn id="2101" idx="1"/>
          </p:cNvCxnSpPr>
          <p:nvPr/>
        </p:nvCxnSpPr>
        <p:spPr>
          <a:xfrm flipH="1" rot="-5400000">
            <a:off x="-569017" y="2973722"/>
            <a:ext cx="2118600" cy="147300"/>
          </a:xfrm>
          <a:prstGeom prst="bentConnector2">
            <a:avLst/>
          </a:prstGeom>
          <a:noFill/>
          <a:ln cap="flat" cmpd="sng" w="19050">
            <a:solidFill>
              <a:srgbClr val="2E3855"/>
            </a:solidFill>
            <a:prstDash val="solid"/>
            <a:round/>
            <a:headEnd len="med" w="med" type="none"/>
            <a:tailEnd len="med" w="med" type="none"/>
          </a:ln>
        </p:spPr>
      </p:cxnSp>
      <p:grpSp>
        <p:nvGrpSpPr>
          <p:cNvPr id="2108" name="Google Shape;2108;p64"/>
          <p:cNvGrpSpPr/>
          <p:nvPr/>
        </p:nvGrpSpPr>
        <p:grpSpPr>
          <a:xfrm>
            <a:off x="563933" y="4257878"/>
            <a:ext cx="1973102" cy="200091"/>
            <a:chOff x="683400" y="3770456"/>
            <a:chExt cx="1891575" cy="246600"/>
          </a:xfrm>
        </p:grpSpPr>
        <p:sp>
          <p:nvSpPr>
            <p:cNvPr id="2092" name="Google Shape;2092;p64"/>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18</a:t>
              </a:r>
              <a:endParaRPr b="1" sz="1000">
                <a:solidFill>
                  <a:srgbClr val="FFFFFF"/>
                </a:solidFill>
                <a:latin typeface="M PLUS 1p"/>
                <a:ea typeface="M PLUS 1p"/>
                <a:cs typeface="M PLUS 1p"/>
                <a:sym typeface="M PLUS 1p"/>
              </a:endParaRPr>
            </a:p>
          </p:txBody>
        </p:sp>
        <p:sp>
          <p:nvSpPr>
            <p:cNvPr id="2109" name="Google Shape;2109;p64"/>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a:t>
              </a:r>
              <a:endParaRPr b="1" sz="800">
                <a:solidFill>
                  <a:srgbClr val="073763"/>
                </a:solidFill>
                <a:latin typeface="M PLUS 1p"/>
                <a:ea typeface="M PLUS 1p"/>
                <a:cs typeface="M PLUS 1p"/>
                <a:sym typeface="M PLUS 1p"/>
              </a:endParaRPr>
            </a:p>
          </p:txBody>
        </p:sp>
      </p:grpSp>
      <p:grpSp>
        <p:nvGrpSpPr>
          <p:cNvPr id="2110" name="Google Shape;2110;p64"/>
          <p:cNvGrpSpPr/>
          <p:nvPr/>
        </p:nvGrpSpPr>
        <p:grpSpPr>
          <a:xfrm>
            <a:off x="2770566" y="4260120"/>
            <a:ext cx="1814993" cy="200091"/>
            <a:chOff x="2713050" y="3770453"/>
            <a:chExt cx="1891800" cy="246600"/>
          </a:xfrm>
        </p:grpSpPr>
        <p:sp>
          <p:nvSpPr>
            <p:cNvPr id="2111" name="Google Shape;2111;p64"/>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112" name="Google Shape;2112;p64"/>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メルマガ申し込み完了</a:t>
              </a:r>
              <a:endParaRPr b="1" sz="800">
                <a:solidFill>
                  <a:srgbClr val="073763"/>
                </a:solidFill>
                <a:latin typeface="M PLUS 1p"/>
                <a:ea typeface="M PLUS 1p"/>
                <a:cs typeface="M PLUS 1p"/>
                <a:sym typeface="M PLUS 1p"/>
              </a:endParaRPr>
            </a:p>
          </p:txBody>
        </p:sp>
      </p:grpSp>
      <p:cxnSp>
        <p:nvCxnSpPr>
          <p:cNvPr id="2113" name="Google Shape;2113;p64"/>
          <p:cNvCxnSpPr>
            <a:stCxn id="2109" idx="3"/>
            <a:endCxn id="2111" idx="1"/>
          </p:cNvCxnSpPr>
          <p:nvPr/>
        </p:nvCxnSpPr>
        <p:spPr>
          <a:xfrm>
            <a:off x="2537035" y="4357923"/>
            <a:ext cx="233400" cy="2100"/>
          </a:xfrm>
          <a:prstGeom prst="straightConnector1">
            <a:avLst/>
          </a:prstGeom>
          <a:noFill/>
          <a:ln cap="flat" cmpd="sng" w="19050">
            <a:solidFill>
              <a:srgbClr val="2E3855"/>
            </a:solidFill>
            <a:prstDash val="solid"/>
            <a:round/>
            <a:headEnd len="med" w="med" type="none"/>
            <a:tailEnd len="med" w="med" type="none"/>
          </a:ln>
        </p:spPr>
      </p:cxnSp>
      <p:cxnSp>
        <p:nvCxnSpPr>
          <p:cNvPr id="2114" name="Google Shape;2114;p64"/>
          <p:cNvCxnSpPr>
            <a:stCxn id="2098" idx="3"/>
            <a:endCxn id="2115" idx="1"/>
          </p:cNvCxnSpPr>
          <p:nvPr/>
        </p:nvCxnSpPr>
        <p:spPr>
          <a:xfrm>
            <a:off x="2537035" y="2193040"/>
            <a:ext cx="225900" cy="300"/>
          </a:xfrm>
          <a:prstGeom prst="straightConnector1">
            <a:avLst/>
          </a:prstGeom>
          <a:noFill/>
          <a:ln cap="flat" cmpd="sng" w="19050">
            <a:solidFill>
              <a:srgbClr val="9E9E9E"/>
            </a:solidFill>
            <a:prstDash val="solid"/>
            <a:round/>
            <a:headEnd len="med" w="med" type="none"/>
            <a:tailEnd len="med" w="med" type="none"/>
          </a:ln>
        </p:spPr>
      </p:cxnSp>
      <p:sp>
        <p:nvSpPr>
          <p:cNvPr id="2115" name="Google Shape;2115;p64"/>
          <p:cNvSpPr/>
          <p:nvPr/>
        </p:nvSpPr>
        <p:spPr>
          <a:xfrm>
            <a:off x="2762846" y="2093410"/>
            <a:ext cx="357300" cy="199800"/>
          </a:xfrm>
          <a:prstGeom prst="rect">
            <a:avLst/>
          </a:prstGeom>
          <a:solidFill>
            <a:srgbClr val="9E9E9E"/>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FFFFFF"/>
              </a:solidFill>
            </a:endParaRPr>
          </a:p>
        </p:txBody>
      </p:sp>
      <p:sp>
        <p:nvSpPr>
          <p:cNvPr id="2116" name="Google Shape;2116;p64"/>
          <p:cNvSpPr/>
          <p:nvPr/>
        </p:nvSpPr>
        <p:spPr>
          <a:xfrm>
            <a:off x="3120276" y="2093410"/>
            <a:ext cx="1461600" cy="199800"/>
          </a:xfrm>
          <a:prstGeom prst="rect">
            <a:avLst/>
          </a:prstGeom>
          <a:solidFill>
            <a:srgbClr val="EEEEEE"/>
          </a:solidFill>
          <a:ln cap="flat" cmpd="sng" w="19050">
            <a:solidFill>
              <a:srgbClr val="9E9E9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2E3956"/>
                </a:solidFill>
                <a:latin typeface="M PLUS 1p"/>
                <a:ea typeface="M PLUS 1p"/>
                <a:cs typeface="M PLUS 1p"/>
                <a:sym typeface="M PLUS 1p"/>
              </a:rPr>
              <a:t>個別サービス（詳細）</a:t>
            </a:r>
            <a:endParaRPr b="1" sz="800">
              <a:solidFill>
                <a:srgbClr val="2E3956"/>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b="1" lang="ja" sz="500">
                <a:solidFill>
                  <a:srgbClr val="2E3956"/>
                </a:solidFill>
                <a:latin typeface="M PLUS 1p"/>
                <a:ea typeface="M PLUS 1p"/>
                <a:cs typeface="M PLUS 1p"/>
                <a:sym typeface="M PLUS 1p"/>
              </a:rPr>
              <a:t>1サービス分のテンプレは制作します</a:t>
            </a:r>
            <a:endParaRPr b="1" sz="800">
              <a:solidFill>
                <a:srgbClr val="2E3956"/>
              </a:solidFill>
              <a:latin typeface="M PLUS 1p"/>
              <a:ea typeface="M PLUS 1p"/>
              <a:cs typeface="M PLUS 1p"/>
              <a:sym typeface="M PLUS 1p"/>
            </a:endParaRPr>
          </a:p>
        </p:txBody>
      </p:sp>
      <p:cxnSp>
        <p:nvCxnSpPr>
          <p:cNvPr id="2117" name="Google Shape;2117;p64"/>
          <p:cNvCxnSpPr>
            <a:stCxn id="2026" idx="2"/>
            <a:endCxn id="2065" idx="1"/>
          </p:cNvCxnSpPr>
          <p:nvPr/>
        </p:nvCxnSpPr>
        <p:spPr>
          <a:xfrm flipH="1" rot="-5400000">
            <a:off x="-1065500" y="2984550"/>
            <a:ext cx="3111300" cy="147600"/>
          </a:xfrm>
          <a:prstGeom prst="bentConnector2">
            <a:avLst/>
          </a:prstGeom>
          <a:noFill/>
          <a:ln cap="flat" cmpd="sng" w="19050">
            <a:solidFill>
              <a:srgbClr val="2E3855"/>
            </a:solidFill>
            <a:prstDash val="solid"/>
            <a:round/>
            <a:headEnd len="med" w="med" type="none"/>
            <a:tailEnd len="med" w="med" type="none"/>
          </a:ln>
        </p:spPr>
      </p:cxnSp>
      <p:sp>
        <p:nvSpPr>
          <p:cNvPr id="2118" name="Google Shape;2118;p64"/>
          <p:cNvSpPr/>
          <p:nvPr/>
        </p:nvSpPr>
        <p:spPr>
          <a:xfrm>
            <a:off x="4600750" y="1272325"/>
            <a:ext cx="322800" cy="2061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rPr>
              <a:t>1</a:t>
            </a:r>
            <a:endParaRPr b="1" sz="1000">
              <a:solidFill>
                <a:srgbClr val="FFFFFF"/>
              </a:solidFill>
            </a:endParaRPr>
          </a:p>
        </p:txBody>
      </p:sp>
      <p:sp>
        <p:nvSpPr>
          <p:cNvPr id="2119" name="Google Shape;2119;p64"/>
          <p:cNvSpPr/>
          <p:nvPr/>
        </p:nvSpPr>
        <p:spPr>
          <a:xfrm>
            <a:off x="4923613" y="1272325"/>
            <a:ext cx="1320300" cy="206100"/>
          </a:xfrm>
          <a:prstGeom prst="rect">
            <a:avLst/>
          </a:prstGeom>
          <a:solidFill>
            <a:srgbClr val="EBC3E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073763"/>
                </a:solidFill>
                <a:latin typeface="M PLUS 1p"/>
                <a:ea typeface="M PLUS 1p"/>
                <a:cs typeface="M PLUS 1p"/>
                <a:sym typeface="M PLUS 1p"/>
              </a:rPr>
              <a:t>TOP</a:t>
            </a:r>
            <a:endParaRPr b="1" sz="1000">
              <a:solidFill>
                <a:srgbClr val="073763"/>
              </a:solidFill>
              <a:latin typeface="M PLUS 1p"/>
              <a:ea typeface="M PLUS 1p"/>
              <a:cs typeface="M PLUS 1p"/>
              <a:sym typeface="M PLUS 1p"/>
            </a:endParaRPr>
          </a:p>
        </p:txBody>
      </p:sp>
      <p:grpSp>
        <p:nvGrpSpPr>
          <p:cNvPr id="2120" name="Google Shape;2120;p64"/>
          <p:cNvGrpSpPr/>
          <p:nvPr/>
        </p:nvGrpSpPr>
        <p:grpSpPr>
          <a:xfrm>
            <a:off x="4911832" y="1587918"/>
            <a:ext cx="2002232" cy="206355"/>
            <a:chOff x="680100" y="1738684"/>
            <a:chExt cx="1891575" cy="246600"/>
          </a:xfrm>
        </p:grpSpPr>
        <p:sp>
          <p:nvSpPr>
            <p:cNvPr id="2121" name="Google Shape;2121;p64"/>
            <p:cNvSpPr/>
            <p:nvPr/>
          </p:nvSpPr>
          <p:spPr>
            <a:xfrm>
              <a:off x="680100" y="173868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2</a:t>
              </a:r>
              <a:endParaRPr b="1" sz="1000">
                <a:solidFill>
                  <a:srgbClr val="FFFFFF"/>
                </a:solidFill>
                <a:latin typeface="M PLUS 1p"/>
                <a:ea typeface="M PLUS 1p"/>
                <a:cs typeface="M PLUS 1p"/>
                <a:sym typeface="M PLUS 1p"/>
              </a:endParaRPr>
            </a:p>
          </p:txBody>
        </p:sp>
        <p:sp>
          <p:nvSpPr>
            <p:cNvPr id="2122" name="Google Shape;2122;p64"/>
            <p:cNvSpPr/>
            <p:nvPr/>
          </p:nvSpPr>
          <p:spPr>
            <a:xfrm>
              <a:off x="1051575" y="1738684"/>
              <a:ext cx="1520100" cy="246600"/>
            </a:xfrm>
            <a:prstGeom prst="rect">
              <a:avLst/>
            </a:prstGeom>
            <a:solidFill>
              <a:srgbClr val="EBC3E4"/>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私たちの強み</a:t>
              </a:r>
              <a:r>
                <a:rPr b="1" lang="ja" sz="700">
                  <a:solidFill>
                    <a:srgbClr val="073763"/>
                  </a:solidFill>
                  <a:latin typeface="M PLUS 1p"/>
                  <a:ea typeface="M PLUS 1p"/>
                  <a:cs typeface="M PLUS 1p"/>
                  <a:sym typeface="M PLUS 1p"/>
                </a:rPr>
                <a:t>（私たちについて）</a:t>
              </a:r>
              <a:endParaRPr b="1" sz="700">
                <a:solidFill>
                  <a:srgbClr val="073763"/>
                </a:solidFill>
                <a:latin typeface="M PLUS 1p"/>
                <a:ea typeface="M PLUS 1p"/>
                <a:cs typeface="M PLUS 1p"/>
                <a:sym typeface="M PLUS 1p"/>
              </a:endParaRPr>
            </a:p>
          </p:txBody>
        </p:sp>
      </p:grpSp>
      <p:grpSp>
        <p:nvGrpSpPr>
          <p:cNvPr id="2123" name="Google Shape;2123;p64"/>
          <p:cNvGrpSpPr/>
          <p:nvPr/>
        </p:nvGrpSpPr>
        <p:grpSpPr>
          <a:xfrm>
            <a:off x="4911831" y="2088940"/>
            <a:ext cx="2002232" cy="206355"/>
            <a:chOff x="683400" y="2325174"/>
            <a:chExt cx="1891575" cy="246600"/>
          </a:xfrm>
        </p:grpSpPr>
        <p:sp>
          <p:nvSpPr>
            <p:cNvPr id="2124" name="Google Shape;2124;p64"/>
            <p:cNvSpPr/>
            <p:nvPr/>
          </p:nvSpPr>
          <p:spPr>
            <a:xfrm>
              <a:off x="683400" y="2325174"/>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4</a:t>
              </a:r>
              <a:endParaRPr b="1" sz="1000">
                <a:solidFill>
                  <a:srgbClr val="FFFFFF"/>
                </a:solidFill>
                <a:latin typeface="M PLUS 1p"/>
                <a:ea typeface="M PLUS 1p"/>
                <a:cs typeface="M PLUS 1p"/>
                <a:sym typeface="M PLUS 1p"/>
              </a:endParaRPr>
            </a:p>
          </p:txBody>
        </p:sp>
        <p:sp>
          <p:nvSpPr>
            <p:cNvPr id="2125" name="Google Shape;2125;p64"/>
            <p:cNvSpPr/>
            <p:nvPr/>
          </p:nvSpPr>
          <p:spPr>
            <a:xfrm>
              <a:off x="1054875" y="2325174"/>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導入事例（一覧）</a:t>
              </a:r>
              <a:endParaRPr b="1" sz="800">
                <a:solidFill>
                  <a:srgbClr val="073763"/>
                </a:solidFill>
                <a:latin typeface="M PLUS 1p"/>
                <a:ea typeface="M PLUS 1p"/>
                <a:cs typeface="M PLUS 1p"/>
                <a:sym typeface="M PLUS 1p"/>
              </a:endParaRPr>
            </a:p>
          </p:txBody>
        </p:sp>
      </p:grpSp>
      <p:grpSp>
        <p:nvGrpSpPr>
          <p:cNvPr id="2126" name="Google Shape;2126;p64"/>
          <p:cNvGrpSpPr/>
          <p:nvPr/>
        </p:nvGrpSpPr>
        <p:grpSpPr>
          <a:xfrm>
            <a:off x="4911831" y="2333126"/>
            <a:ext cx="2002232" cy="206355"/>
            <a:chOff x="683400" y="2614231"/>
            <a:chExt cx="1891575" cy="246600"/>
          </a:xfrm>
        </p:grpSpPr>
        <p:sp>
          <p:nvSpPr>
            <p:cNvPr id="2127" name="Google Shape;2127;p64"/>
            <p:cNvSpPr/>
            <p:nvPr/>
          </p:nvSpPr>
          <p:spPr>
            <a:xfrm>
              <a:off x="683400" y="2614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6</a:t>
              </a:r>
              <a:endParaRPr b="1" sz="1000">
                <a:solidFill>
                  <a:srgbClr val="FFFFFF"/>
                </a:solidFill>
                <a:latin typeface="M PLUS 1p"/>
                <a:ea typeface="M PLUS 1p"/>
                <a:cs typeface="M PLUS 1p"/>
                <a:sym typeface="M PLUS 1p"/>
              </a:endParaRPr>
            </a:p>
          </p:txBody>
        </p:sp>
        <p:sp>
          <p:nvSpPr>
            <p:cNvPr id="2128" name="Google Shape;2128;p64"/>
            <p:cNvSpPr/>
            <p:nvPr/>
          </p:nvSpPr>
          <p:spPr>
            <a:xfrm>
              <a:off x="1054875" y="2614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セミナー（一覧）</a:t>
              </a:r>
              <a:endParaRPr b="1" sz="800">
                <a:solidFill>
                  <a:srgbClr val="073763"/>
                </a:solidFill>
                <a:latin typeface="M PLUS 1p"/>
                <a:ea typeface="M PLUS 1p"/>
                <a:cs typeface="M PLUS 1p"/>
                <a:sym typeface="M PLUS 1p"/>
              </a:endParaRPr>
            </a:p>
          </p:txBody>
        </p:sp>
      </p:grpSp>
      <p:grpSp>
        <p:nvGrpSpPr>
          <p:cNvPr id="2129" name="Google Shape;2129;p64"/>
          <p:cNvGrpSpPr/>
          <p:nvPr/>
        </p:nvGrpSpPr>
        <p:grpSpPr>
          <a:xfrm>
            <a:off x="7151433" y="2091459"/>
            <a:ext cx="1842046" cy="206355"/>
            <a:chOff x="2713050" y="2311649"/>
            <a:chExt cx="1891800" cy="246600"/>
          </a:xfrm>
        </p:grpSpPr>
        <p:sp>
          <p:nvSpPr>
            <p:cNvPr id="2130" name="Google Shape;2130;p64"/>
            <p:cNvSpPr/>
            <p:nvPr/>
          </p:nvSpPr>
          <p:spPr>
            <a:xfrm>
              <a:off x="2713050" y="2311649"/>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5</a:t>
              </a:r>
              <a:endParaRPr b="1" sz="1000">
                <a:solidFill>
                  <a:srgbClr val="FFFFFF"/>
                </a:solidFill>
                <a:latin typeface="M PLUS 1p"/>
                <a:ea typeface="M PLUS 1p"/>
                <a:cs typeface="M PLUS 1p"/>
                <a:sym typeface="M PLUS 1p"/>
              </a:endParaRPr>
            </a:p>
          </p:txBody>
        </p:sp>
        <p:sp>
          <p:nvSpPr>
            <p:cNvPr id="2131" name="Google Shape;2131;p64"/>
            <p:cNvSpPr/>
            <p:nvPr/>
          </p:nvSpPr>
          <p:spPr>
            <a:xfrm>
              <a:off x="3084750" y="2311649"/>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導入事例（詳細）</a:t>
              </a:r>
              <a:endParaRPr b="1" sz="800">
                <a:solidFill>
                  <a:srgbClr val="073763"/>
                </a:solidFill>
                <a:latin typeface="M PLUS 1p"/>
                <a:ea typeface="M PLUS 1p"/>
                <a:cs typeface="M PLUS 1p"/>
                <a:sym typeface="M PLUS 1p"/>
              </a:endParaRPr>
            </a:p>
          </p:txBody>
        </p:sp>
      </p:grpSp>
      <p:grpSp>
        <p:nvGrpSpPr>
          <p:cNvPr id="2132" name="Google Shape;2132;p64"/>
          <p:cNvGrpSpPr/>
          <p:nvPr/>
        </p:nvGrpSpPr>
        <p:grpSpPr>
          <a:xfrm>
            <a:off x="7151433" y="2337128"/>
            <a:ext cx="1842046" cy="206355"/>
            <a:chOff x="2713050" y="2605231"/>
            <a:chExt cx="1891800" cy="246600"/>
          </a:xfrm>
        </p:grpSpPr>
        <p:sp>
          <p:nvSpPr>
            <p:cNvPr id="2133" name="Google Shape;2133;p64"/>
            <p:cNvSpPr/>
            <p:nvPr/>
          </p:nvSpPr>
          <p:spPr>
            <a:xfrm>
              <a:off x="2713050" y="2605231"/>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7</a:t>
              </a:r>
              <a:endParaRPr b="1" sz="1000">
                <a:solidFill>
                  <a:srgbClr val="FFFFFF"/>
                </a:solidFill>
                <a:latin typeface="M PLUS 1p"/>
                <a:ea typeface="M PLUS 1p"/>
                <a:cs typeface="M PLUS 1p"/>
                <a:sym typeface="M PLUS 1p"/>
              </a:endParaRPr>
            </a:p>
          </p:txBody>
        </p:sp>
        <p:sp>
          <p:nvSpPr>
            <p:cNvPr id="2134" name="Google Shape;2134;p64"/>
            <p:cNvSpPr/>
            <p:nvPr/>
          </p:nvSpPr>
          <p:spPr>
            <a:xfrm>
              <a:off x="3084750" y="2605231"/>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セミナー（詳細）</a:t>
              </a:r>
              <a:endParaRPr b="1" sz="800">
                <a:solidFill>
                  <a:srgbClr val="073763"/>
                </a:solidFill>
                <a:latin typeface="M PLUS 1p"/>
                <a:ea typeface="M PLUS 1p"/>
                <a:cs typeface="M PLUS 1p"/>
                <a:sym typeface="M PLUS 1p"/>
              </a:endParaRPr>
            </a:p>
            <a:p>
              <a:pPr indent="0" lvl="0" marL="0" rtl="0" algn="l">
                <a:spcBef>
                  <a:spcPts val="0"/>
                </a:spcBef>
                <a:spcAft>
                  <a:spcPts val="0"/>
                </a:spcAft>
                <a:buNone/>
              </a:pPr>
              <a:r>
                <a:rPr b="1" lang="ja" sz="400">
                  <a:solidFill>
                    <a:srgbClr val="073763"/>
                  </a:solidFill>
                  <a:latin typeface="M PLUS 1p"/>
                  <a:ea typeface="M PLUS 1p"/>
                  <a:cs typeface="M PLUS 1p"/>
                  <a:sym typeface="M PLUS 1p"/>
                </a:rPr>
                <a:t>・申込み完了ページ</a:t>
              </a:r>
              <a:endParaRPr b="1" sz="800">
                <a:solidFill>
                  <a:srgbClr val="073763"/>
                </a:solidFill>
                <a:latin typeface="M PLUS 1p"/>
                <a:ea typeface="M PLUS 1p"/>
                <a:cs typeface="M PLUS 1p"/>
                <a:sym typeface="M PLUS 1p"/>
              </a:endParaRPr>
            </a:p>
          </p:txBody>
        </p:sp>
      </p:grpSp>
      <p:grpSp>
        <p:nvGrpSpPr>
          <p:cNvPr id="2135" name="Google Shape;2135;p64"/>
          <p:cNvGrpSpPr/>
          <p:nvPr/>
        </p:nvGrpSpPr>
        <p:grpSpPr>
          <a:xfrm>
            <a:off x="4911831" y="2577312"/>
            <a:ext cx="2002232" cy="206355"/>
            <a:chOff x="683400" y="2903288"/>
            <a:chExt cx="1891575" cy="246600"/>
          </a:xfrm>
        </p:grpSpPr>
        <p:sp>
          <p:nvSpPr>
            <p:cNvPr id="2136" name="Google Shape;2136;p64"/>
            <p:cNvSpPr/>
            <p:nvPr/>
          </p:nvSpPr>
          <p:spPr>
            <a:xfrm>
              <a:off x="683400" y="2903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8</a:t>
              </a:r>
              <a:endParaRPr b="1" sz="1000">
                <a:solidFill>
                  <a:srgbClr val="FFFFFF"/>
                </a:solidFill>
                <a:latin typeface="M PLUS 1p"/>
                <a:ea typeface="M PLUS 1p"/>
                <a:cs typeface="M PLUS 1p"/>
                <a:sym typeface="M PLUS 1p"/>
              </a:endParaRPr>
            </a:p>
          </p:txBody>
        </p:sp>
        <p:sp>
          <p:nvSpPr>
            <p:cNvPr id="2137" name="Google Shape;2137;p64"/>
            <p:cNvSpPr/>
            <p:nvPr/>
          </p:nvSpPr>
          <p:spPr>
            <a:xfrm>
              <a:off x="1054875" y="2903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ブログ（一覧）</a:t>
              </a:r>
              <a:endParaRPr b="1" sz="800">
                <a:solidFill>
                  <a:srgbClr val="073763"/>
                </a:solidFill>
                <a:latin typeface="M PLUS 1p"/>
                <a:ea typeface="M PLUS 1p"/>
                <a:cs typeface="M PLUS 1p"/>
                <a:sym typeface="M PLUS 1p"/>
              </a:endParaRPr>
            </a:p>
          </p:txBody>
        </p:sp>
      </p:grpSp>
      <p:grpSp>
        <p:nvGrpSpPr>
          <p:cNvPr id="2138" name="Google Shape;2138;p64"/>
          <p:cNvGrpSpPr/>
          <p:nvPr/>
        </p:nvGrpSpPr>
        <p:grpSpPr>
          <a:xfrm>
            <a:off x="7151433" y="2579011"/>
            <a:ext cx="1842046" cy="206355"/>
            <a:chOff x="2713050" y="2894288"/>
            <a:chExt cx="1891800" cy="246600"/>
          </a:xfrm>
        </p:grpSpPr>
        <p:sp>
          <p:nvSpPr>
            <p:cNvPr id="2139" name="Google Shape;2139;p64"/>
            <p:cNvSpPr/>
            <p:nvPr/>
          </p:nvSpPr>
          <p:spPr>
            <a:xfrm>
              <a:off x="2713050" y="2894288"/>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9</a:t>
              </a:r>
              <a:endParaRPr b="1" sz="1000">
                <a:solidFill>
                  <a:srgbClr val="FFFFFF"/>
                </a:solidFill>
                <a:latin typeface="M PLUS 1p"/>
                <a:ea typeface="M PLUS 1p"/>
                <a:cs typeface="M PLUS 1p"/>
                <a:sym typeface="M PLUS 1p"/>
              </a:endParaRPr>
            </a:p>
          </p:txBody>
        </p:sp>
        <p:sp>
          <p:nvSpPr>
            <p:cNvPr id="2140" name="Google Shape;2140;p64"/>
            <p:cNvSpPr/>
            <p:nvPr/>
          </p:nvSpPr>
          <p:spPr>
            <a:xfrm>
              <a:off x="3084750" y="2894288"/>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ブログ（詳細）</a:t>
              </a:r>
              <a:endParaRPr b="1" sz="800">
                <a:solidFill>
                  <a:srgbClr val="073763"/>
                </a:solidFill>
                <a:latin typeface="M PLUS 1p"/>
                <a:ea typeface="M PLUS 1p"/>
                <a:cs typeface="M PLUS 1p"/>
                <a:sym typeface="M PLUS 1p"/>
              </a:endParaRPr>
            </a:p>
          </p:txBody>
        </p:sp>
      </p:grpSp>
      <p:grpSp>
        <p:nvGrpSpPr>
          <p:cNvPr id="2141" name="Google Shape;2141;p64"/>
          <p:cNvGrpSpPr/>
          <p:nvPr/>
        </p:nvGrpSpPr>
        <p:grpSpPr>
          <a:xfrm>
            <a:off x="4911831" y="2821498"/>
            <a:ext cx="2002232" cy="206355"/>
            <a:chOff x="683400" y="3192346"/>
            <a:chExt cx="1891575" cy="246600"/>
          </a:xfrm>
        </p:grpSpPr>
        <p:sp>
          <p:nvSpPr>
            <p:cNvPr id="2142" name="Google Shape;2142;p64"/>
            <p:cNvSpPr/>
            <p:nvPr/>
          </p:nvSpPr>
          <p:spPr>
            <a:xfrm>
              <a:off x="683400" y="3192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10</a:t>
              </a:r>
              <a:endParaRPr b="1" sz="1000">
                <a:solidFill>
                  <a:srgbClr val="FFFFFF"/>
                </a:solidFill>
                <a:latin typeface="M PLUS 1p"/>
                <a:ea typeface="M PLUS 1p"/>
                <a:cs typeface="M PLUS 1p"/>
                <a:sym typeface="M PLUS 1p"/>
              </a:endParaRPr>
            </a:p>
          </p:txBody>
        </p:sp>
        <p:sp>
          <p:nvSpPr>
            <p:cNvPr id="2143" name="Google Shape;2143;p64"/>
            <p:cNvSpPr/>
            <p:nvPr/>
          </p:nvSpPr>
          <p:spPr>
            <a:xfrm>
              <a:off x="1054875" y="3192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お知らせ（一覧）</a:t>
              </a:r>
              <a:endParaRPr b="1" sz="800">
                <a:solidFill>
                  <a:srgbClr val="073763"/>
                </a:solidFill>
                <a:latin typeface="M PLUS 1p"/>
                <a:ea typeface="M PLUS 1p"/>
                <a:cs typeface="M PLUS 1p"/>
                <a:sym typeface="M PLUS 1p"/>
              </a:endParaRPr>
            </a:p>
          </p:txBody>
        </p:sp>
      </p:grpSp>
      <p:grpSp>
        <p:nvGrpSpPr>
          <p:cNvPr id="2144" name="Google Shape;2144;p64"/>
          <p:cNvGrpSpPr/>
          <p:nvPr/>
        </p:nvGrpSpPr>
        <p:grpSpPr>
          <a:xfrm>
            <a:off x="7151433" y="2820895"/>
            <a:ext cx="1842046" cy="206355"/>
            <a:chOff x="2713050" y="3183346"/>
            <a:chExt cx="1891800" cy="246600"/>
          </a:xfrm>
        </p:grpSpPr>
        <p:sp>
          <p:nvSpPr>
            <p:cNvPr id="2145" name="Google Shape;2145;p64"/>
            <p:cNvSpPr/>
            <p:nvPr/>
          </p:nvSpPr>
          <p:spPr>
            <a:xfrm>
              <a:off x="2713050" y="318334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11</a:t>
              </a:r>
              <a:endParaRPr b="1" sz="1000">
                <a:solidFill>
                  <a:srgbClr val="FFFFFF"/>
                </a:solidFill>
                <a:latin typeface="M PLUS 1p"/>
                <a:ea typeface="M PLUS 1p"/>
                <a:cs typeface="M PLUS 1p"/>
                <a:sym typeface="M PLUS 1p"/>
              </a:endParaRPr>
            </a:p>
          </p:txBody>
        </p:sp>
        <p:sp>
          <p:nvSpPr>
            <p:cNvPr id="2146" name="Google Shape;2146;p64"/>
            <p:cNvSpPr/>
            <p:nvPr/>
          </p:nvSpPr>
          <p:spPr>
            <a:xfrm>
              <a:off x="3084750" y="318334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お知らせ（詳細）</a:t>
              </a:r>
              <a:endParaRPr b="1" sz="800">
                <a:solidFill>
                  <a:srgbClr val="073763"/>
                </a:solidFill>
                <a:latin typeface="M PLUS 1p"/>
                <a:ea typeface="M PLUS 1p"/>
                <a:cs typeface="M PLUS 1p"/>
                <a:sym typeface="M PLUS 1p"/>
              </a:endParaRPr>
            </a:p>
          </p:txBody>
        </p:sp>
      </p:grpSp>
      <p:grpSp>
        <p:nvGrpSpPr>
          <p:cNvPr id="2147" name="Google Shape;2147;p64"/>
          <p:cNvGrpSpPr/>
          <p:nvPr/>
        </p:nvGrpSpPr>
        <p:grpSpPr>
          <a:xfrm>
            <a:off x="4911831" y="3065684"/>
            <a:ext cx="2002232" cy="206355"/>
            <a:chOff x="683400" y="3481403"/>
            <a:chExt cx="1891575" cy="246600"/>
          </a:xfrm>
        </p:grpSpPr>
        <p:sp>
          <p:nvSpPr>
            <p:cNvPr id="2148" name="Google Shape;2148;p64"/>
            <p:cNvSpPr/>
            <p:nvPr/>
          </p:nvSpPr>
          <p:spPr>
            <a:xfrm>
              <a:off x="683400" y="348140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12</a:t>
              </a:r>
              <a:endParaRPr b="1" sz="1000">
                <a:solidFill>
                  <a:srgbClr val="FFFFFF"/>
                </a:solidFill>
                <a:latin typeface="M PLUS 1p"/>
                <a:ea typeface="M PLUS 1p"/>
                <a:cs typeface="M PLUS 1p"/>
                <a:sym typeface="M PLUS 1p"/>
              </a:endParaRPr>
            </a:p>
          </p:txBody>
        </p:sp>
        <p:sp>
          <p:nvSpPr>
            <p:cNvPr id="2149" name="Google Shape;2149;p64"/>
            <p:cNvSpPr/>
            <p:nvPr/>
          </p:nvSpPr>
          <p:spPr>
            <a:xfrm>
              <a:off x="1054875" y="348140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企業情報</a:t>
              </a:r>
              <a:endParaRPr b="1" sz="800">
                <a:solidFill>
                  <a:srgbClr val="073763"/>
                </a:solidFill>
                <a:latin typeface="M PLUS 1p"/>
                <a:ea typeface="M PLUS 1p"/>
                <a:cs typeface="M PLUS 1p"/>
                <a:sym typeface="M PLUS 1p"/>
              </a:endParaRPr>
            </a:p>
          </p:txBody>
        </p:sp>
      </p:grpSp>
      <p:grpSp>
        <p:nvGrpSpPr>
          <p:cNvPr id="2150" name="Google Shape;2150;p64"/>
          <p:cNvGrpSpPr/>
          <p:nvPr/>
        </p:nvGrpSpPr>
        <p:grpSpPr>
          <a:xfrm>
            <a:off x="4911831" y="3560145"/>
            <a:ext cx="2002232" cy="206355"/>
            <a:chOff x="683400" y="3770456"/>
            <a:chExt cx="1891575" cy="246600"/>
          </a:xfrm>
        </p:grpSpPr>
        <p:sp>
          <p:nvSpPr>
            <p:cNvPr id="2151" name="Google Shape;2151;p64"/>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14</a:t>
              </a:r>
              <a:endParaRPr b="1" sz="1000">
                <a:solidFill>
                  <a:srgbClr val="FFFFFF"/>
                </a:solidFill>
                <a:latin typeface="M PLUS 1p"/>
                <a:ea typeface="M PLUS 1p"/>
                <a:cs typeface="M PLUS 1p"/>
                <a:sym typeface="M PLUS 1p"/>
              </a:endParaRPr>
            </a:p>
          </p:txBody>
        </p:sp>
        <p:sp>
          <p:nvSpPr>
            <p:cNvPr id="2152" name="Google Shape;2152;p64"/>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a:t>
              </a:r>
              <a:endParaRPr b="1" sz="800">
                <a:solidFill>
                  <a:srgbClr val="073763"/>
                </a:solidFill>
                <a:latin typeface="M PLUS 1p"/>
                <a:ea typeface="M PLUS 1p"/>
                <a:cs typeface="M PLUS 1p"/>
                <a:sym typeface="M PLUS 1p"/>
              </a:endParaRPr>
            </a:p>
          </p:txBody>
        </p:sp>
      </p:grpSp>
      <p:grpSp>
        <p:nvGrpSpPr>
          <p:cNvPr id="2153" name="Google Shape;2153;p64"/>
          <p:cNvGrpSpPr/>
          <p:nvPr/>
        </p:nvGrpSpPr>
        <p:grpSpPr>
          <a:xfrm>
            <a:off x="4911831" y="3804331"/>
            <a:ext cx="2002232" cy="206355"/>
            <a:chOff x="683400" y="4059510"/>
            <a:chExt cx="1891575" cy="246600"/>
          </a:xfrm>
        </p:grpSpPr>
        <p:sp>
          <p:nvSpPr>
            <p:cNvPr id="2154" name="Google Shape;2154;p64"/>
            <p:cNvSpPr/>
            <p:nvPr/>
          </p:nvSpPr>
          <p:spPr>
            <a:xfrm>
              <a:off x="683400" y="4059510"/>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15</a:t>
              </a:r>
              <a:endParaRPr b="1" sz="1000">
                <a:solidFill>
                  <a:srgbClr val="FFFFFF"/>
                </a:solidFill>
                <a:latin typeface="M PLUS 1p"/>
                <a:ea typeface="M PLUS 1p"/>
                <a:cs typeface="M PLUS 1p"/>
                <a:sym typeface="M PLUS 1p"/>
              </a:endParaRPr>
            </a:p>
          </p:txBody>
        </p:sp>
        <p:sp>
          <p:nvSpPr>
            <p:cNvPr id="2155" name="Google Shape;2155;p64"/>
            <p:cNvSpPr/>
            <p:nvPr/>
          </p:nvSpPr>
          <p:spPr>
            <a:xfrm>
              <a:off x="1054875" y="4059510"/>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資料ダウンロード（一覧）</a:t>
              </a:r>
              <a:endParaRPr b="1" sz="800">
                <a:solidFill>
                  <a:srgbClr val="073763"/>
                </a:solidFill>
                <a:latin typeface="M PLUS 1p"/>
                <a:ea typeface="M PLUS 1p"/>
                <a:cs typeface="M PLUS 1p"/>
                <a:sym typeface="M PLUS 1p"/>
              </a:endParaRPr>
            </a:p>
          </p:txBody>
        </p:sp>
      </p:grpSp>
      <p:grpSp>
        <p:nvGrpSpPr>
          <p:cNvPr id="2156" name="Google Shape;2156;p64"/>
          <p:cNvGrpSpPr/>
          <p:nvPr/>
        </p:nvGrpSpPr>
        <p:grpSpPr>
          <a:xfrm>
            <a:off x="4911799" y="4583897"/>
            <a:ext cx="2002232" cy="206355"/>
            <a:chOff x="683400" y="4644213"/>
            <a:chExt cx="1891575" cy="246600"/>
          </a:xfrm>
        </p:grpSpPr>
        <p:sp>
          <p:nvSpPr>
            <p:cNvPr id="2157" name="Google Shape;2157;p64"/>
            <p:cNvSpPr/>
            <p:nvPr/>
          </p:nvSpPr>
          <p:spPr>
            <a:xfrm>
              <a:off x="683400" y="464421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19</a:t>
              </a:r>
              <a:endParaRPr b="1" sz="1000">
                <a:solidFill>
                  <a:srgbClr val="FFFFFF"/>
                </a:solidFill>
                <a:latin typeface="M PLUS 1p"/>
                <a:ea typeface="M PLUS 1p"/>
                <a:cs typeface="M PLUS 1p"/>
                <a:sym typeface="M PLUS 1p"/>
              </a:endParaRPr>
            </a:p>
          </p:txBody>
        </p:sp>
        <p:sp>
          <p:nvSpPr>
            <p:cNvPr id="2158" name="Google Shape;2158;p64"/>
            <p:cNvSpPr/>
            <p:nvPr/>
          </p:nvSpPr>
          <p:spPr>
            <a:xfrm>
              <a:off x="1054875" y="464421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サイトマップ</a:t>
              </a:r>
              <a:endParaRPr b="1" sz="800">
                <a:solidFill>
                  <a:srgbClr val="073763"/>
                </a:solidFill>
                <a:latin typeface="M PLUS 1p"/>
                <a:ea typeface="M PLUS 1p"/>
                <a:cs typeface="M PLUS 1p"/>
                <a:sym typeface="M PLUS 1p"/>
              </a:endParaRPr>
            </a:p>
          </p:txBody>
        </p:sp>
      </p:grpSp>
      <p:grpSp>
        <p:nvGrpSpPr>
          <p:cNvPr id="2159" name="Google Shape;2159;p64"/>
          <p:cNvGrpSpPr/>
          <p:nvPr/>
        </p:nvGrpSpPr>
        <p:grpSpPr>
          <a:xfrm>
            <a:off x="7151433" y="3562460"/>
            <a:ext cx="1842046" cy="206355"/>
            <a:chOff x="2713050" y="3770453"/>
            <a:chExt cx="1891800" cy="246600"/>
          </a:xfrm>
        </p:grpSpPr>
        <p:sp>
          <p:nvSpPr>
            <p:cNvPr id="2160" name="Google Shape;2160;p64"/>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161" name="Google Shape;2161;p64"/>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お問い合わせ完了</a:t>
              </a:r>
              <a:endParaRPr b="1" sz="800">
                <a:solidFill>
                  <a:srgbClr val="073763"/>
                </a:solidFill>
                <a:latin typeface="M PLUS 1p"/>
                <a:ea typeface="M PLUS 1p"/>
                <a:cs typeface="M PLUS 1p"/>
                <a:sym typeface="M PLUS 1p"/>
              </a:endParaRPr>
            </a:p>
          </p:txBody>
        </p:sp>
      </p:grpSp>
      <p:grpSp>
        <p:nvGrpSpPr>
          <p:cNvPr id="2162" name="Google Shape;2162;p64"/>
          <p:cNvGrpSpPr/>
          <p:nvPr/>
        </p:nvGrpSpPr>
        <p:grpSpPr>
          <a:xfrm>
            <a:off x="7151433" y="3800604"/>
            <a:ext cx="1842046" cy="206365"/>
            <a:chOff x="2713050" y="4032392"/>
            <a:chExt cx="1891800" cy="246613"/>
          </a:xfrm>
        </p:grpSpPr>
        <p:sp>
          <p:nvSpPr>
            <p:cNvPr id="2163" name="Google Shape;2163;p64"/>
            <p:cNvSpPr/>
            <p:nvPr/>
          </p:nvSpPr>
          <p:spPr>
            <a:xfrm>
              <a:off x="2713050" y="4032405"/>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1000">
                  <a:solidFill>
                    <a:srgbClr val="FFFFFF"/>
                  </a:solidFill>
                  <a:latin typeface="M PLUS 1p"/>
                  <a:ea typeface="M PLUS 1p"/>
                  <a:cs typeface="M PLUS 1p"/>
                  <a:sym typeface="M PLUS 1p"/>
                </a:rPr>
                <a:t>16</a:t>
              </a:r>
              <a:endParaRPr b="1" sz="1000">
                <a:solidFill>
                  <a:srgbClr val="FFFFFF"/>
                </a:solidFill>
                <a:latin typeface="M PLUS 1p"/>
                <a:ea typeface="M PLUS 1p"/>
                <a:cs typeface="M PLUS 1p"/>
                <a:sym typeface="M PLUS 1p"/>
              </a:endParaRPr>
            </a:p>
          </p:txBody>
        </p:sp>
        <p:sp>
          <p:nvSpPr>
            <p:cNvPr id="2164" name="Google Shape;2164;p64"/>
            <p:cNvSpPr/>
            <p:nvPr/>
          </p:nvSpPr>
          <p:spPr>
            <a:xfrm>
              <a:off x="3084750" y="403239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資料ダウンロード</a:t>
              </a:r>
              <a:r>
                <a:rPr b="1" lang="ja" sz="700">
                  <a:solidFill>
                    <a:srgbClr val="073763"/>
                  </a:solidFill>
                  <a:latin typeface="M PLUS 1p"/>
                  <a:ea typeface="M PLUS 1p"/>
                  <a:cs typeface="M PLUS 1p"/>
                  <a:sym typeface="M PLUS 1p"/>
                </a:rPr>
                <a:t>（詳細）</a:t>
              </a:r>
              <a:r>
                <a:rPr b="1" lang="ja" sz="100">
                  <a:solidFill>
                    <a:srgbClr val="073763"/>
                  </a:solidFill>
                  <a:latin typeface="M PLUS 1p"/>
                  <a:ea typeface="M PLUS 1p"/>
                  <a:cs typeface="M PLUS 1p"/>
                  <a:sym typeface="M PLUS 1p"/>
                </a:rPr>
                <a:t>・</a:t>
              </a:r>
              <a:r>
                <a:rPr b="1" lang="ja" sz="400">
                  <a:solidFill>
                    <a:srgbClr val="073763"/>
                  </a:solidFill>
                  <a:latin typeface="M PLUS 1p"/>
                  <a:ea typeface="M PLUS 1p"/>
                  <a:cs typeface="M PLUS 1p"/>
                  <a:sym typeface="M PLUS 1p"/>
                </a:rPr>
                <a:t>ＤＬ完了ページ</a:t>
              </a:r>
              <a:endParaRPr b="1" sz="800">
                <a:solidFill>
                  <a:srgbClr val="073763"/>
                </a:solidFill>
                <a:latin typeface="M PLUS 1p"/>
                <a:ea typeface="M PLUS 1p"/>
                <a:cs typeface="M PLUS 1p"/>
                <a:sym typeface="M PLUS 1p"/>
              </a:endParaRPr>
            </a:p>
          </p:txBody>
        </p:sp>
      </p:grpSp>
      <p:grpSp>
        <p:nvGrpSpPr>
          <p:cNvPr id="2165" name="Google Shape;2165;p64"/>
          <p:cNvGrpSpPr/>
          <p:nvPr/>
        </p:nvGrpSpPr>
        <p:grpSpPr>
          <a:xfrm>
            <a:off x="7137136" y="4583924"/>
            <a:ext cx="1842046" cy="206355"/>
            <a:chOff x="2713050" y="4644232"/>
            <a:chExt cx="1891800" cy="246600"/>
          </a:xfrm>
        </p:grpSpPr>
        <p:sp>
          <p:nvSpPr>
            <p:cNvPr id="2166" name="Google Shape;2166;p64"/>
            <p:cNvSpPr/>
            <p:nvPr/>
          </p:nvSpPr>
          <p:spPr>
            <a:xfrm>
              <a:off x="2713050" y="4644232"/>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167" name="Google Shape;2167;p64"/>
            <p:cNvSpPr/>
            <p:nvPr/>
          </p:nvSpPr>
          <p:spPr>
            <a:xfrm>
              <a:off x="3084750" y="4644232"/>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プライバシーポリシー</a:t>
              </a:r>
              <a:endParaRPr b="1" sz="800">
                <a:solidFill>
                  <a:srgbClr val="073763"/>
                </a:solidFill>
                <a:latin typeface="M PLUS 1p"/>
                <a:ea typeface="M PLUS 1p"/>
                <a:cs typeface="M PLUS 1p"/>
                <a:sym typeface="M PLUS 1p"/>
              </a:endParaRPr>
            </a:p>
          </p:txBody>
        </p:sp>
      </p:grpSp>
      <p:cxnSp>
        <p:nvCxnSpPr>
          <p:cNvPr id="2168" name="Google Shape;2168;p64"/>
          <p:cNvCxnSpPr>
            <a:stCxn id="2125" idx="3"/>
            <a:endCxn id="2130" idx="1"/>
          </p:cNvCxnSpPr>
          <p:nvPr/>
        </p:nvCxnSpPr>
        <p:spPr>
          <a:xfrm>
            <a:off x="6914063" y="2192117"/>
            <a:ext cx="237300" cy="2400"/>
          </a:xfrm>
          <a:prstGeom prst="straightConnector1">
            <a:avLst/>
          </a:prstGeom>
          <a:noFill/>
          <a:ln cap="flat" cmpd="sng" w="19050">
            <a:solidFill>
              <a:srgbClr val="2E3855"/>
            </a:solidFill>
            <a:prstDash val="solid"/>
            <a:round/>
            <a:headEnd len="med" w="med" type="none"/>
            <a:tailEnd len="med" w="med" type="none"/>
          </a:ln>
        </p:spPr>
      </p:cxnSp>
      <p:cxnSp>
        <p:nvCxnSpPr>
          <p:cNvPr id="2169" name="Google Shape;2169;p64"/>
          <p:cNvCxnSpPr>
            <a:stCxn id="2128" idx="3"/>
            <a:endCxn id="2133" idx="1"/>
          </p:cNvCxnSpPr>
          <p:nvPr/>
        </p:nvCxnSpPr>
        <p:spPr>
          <a:xfrm>
            <a:off x="6914063" y="2436303"/>
            <a:ext cx="237300" cy="3900"/>
          </a:xfrm>
          <a:prstGeom prst="straightConnector1">
            <a:avLst/>
          </a:prstGeom>
          <a:noFill/>
          <a:ln cap="flat" cmpd="sng" w="19050">
            <a:solidFill>
              <a:srgbClr val="2E3855"/>
            </a:solidFill>
            <a:prstDash val="solid"/>
            <a:round/>
            <a:headEnd len="med" w="med" type="none"/>
            <a:tailEnd len="med" w="med" type="none"/>
          </a:ln>
        </p:spPr>
      </p:cxnSp>
      <p:cxnSp>
        <p:nvCxnSpPr>
          <p:cNvPr id="2170" name="Google Shape;2170;p64"/>
          <p:cNvCxnSpPr>
            <a:stCxn id="2137" idx="3"/>
            <a:endCxn id="2139" idx="1"/>
          </p:cNvCxnSpPr>
          <p:nvPr/>
        </p:nvCxnSpPr>
        <p:spPr>
          <a:xfrm>
            <a:off x="6914063" y="2680490"/>
            <a:ext cx="237300" cy="1800"/>
          </a:xfrm>
          <a:prstGeom prst="straightConnector1">
            <a:avLst/>
          </a:prstGeom>
          <a:noFill/>
          <a:ln cap="flat" cmpd="sng" w="19050">
            <a:solidFill>
              <a:srgbClr val="2E3855"/>
            </a:solidFill>
            <a:prstDash val="solid"/>
            <a:round/>
            <a:headEnd len="med" w="med" type="none"/>
            <a:tailEnd len="med" w="med" type="none"/>
          </a:ln>
        </p:spPr>
      </p:cxnSp>
      <p:cxnSp>
        <p:nvCxnSpPr>
          <p:cNvPr id="2171" name="Google Shape;2171;p64"/>
          <p:cNvCxnSpPr>
            <a:stCxn id="2143" idx="3"/>
            <a:endCxn id="2145" idx="1"/>
          </p:cNvCxnSpPr>
          <p:nvPr/>
        </p:nvCxnSpPr>
        <p:spPr>
          <a:xfrm flipH="1" rot="10800000">
            <a:off x="6914063" y="2924076"/>
            <a:ext cx="237300" cy="600"/>
          </a:xfrm>
          <a:prstGeom prst="straightConnector1">
            <a:avLst/>
          </a:prstGeom>
          <a:noFill/>
          <a:ln cap="flat" cmpd="sng" w="19050">
            <a:solidFill>
              <a:srgbClr val="2E3855"/>
            </a:solidFill>
            <a:prstDash val="solid"/>
            <a:round/>
            <a:headEnd len="med" w="med" type="none"/>
            <a:tailEnd len="med" w="med" type="none"/>
          </a:ln>
        </p:spPr>
      </p:cxnSp>
      <p:cxnSp>
        <p:nvCxnSpPr>
          <p:cNvPr id="2172" name="Google Shape;2172;p64"/>
          <p:cNvCxnSpPr>
            <a:stCxn id="2152" idx="3"/>
            <a:endCxn id="2160" idx="1"/>
          </p:cNvCxnSpPr>
          <p:nvPr/>
        </p:nvCxnSpPr>
        <p:spPr>
          <a:xfrm>
            <a:off x="6914063" y="3663322"/>
            <a:ext cx="237300" cy="2400"/>
          </a:xfrm>
          <a:prstGeom prst="straightConnector1">
            <a:avLst/>
          </a:prstGeom>
          <a:noFill/>
          <a:ln cap="flat" cmpd="sng" w="19050">
            <a:solidFill>
              <a:srgbClr val="2E3855"/>
            </a:solidFill>
            <a:prstDash val="solid"/>
            <a:round/>
            <a:headEnd len="med" w="med" type="none"/>
            <a:tailEnd len="med" w="med" type="none"/>
          </a:ln>
        </p:spPr>
      </p:cxnSp>
      <p:cxnSp>
        <p:nvCxnSpPr>
          <p:cNvPr id="2173" name="Google Shape;2173;p64"/>
          <p:cNvCxnSpPr>
            <a:stCxn id="2155" idx="3"/>
            <a:endCxn id="2163" idx="1"/>
          </p:cNvCxnSpPr>
          <p:nvPr/>
        </p:nvCxnSpPr>
        <p:spPr>
          <a:xfrm flipH="1" rot="10800000">
            <a:off x="6914063" y="3903908"/>
            <a:ext cx="237300" cy="3600"/>
          </a:xfrm>
          <a:prstGeom prst="straightConnector1">
            <a:avLst/>
          </a:prstGeom>
          <a:noFill/>
          <a:ln cap="flat" cmpd="sng" w="19050">
            <a:solidFill>
              <a:srgbClr val="2E3855"/>
            </a:solidFill>
            <a:prstDash val="solid"/>
            <a:round/>
            <a:headEnd len="med" w="med" type="none"/>
            <a:tailEnd len="med" w="med" type="none"/>
          </a:ln>
        </p:spPr>
      </p:cxnSp>
      <p:cxnSp>
        <p:nvCxnSpPr>
          <p:cNvPr id="2174" name="Google Shape;2174;p64"/>
          <p:cNvCxnSpPr>
            <a:stCxn id="2158" idx="3"/>
            <a:endCxn id="2166" idx="1"/>
          </p:cNvCxnSpPr>
          <p:nvPr/>
        </p:nvCxnSpPr>
        <p:spPr>
          <a:xfrm>
            <a:off x="6914031" y="4687074"/>
            <a:ext cx="223200" cy="0"/>
          </a:xfrm>
          <a:prstGeom prst="straightConnector1">
            <a:avLst/>
          </a:prstGeom>
          <a:noFill/>
          <a:ln cap="flat" cmpd="sng" w="19050">
            <a:solidFill>
              <a:srgbClr val="2E3855"/>
            </a:solidFill>
            <a:prstDash val="solid"/>
            <a:round/>
            <a:headEnd len="med" w="med" type="none"/>
            <a:tailEnd len="med" w="med" type="none"/>
          </a:ln>
        </p:spPr>
      </p:cxnSp>
      <p:cxnSp>
        <p:nvCxnSpPr>
          <p:cNvPr id="2175" name="Google Shape;2175;p64"/>
          <p:cNvCxnSpPr>
            <a:stCxn id="2118" idx="2"/>
            <a:endCxn id="2121" idx="1"/>
          </p:cNvCxnSpPr>
          <p:nvPr/>
        </p:nvCxnSpPr>
        <p:spPr>
          <a:xfrm flipH="1" rot="-5400000">
            <a:off x="4730650" y="1509925"/>
            <a:ext cx="212700" cy="149700"/>
          </a:xfrm>
          <a:prstGeom prst="bentConnector2">
            <a:avLst/>
          </a:prstGeom>
          <a:noFill/>
          <a:ln cap="flat" cmpd="sng" w="19050">
            <a:solidFill>
              <a:srgbClr val="2E3855"/>
            </a:solidFill>
            <a:prstDash val="solid"/>
            <a:round/>
            <a:headEnd len="med" w="med" type="none"/>
            <a:tailEnd len="med" w="med" type="none"/>
          </a:ln>
        </p:spPr>
      </p:cxnSp>
      <p:cxnSp>
        <p:nvCxnSpPr>
          <p:cNvPr id="2176" name="Google Shape;2176;p64"/>
          <p:cNvCxnSpPr>
            <a:stCxn id="2118" idx="2"/>
            <a:endCxn id="2124" idx="1"/>
          </p:cNvCxnSpPr>
          <p:nvPr/>
        </p:nvCxnSpPr>
        <p:spPr>
          <a:xfrm flipH="1" rot="-5400000">
            <a:off x="4480150" y="1760425"/>
            <a:ext cx="713700" cy="149700"/>
          </a:xfrm>
          <a:prstGeom prst="bentConnector2">
            <a:avLst/>
          </a:prstGeom>
          <a:noFill/>
          <a:ln cap="flat" cmpd="sng" w="19050">
            <a:solidFill>
              <a:srgbClr val="2E3855"/>
            </a:solidFill>
            <a:prstDash val="solid"/>
            <a:round/>
            <a:headEnd len="med" w="med" type="none"/>
            <a:tailEnd len="med" w="med" type="none"/>
          </a:ln>
        </p:spPr>
      </p:cxnSp>
      <p:cxnSp>
        <p:nvCxnSpPr>
          <p:cNvPr id="2177" name="Google Shape;2177;p64"/>
          <p:cNvCxnSpPr>
            <a:stCxn id="2118" idx="2"/>
            <a:endCxn id="2127" idx="1"/>
          </p:cNvCxnSpPr>
          <p:nvPr/>
        </p:nvCxnSpPr>
        <p:spPr>
          <a:xfrm flipH="1" rot="-5400000">
            <a:off x="4358050" y="1882525"/>
            <a:ext cx="957900" cy="149700"/>
          </a:xfrm>
          <a:prstGeom prst="bentConnector2">
            <a:avLst/>
          </a:prstGeom>
          <a:noFill/>
          <a:ln cap="flat" cmpd="sng" w="19050">
            <a:solidFill>
              <a:srgbClr val="2E3855"/>
            </a:solidFill>
            <a:prstDash val="solid"/>
            <a:round/>
            <a:headEnd len="med" w="med" type="none"/>
            <a:tailEnd len="med" w="med" type="none"/>
          </a:ln>
        </p:spPr>
      </p:cxnSp>
      <p:cxnSp>
        <p:nvCxnSpPr>
          <p:cNvPr id="2178" name="Google Shape;2178;p64"/>
          <p:cNvCxnSpPr>
            <a:stCxn id="2118" idx="2"/>
            <a:endCxn id="2136" idx="1"/>
          </p:cNvCxnSpPr>
          <p:nvPr/>
        </p:nvCxnSpPr>
        <p:spPr>
          <a:xfrm flipH="1" rot="-5400000">
            <a:off x="4235950" y="2004625"/>
            <a:ext cx="1202100" cy="149700"/>
          </a:xfrm>
          <a:prstGeom prst="bentConnector2">
            <a:avLst/>
          </a:prstGeom>
          <a:noFill/>
          <a:ln cap="flat" cmpd="sng" w="19050">
            <a:solidFill>
              <a:srgbClr val="2E3855"/>
            </a:solidFill>
            <a:prstDash val="solid"/>
            <a:round/>
            <a:headEnd len="med" w="med" type="none"/>
            <a:tailEnd len="med" w="med" type="none"/>
          </a:ln>
        </p:spPr>
      </p:cxnSp>
      <p:cxnSp>
        <p:nvCxnSpPr>
          <p:cNvPr id="2179" name="Google Shape;2179;p64"/>
          <p:cNvCxnSpPr>
            <a:stCxn id="2118" idx="2"/>
            <a:endCxn id="2142" idx="1"/>
          </p:cNvCxnSpPr>
          <p:nvPr/>
        </p:nvCxnSpPr>
        <p:spPr>
          <a:xfrm flipH="1" rot="-5400000">
            <a:off x="4113850" y="2126725"/>
            <a:ext cx="1446300" cy="149700"/>
          </a:xfrm>
          <a:prstGeom prst="bentConnector2">
            <a:avLst/>
          </a:prstGeom>
          <a:noFill/>
          <a:ln cap="flat" cmpd="sng" w="19050">
            <a:solidFill>
              <a:srgbClr val="2E3855"/>
            </a:solidFill>
            <a:prstDash val="solid"/>
            <a:round/>
            <a:headEnd len="med" w="med" type="none"/>
            <a:tailEnd len="med" w="med" type="none"/>
          </a:ln>
        </p:spPr>
      </p:cxnSp>
      <p:cxnSp>
        <p:nvCxnSpPr>
          <p:cNvPr id="2180" name="Google Shape;2180;p64"/>
          <p:cNvCxnSpPr>
            <a:stCxn id="2118" idx="2"/>
            <a:endCxn id="2148" idx="1"/>
          </p:cNvCxnSpPr>
          <p:nvPr/>
        </p:nvCxnSpPr>
        <p:spPr>
          <a:xfrm flipH="1" rot="-5400000">
            <a:off x="3991750" y="2248825"/>
            <a:ext cx="1690500" cy="149700"/>
          </a:xfrm>
          <a:prstGeom prst="bentConnector2">
            <a:avLst/>
          </a:prstGeom>
          <a:noFill/>
          <a:ln cap="flat" cmpd="sng" w="19050">
            <a:solidFill>
              <a:srgbClr val="2E3855"/>
            </a:solidFill>
            <a:prstDash val="solid"/>
            <a:round/>
            <a:headEnd len="med" w="med" type="none"/>
            <a:tailEnd len="med" w="med" type="none"/>
          </a:ln>
        </p:spPr>
      </p:cxnSp>
      <p:cxnSp>
        <p:nvCxnSpPr>
          <p:cNvPr id="2181" name="Google Shape;2181;p64"/>
          <p:cNvCxnSpPr>
            <a:stCxn id="2118" idx="2"/>
            <a:endCxn id="2151" idx="1"/>
          </p:cNvCxnSpPr>
          <p:nvPr/>
        </p:nvCxnSpPr>
        <p:spPr>
          <a:xfrm flipH="1" rot="-5400000">
            <a:off x="3744550" y="2496025"/>
            <a:ext cx="2184900" cy="149700"/>
          </a:xfrm>
          <a:prstGeom prst="bentConnector2">
            <a:avLst/>
          </a:prstGeom>
          <a:noFill/>
          <a:ln cap="flat" cmpd="sng" w="19050">
            <a:solidFill>
              <a:srgbClr val="2E3855"/>
            </a:solidFill>
            <a:prstDash val="solid"/>
            <a:round/>
            <a:headEnd len="med" w="med" type="none"/>
            <a:tailEnd len="med" w="med" type="none"/>
          </a:ln>
        </p:spPr>
      </p:cxnSp>
      <p:cxnSp>
        <p:nvCxnSpPr>
          <p:cNvPr id="2182" name="Google Shape;2182;p64"/>
          <p:cNvCxnSpPr>
            <a:stCxn id="2118" idx="2"/>
            <a:endCxn id="2154" idx="1"/>
          </p:cNvCxnSpPr>
          <p:nvPr/>
        </p:nvCxnSpPr>
        <p:spPr>
          <a:xfrm flipH="1" rot="-5400000">
            <a:off x="3622450" y="2618125"/>
            <a:ext cx="2429100" cy="149700"/>
          </a:xfrm>
          <a:prstGeom prst="bentConnector2">
            <a:avLst/>
          </a:prstGeom>
          <a:noFill/>
          <a:ln cap="flat" cmpd="sng" w="19050">
            <a:solidFill>
              <a:srgbClr val="2E3855"/>
            </a:solidFill>
            <a:prstDash val="solid"/>
            <a:round/>
            <a:headEnd len="med" w="med" type="none"/>
            <a:tailEnd len="med" w="med" type="none"/>
          </a:ln>
        </p:spPr>
      </p:cxnSp>
      <p:cxnSp>
        <p:nvCxnSpPr>
          <p:cNvPr id="2183" name="Google Shape;2183;p64"/>
          <p:cNvCxnSpPr>
            <a:endCxn id="2184" idx="1"/>
          </p:cNvCxnSpPr>
          <p:nvPr/>
        </p:nvCxnSpPr>
        <p:spPr>
          <a:xfrm flipH="1" rot="-5400000">
            <a:off x="3332481" y="2843633"/>
            <a:ext cx="3009000" cy="149700"/>
          </a:xfrm>
          <a:prstGeom prst="bentConnector2">
            <a:avLst/>
          </a:prstGeom>
          <a:noFill/>
          <a:ln cap="flat" cmpd="sng" w="19050">
            <a:solidFill>
              <a:srgbClr val="2E3855"/>
            </a:solidFill>
            <a:prstDash val="solid"/>
            <a:round/>
            <a:headEnd len="med" w="med" type="none"/>
            <a:tailEnd len="med" w="med" type="none"/>
          </a:ln>
        </p:spPr>
      </p:cxnSp>
      <p:grpSp>
        <p:nvGrpSpPr>
          <p:cNvPr id="2185" name="Google Shape;2185;p64"/>
          <p:cNvGrpSpPr/>
          <p:nvPr/>
        </p:nvGrpSpPr>
        <p:grpSpPr>
          <a:xfrm>
            <a:off x="4911833" y="1836885"/>
            <a:ext cx="2002232" cy="206355"/>
            <a:chOff x="669925" y="2033549"/>
            <a:chExt cx="1891575" cy="246600"/>
          </a:xfrm>
        </p:grpSpPr>
        <p:sp>
          <p:nvSpPr>
            <p:cNvPr id="2186" name="Google Shape;2186;p64"/>
            <p:cNvSpPr/>
            <p:nvPr/>
          </p:nvSpPr>
          <p:spPr>
            <a:xfrm>
              <a:off x="669925" y="2033549"/>
              <a:ext cx="371700" cy="246600"/>
            </a:xfrm>
            <a:prstGeom prst="rect">
              <a:avLst/>
            </a:prstGeom>
            <a:solidFill>
              <a:srgbClr val="2E385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chemeClr val="lt1"/>
                  </a:solidFill>
                  <a:latin typeface="M PLUS 1p"/>
                  <a:ea typeface="M PLUS 1p"/>
                  <a:cs typeface="M PLUS 1p"/>
                  <a:sym typeface="M PLUS 1p"/>
                </a:rPr>
                <a:t>3</a:t>
              </a:r>
              <a:endParaRPr b="1" sz="1000">
                <a:solidFill>
                  <a:schemeClr val="lt1"/>
                </a:solidFill>
                <a:latin typeface="M PLUS 1p"/>
                <a:ea typeface="M PLUS 1p"/>
                <a:cs typeface="M PLUS 1p"/>
                <a:sym typeface="M PLUS 1p"/>
              </a:endParaRPr>
            </a:p>
          </p:txBody>
        </p:sp>
        <p:sp>
          <p:nvSpPr>
            <p:cNvPr id="2187" name="Google Shape;2187;p64"/>
            <p:cNvSpPr/>
            <p:nvPr/>
          </p:nvSpPr>
          <p:spPr>
            <a:xfrm>
              <a:off x="1041400" y="2033549"/>
              <a:ext cx="1520100" cy="246600"/>
            </a:xfrm>
            <a:prstGeom prst="rect">
              <a:avLst/>
            </a:prstGeom>
            <a:solidFill>
              <a:srgbClr val="EEEEEE"/>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サービス一覧（製品一覧）</a:t>
              </a:r>
              <a:endParaRPr b="1" sz="800">
                <a:solidFill>
                  <a:srgbClr val="073763"/>
                </a:solidFill>
                <a:latin typeface="M PLUS 1p"/>
                <a:ea typeface="M PLUS 1p"/>
                <a:cs typeface="M PLUS 1p"/>
                <a:sym typeface="M PLUS 1p"/>
              </a:endParaRPr>
            </a:p>
          </p:txBody>
        </p:sp>
      </p:grpSp>
      <p:cxnSp>
        <p:nvCxnSpPr>
          <p:cNvPr id="2188" name="Google Shape;2188;p64"/>
          <p:cNvCxnSpPr>
            <a:endCxn id="2186" idx="1"/>
          </p:cNvCxnSpPr>
          <p:nvPr/>
        </p:nvCxnSpPr>
        <p:spPr>
          <a:xfrm flipH="1" rot="-5400000">
            <a:off x="4608683" y="1636912"/>
            <a:ext cx="456600" cy="149700"/>
          </a:xfrm>
          <a:prstGeom prst="bentConnector2">
            <a:avLst/>
          </a:prstGeom>
          <a:noFill/>
          <a:ln cap="flat" cmpd="sng" w="19050">
            <a:solidFill>
              <a:srgbClr val="2E3855"/>
            </a:solidFill>
            <a:prstDash val="solid"/>
            <a:round/>
            <a:headEnd len="med" w="med" type="none"/>
            <a:tailEnd len="med" w="med" type="none"/>
          </a:ln>
        </p:spPr>
      </p:cxnSp>
      <p:grpSp>
        <p:nvGrpSpPr>
          <p:cNvPr id="2189" name="Google Shape;2189;p64"/>
          <p:cNvGrpSpPr/>
          <p:nvPr/>
        </p:nvGrpSpPr>
        <p:grpSpPr>
          <a:xfrm>
            <a:off x="4911831" y="4060692"/>
            <a:ext cx="2002232" cy="206355"/>
            <a:chOff x="683400" y="3770456"/>
            <a:chExt cx="1891575" cy="246600"/>
          </a:xfrm>
        </p:grpSpPr>
        <p:sp>
          <p:nvSpPr>
            <p:cNvPr id="2190" name="Google Shape;2190;p64"/>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17</a:t>
              </a:r>
              <a:endParaRPr b="1" sz="1000">
                <a:solidFill>
                  <a:srgbClr val="FFFFFF"/>
                </a:solidFill>
                <a:latin typeface="M PLUS 1p"/>
                <a:ea typeface="M PLUS 1p"/>
                <a:cs typeface="M PLUS 1p"/>
                <a:sym typeface="M PLUS 1p"/>
              </a:endParaRPr>
            </a:p>
          </p:txBody>
        </p:sp>
        <p:sp>
          <p:nvSpPr>
            <p:cNvPr id="2191" name="Google Shape;2191;p64"/>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無料相談（トライアル）</a:t>
              </a:r>
              <a:endParaRPr b="1" sz="800">
                <a:solidFill>
                  <a:srgbClr val="073763"/>
                </a:solidFill>
                <a:latin typeface="M PLUS 1p"/>
                <a:ea typeface="M PLUS 1p"/>
                <a:cs typeface="M PLUS 1p"/>
                <a:sym typeface="M PLUS 1p"/>
              </a:endParaRPr>
            </a:p>
          </p:txBody>
        </p:sp>
      </p:grpSp>
      <p:grpSp>
        <p:nvGrpSpPr>
          <p:cNvPr id="2192" name="Google Shape;2192;p64"/>
          <p:cNvGrpSpPr/>
          <p:nvPr/>
        </p:nvGrpSpPr>
        <p:grpSpPr>
          <a:xfrm>
            <a:off x="7151433" y="4063004"/>
            <a:ext cx="1842046" cy="206355"/>
            <a:chOff x="2713050" y="3770453"/>
            <a:chExt cx="1891800" cy="246600"/>
          </a:xfrm>
        </p:grpSpPr>
        <p:sp>
          <p:nvSpPr>
            <p:cNvPr id="2193" name="Google Shape;2193;p64"/>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194" name="Google Shape;2194;p64"/>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無料相談申し込み完了</a:t>
              </a:r>
              <a:endParaRPr b="1" sz="800">
                <a:solidFill>
                  <a:srgbClr val="073763"/>
                </a:solidFill>
                <a:latin typeface="M PLUS 1p"/>
                <a:ea typeface="M PLUS 1p"/>
                <a:cs typeface="M PLUS 1p"/>
                <a:sym typeface="M PLUS 1p"/>
              </a:endParaRPr>
            </a:p>
          </p:txBody>
        </p:sp>
      </p:grpSp>
      <p:cxnSp>
        <p:nvCxnSpPr>
          <p:cNvPr id="2195" name="Google Shape;2195;p64"/>
          <p:cNvCxnSpPr>
            <a:stCxn id="2191" idx="3"/>
            <a:endCxn id="2193" idx="1"/>
          </p:cNvCxnSpPr>
          <p:nvPr/>
        </p:nvCxnSpPr>
        <p:spPr>
          <a:xfrm>
            <a:off x="6914063" y="4163869"/>
            <a:ext cx="237300" cy="2400"/>
          </a:xfrm>
          <a:prstGeom prst="straightConnector1">
            <a:avLst/>
          </a:prstGeom>
          <a:noFill/>
          <a:ln cap="flat" cmpd="sng" w="19050">
            <a:solidFill>
              <a:srgbClr val="2E3855"/>
            </a:solidFill>
            <a:prstDash val="solid"/>
            <a:round/>
            <a:headEnd len="med" w="med" type="none"/>
            <a:tailEnd len="med" w="med" type="none"/>
          </a:ln>
        </p:spPr>
      </p:cxnSp>
      <p:cxnSp>
        <p:nvCxnSpPr>
          <p:cNvPr id="2196" name="Google Shape;2196;p64"/>
          <p:cNvCxnSpPr>
            <a:endCxn id="2190" idx="1"/>
          </p:cNvCxnSpPr>
          <p:nvPr/>
        </p:nvCxnSpPr>
        <p:spPr>
          <a:xfrm flipH="1" rot="-5400000">
            <a:off x="3744531" y="2996569"/>
            <a:ext cx="2185200" cy="149400"/>
          </a:xfrm>
          <a:prstGeom prst="bentConnector2">
            <a:avLst/>
          </a:prstGeom>
          <a:noFill/>
          <a:ln cap="flat" cmpd="sng" w="19050">
            <a:solidFill>
              <a:srgbClr val="2E3855"/>
            </a:solidFill>
            <a:prstDash val="solid"/>
            <a:round/>
            <a:headEnd len="med" w="med" type="none"/>
            <a:tailEnd len="med" w="med" type="none"/>
          </a:ln>
        </p:spPr>
      </p:cxnSp>
      <p:grpSp>
        <p:nvGrpSpPr>
          <p:cNvPr id="2197" name="Google Shape;2197;p64"/>
          <p:cNvGrpSpPr/>
          <p:nvPr/>
        </p:nvGrpSpPr>
        <p:grpSpPr>
          <a:xfrm>
            <a:off x="4911831" y="4319806"/>
            <a:ext cx="2002232" cy="206355"/>
            <a:chOff x="683400" y="3770456"/>
            <a:chExt cx="1891575" cy="246600"/>
          </a:xfrm>
        </p:grpSpPr>
        <p:sp>
          <p:nvSpPr>
            <p:cNvPr id="2184" name="Google Shape;2184;p64"/>
            <p:cNvSpPr/>
            <p:nvPr/>
          </p:nvSpPr>
          <p:spPr>
            <a:xfrm>
              <a:off x="683400" y="3770456"/>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18</a:t>
              </a:r>
              <a:endParaRPr b="1" sz="1000">
                <a:solidFill>
                  <a:srgbClr val="FFFFFF"/>
                </a:solidFill>
                <a:latin typeface="M PLUS 1p"/>
                <a:ea typeface="M PLUS 1p"/>
                <a:cs typeface="M PLUS 1p"/>
                <a:sym typeface="M PLUS 1p"/>
              </a:endParaRPr>
            </a:p>
          </p:txBody>
        </p:sp>
        <p:sp>
          <p:nvSpPr>
            <p:cNvPr id="2198" name="Google Shape;2198;p64"/>
            <p:cNvSpPr/>
            <p:nvPr/>
          </p:nvSpPr>
          <p:spPr>
            <a:xfrm>
              <a:off x="1054875" y="3770456"/>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a:t>
              </a:r>
              <a:endParaRPr b="1" sz="800">
                <a:solidFill>
                  <a:srgbClr val="073763"/>
                </a:solidFill>
                <a:latin typeface="M PLUS 1p"/>
                <a:ea typeface="M PLUS 1p"/>
                <a:cs typeface="M PLUS 1p"/>
                <a:sym typeface="M PLUS 1p"/>
              </a:endParaRPr>
            </a:p>
          </p:txBody>
        </p:sp>
      </p:grpSp>
      <p:grpSp>
        <p:nvGrpSpPr>
          <p:cNvPr id="2199" name="Google Shape;2199;p64"/>
          <p:cNvGrpSpPr/>
          <p:nvPr/>
        </p:nvGrpSpPr>
        <p:grpSpPr>
          <a:xfrm>
            <a:off x="7151433" y="4322119"/>
            <a:ext cx="1842046" cy="206355"/>
            <a:chOff x="2713050" y="3770453"/>
            <a:chExt cx="1891800" cy="246600"/>
          </a:xfrm>
        </p:grpSpPr>
        <p:sp>
          <p:nvSpPr>
            <p:cNvPr id="2200" name="Google Shape;2200;p64"/>
            <p:cNvSpPr/>
            <p:nvPr/>
          </p:nvSpPr>
          <p:spPr>
            <a:xfrm>
              <a:off x="2713050" y="377045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a:t>
              </a:r>
              <a:endParaRPr b="1" sz="1000">
                <a:solidFill>
                  <a:srgbClr val="FFFFFF"/>
                </a:solidFill>
                <a:latin typeface="M PLUS 1p"/>
                <a:ea typeface="M PLUS 1p"/>
                <a:cs typeface="M PLUS 1p"/>
                <a:sym typeface="M PLUS 1p"/>
              </a:endParaRPr>
            </a:p>
          </p:txBody>
        </p:sp>
        <p:sp>
          <p:nvSpPr>
            <p:cNvPr id="2201" name="Google Shape;2201;p64"/>
            <p:cNvSpPr/>
            <p:nvPr/>
          </p:nvSpPr>
          <p:spPr>
            <a:xfrm>
              <a:off x="3084750" y="377045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メルマガ申し込み完了</a:t>
              </a:r>
              <a:endParaRPr b="1" sz="800">
                <a:solidFill>
                  <a:srgbClr val="073763"/>
                </a:solidFill>
                <a:latin typeface="M PLUS 1p"/>
                <a:ea typeface="M PLUS 1p"/>
                <a:cs typeface="M PLUS 1p"/>
                <a:sym typeface="M PLUS 1p"/>
              </a:endParaRPr>
            </a:p>
          </p:txBody>
        </p:sp>
      </p:grpSp>
      <p:cxnSp>
        <p:nvCxnSpPr>
          <p:cNvPr id="2202" name="Google Shape;2202;p64"/>
          <p:cNvCxnSpPr>
            <a:stCxn id="2198" idx="3"/>
            <a:endCxn id="2200" idx="1"/>
          </p:cNvCxnSpPr>
          <p:nvPr/>
        </p:nvCxnSpPr>
        <p:spPr>
          <a:xfrm>
            <a:off x="6914063" y="4422983"/>
            <a:ext cx="237300" cy="2400"/>
          </a:xfrm>
          <a:prstGeom prst="straightConnector1">
            <a:avLst/>
          </a:prstGeom>
          <a:noFill/>
          <a:ln cap="flat" cmpd="sng" w="19050">
            <a:solidFill>
              <a:srgbClr val="2E3855"/>
            </a:solidFill>
            <a:prstDash val="solid"/>
            <a:round/>
            <a:headEnd len="med" w="med" type="none"/>
            <a:tailEnd len="med" w="med" type="none"/>
          </a:ln>
        </p:spPr>
      </p:cxnSp>
      <p:cxnSp>
        <p:nvCxnSpPr>
          <p:cNvPr id="2203" name="Google Shape;2203;p64"/>
          <p:cNvCxnSpPr>
            <a:stCxn id="2187" idx="3"/>
            <a:endCxn id="2204" idx="1"/>
          </p:cNvCxnSpPr>
          <p:nvPr/>
        </p:nvCxnSpPr>
        <p:spPr>
          <a:xfrm>
            <a:off x="6914065" y="1940062"/>
            <a:ext cx="229200" cy="300"/>
          </a:xfrm>
          <a:prstGeom prst="straightConnector1">
            <a:avLst/>
          </a:prstGeom>
          <a:noFill/>
          <a:ln cap="flat" cmpd="sng" w="19050">
            <a:solidFill>
              <a:srgbClr val="9E9E9E"/>
            </a:solidFill>
            <a:prstDash val="solid"/>
            <a:round/>
            <a:headEnd len="med" w="med" type="none"/>
            <a:tailEnd len="med" w="med" type="none"/>
          </a:ln>
        </p:spPr>
      </p:cxnSp>
      <p:sp>
        <p:nvSpPr>
          <p:cNvPr id="2204" name="Google Shape;2204;p64"/>
          <p:cNvSpPr/>
          <p:nvPr/>
        </p:nvSpPr>
        <p:spPr>
          <a:xfrm>
            <a:off x="7143409" y="1837301"/>
            <a:ext cx="362700" cy="206100"/>
          </a:xfrm>
          <a:prstGeom prst="rect">
            <a:avLst/>
          </a:prstGeom>
          <a:solidFill>
            <a:srgbClr val="9E9E9E"/>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FFFFFF"/>
              </a:solidFill>
            </a:endParaRPr>
          </a:p>
        </p:txBody>
      </p:sp>
      <p:sp>
        <p:nvSpPr>
          <p:cNvPr id="2205" name="Google Shape;2205;p64"/>
          <p:cNvSpPr/>
          <p:nvPr/>
        </p:nvSpPr>
        <p:spPr>
          <a:xfrm>
            <a:off x="7506140" y="1837301"/>
            <a:ext cx="1483200" cy="206100"/>
          </a:xfrm>
          <a:prstGeom prst="rect">
            <a:avLst/>
          </a:prstGeom>
          <a:solidFill>
            <a:srgbClr val="EEEEEE"/>
          </a:solidFill>
          <a:ln cap="flat" cmpd="sng" w="19050">
            <a:solidFill>
              <a:srgbClr val="9E9E9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2E3956"/>
                </a:solidFill>
                <a:latin typeface="M PLUS 1p"/>
                <a:ea typeface="M PLUS 1p"/>
                <a:cs typeface="M PLUS 1p"/>
                <a:sym typeface="M PLUS 1p"/>
              </a:rPr>
              <a:t>個別サービス（詳細）</a:t>
            </a:r>
            <a:endParaRPr b="1" sz="800">
              <a:solidFill>
                <a:srgbClr val="2E3956"/>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b="1" lang="ja" sz="500">
                <a:solidFill>
                  <a:srgbClr val="2E3956"/>
                </a:solidFill>
                <a:latin typeface="M PLUS 1p"/>
                <a:ea typeface="M PLUS 1p"/>
                <a:cs typeface="M PLUS 1p"/>
                <a:sym typeface="M PLUS 1p"/>
              </a:rPr>
              <a:t>1サービス分のテンプレは制作します</a:t>
            </a:r>
            <a:endParaRPr b="1" sz="800">
              <a:solidFill>
                <a:srgbClr val="2E3956"/>
              </a:solidFill>
              <a:latin typeface="M PLUS 1p"/>
              <a:ea typeface="M PLUS 1p"/>
              <a:cs typeface="M PLUS 1p"/>
              <a:sym typeface="M PLUS 1p"/>
            </a:endParaRPr>
          </a:p>
        </p:txBody>
      </p:sp>
      <p:grpSp>
        <p:nvGrpSpPr>
          <p:cNvPr id="2206" name="Google Shape;2206;p64"/>
          <p:cNvGrpSpPr/>
          <p:nvPr/>
        </p:nvGrpSpPr>
        <p:grpSpPr>
          <a:xfrm>
            <a:off x="4911831" y="3315958"/>
            <a:ext cx="2002232" cy="206355"/>
            <a:chOff x="683400" y="3481403"/>
            <a:chExt cx="1891575" cy="246600"/>
          </a:xfrm>
        </p:grpSpPr>
        <p:sp>
          <p:nvSpPr>
            <p:cNvPr id="2207" name="Google Shape;2207;p64"/>
            <p:cNvSpPr/>
            <p:nvPr/>
          </p:nvSpPr>
          <p:spPr>
            <a:xfrm>
              <a:off x="683400" y="3481403"/>
              <a:ext cx="371700" cy="246600"/>
            </a:xfrm>
            <a:prstGeom prst="rect">
              <a:avLst/>
            </a:prstGeom>
            <a:solidFill>
              <a:srgbClr val="2E3855"/>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13</a:t>
              </a:r>
              <a:endParaRPr b="1" sz="1000">
                <a:solidFill>
                  <a:srgbClr val="FFFFFF"/>
                </a:solidFill>
                <a:latin typeface="M PLUS 1p"/>
                <a:ea typeface="M PLUS 1p"/>
                <a:cs typeface="M PLUS 1p"/>
                <a:sym typeface="M PLUS 1p"/>
              </a:endParaRPr>
            </a:p>
          </p:txBody>
        </p:sp>
        <p:sp>
          <p:nvSpPr>
            <p:cNvPr id="2208" name="Google Shape;2208;p64"/>
            <p:cNvSpPr/>
            <p:nvPr/>
          </p:nvSpPr>
          <p:spPr>
            <a:xfrm>
              <a:off x="1054875" y="3481403"/>
              <a:ext cx="1520100" cy="246600"/>
            </a:xfrm>
            <a:prstGeom prst="rect">
              <a:avLst/>
            </a:prstGeom>
            <a:solidFill>
              <a:srgbClr val="EEEEEE"/>
            </a:solidFill>
            <a:ln cap="flat" cmpd="sng" w="19050">
              <a:solidFill>
                <a:srgbClr val="2E38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ja" sz="800">
                  <a:solidFill>
                    <a:srgbClr val="073763"/>
                  </a:solidFill>
                  <a:latin typeface="M PLUS 1p"/>
                  <a:ea typeface="M PLUS 1p"/>
                  <a:cs typeface="M PLUS 1p"/>
                  <a:sym typeface="M PLUS 1p"/>
                </a:rPr>
                <a:t>採用情報</a:t>
              </a:r>
              <a:endParaRPr b="1" sz="800">
                <a:solidFill>
                  <a:srgbClr val="073763"/>
                </a:solidFill>
                <a:latin typeface="M PLUS 1p"/>
                <a:ea typeface="M PLUS 1p"/>
                <a:cs typeface="M PLUS 1p"/>
                <a:sym typeface="M PLUS 1p"/>
              </a:endParaRPr>
            </a:p>
          </p:txBody>
        </p:sp>
      </p:grpSp>
      <p:cxnSp>
        <p:nvCxnSpPr>
          <p:cNvPr id="2209" name="Google Shape;2209;p64"/>
          <p:cNvCxnSpPr>
            <a:endCxn id="2207" idx="1"/>
          </p:cNvCxnSpPr>
          <p:nvPr/>
        </p:nvCxnSpPr>
        <p:spPr>
          <a:xfrm flipH="1" rot="-5400000">
            <a:off x="3992031" y="2499336"/>
            <a:ext cx="1690200" cy="149400"/>
          </a:xfrm>
          <a:prstGeom prst="bentConnector2">
            <a:avLst/>
          </a:prstGeom>
          <a:noFill/>
          <a:ln cap="flat" cmpd="sng" w="19050">
            <a:solidFill>
              <a:srgbClr val="2E3855"/>
            </a:solidFill>
            <a:prstDash val="solid"/>
            <a:round/>
            <a:headEnd len="med" w="med" type="none"/>
            <a:tailEnd len="med" w="med" type="none"/>
          </a:ln>
        </p:spPr>
      </p:cxnSp>
      <p:cxnSp>
        <p:nvCxnSpPr>
          <p:cNvPr id="2210" name="Google Shape;2210;p64"/>
          <p:cNvCxnSpPr>
            <a:stCxn id="2118" idx="2"/>
            <a:endCxn id="2157" idx="1"/>
          </p:cNvCxnSpPr>
          <p:nvPr/>
        </p:nvCxnSpPr>
        <p:spPr>
          <a:xfrm flipH="1" rot="-5400000">
            <a:off x="3232750" y="3007825"/>
            <a:ext cx="3208500" cy="149700"/>
          </a:xfrm>
          <a:prstGeom prst="bentConnector2">
            <a:avLst/>
          </a:prstGeom>
          <a:noFill/>
          <a:ln cap="flat" cmpd="sng" w="19050">
            <a:solidFill>
              <a:srgbClr val="2E3855"/>
            </a:solidFill>
            <a:prstDash val="solid"/>
            <a:round/>
            <a:headEnd len="med" w="med" type="none"/>
            <a:tailEnd len="med" w="med" type="none"/>
          </a:ln>
        </p:spPr>
      </p:cxnSp>
      <p:sp>
        <p:nvSpPr>
          <p:cNvPr id="2211" name="Google Shape;2211;p64"/>
          <p:cNvSpPr txBox="1"/>
          <p:nvPr/>
        </p:nvSpPr>
        <p:spPr>
          <a:xfrm>
            <a:off x="1285100" y="4673350"/>
            <a:ext cx="6085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800">
                <a:solidFill>
                  <a:srgbClr val="2E3855"/>
                </a:solidFill>
                <a:latin typeface="M PLUS 1p"/>
                <a:ea typeface="M PLUS 1p"/>
                <a:cs typeface="M PLUS 1p"/>
                <a:sym typeface="M PLUS 1p"/>
              </a:rPr>
              <a:t>※原則全ページ制作します。ページ削減による減額はできません。</a:t>
            </a:r>
            <a:endParaRPr b="1" sz="800">
              <a:solidFill>
                <a:srgbClr val="2E3855"/>
              </a:solidFill>
              <a:latin typeface="M PLUS 1p"/>
              <a:ea typeface="M PLUS 1p"/>
              <a:cs typeface="M PLUS 1p"/>
              <a:sym typeface="M PLUS 1p"/>
            </a:endParaRPr>
          </a:p>
          <a:p>
            <a:pPr indent="0" lvl="0" marL="0" rtl="0" algn="l">
              <a:spcBef>
                <a:spcPts val="0"/>
              </a:spcBef>
              <a:spcAft>
                <a:spcPts val="0"/>
              </a:spcAft>
              <a:buNone/>
            </a:pPr>
            <a:r>
              <a:rPr b="1" lang="ja" sz="800">
                <a:solidFill>
                  <a:srgbClr val="2E3855"/>
                </a:solidFill>
                <a:latin typeface="M PLUS 1p"/>
                <a:ea typeface="M PLUS 1p"/>
                <a:cs typeface="M PLUS 1p"/>
                <a:sym typeface="M PLUS 1p"/>
              </a:rPr>
              <a:t>※</a:t>
            </a:r>
            <a:r>
              <a:rPr b="1" lang="ja" sz="800">
                <a:solidFill>
                  <a:srgbClr val="E94C96"/>
                </a:solidFill>
                <a:latin typeface="M PLUS 1p"/>
                <a:ea typeface="M PLUS 1p"/>
                <a:cs typeface="M PLUS 1p"/>
                <a:sym typeface="M PLUS 1p"/>
              </a:rPr>
              <a:t>ピンク色</a:t>
            </a:r>
            <a:r>
              <a:rPr b="1" lang="ja" sz="800">
                <a:solidFill>
                  <a:srgbClr val="2E3855"/>
                </a:solidFill>
                <a:latin typeface="M PLUS 1p"/>
                <a:ea typeface="M PLUS 1p"/>
                <a:cs typeface="M PLUS 1p"/>
                <a:sym typeface="M PLUS 1p"/>
              </a:rPr>
              <a:t>の箇所は</a:t>
            </a:r>
            <a:r>
              <a:rPr b="1" lang="ja" sz="800">
                <a:solidFill>
                  <a:srgbClr val="2E3855"/>
                </a:solidFill>
                <a:latin typeface="M PLUS 1p"/>
                <a:ea typeface="M PLUS 1p"/>
                <a:cs typeface="M PLUS 1p"/>
                <a:sym typeface="M PLUS 1p"/>
              </a:rPr>
              <a:t>サイト訴求</a:t>
            </a:r>
            <a:r>
              <a:rPr b="1" lang="ja" sz="800">
                <a:solidFill>
                  <a:srgbClr val="2E3855"/>
                </a:solidFill>
                <a:latin typeface="M PLUS 1p"/>
                <a:ea typeface="M PLUS 1p"/>
                <a:cs typeface="M PLUS 1p"/>
                <a:sym typeface="M PLUS 1p"/>
              </a:rPr>
              <a:t>設計・</a:t>
            </a:r>
            <a:r>
              <a:rPr b="1" lang="ja" sz="800">
                <a:solidFill>
                  <a:srgbClr val="2E3855"/>
                </a:solidFill>
                <a:latin typeface="M PLUS 1p"/>
                <a:ea typeface="M PLUS 1p"/>
                <a:cs typeface="M PLUS 1p"/>
                <a:sym typeface="M PLUS 1p"/>
              </a:rPr>
              <a:t>ライティング</a:t>
            </a:r>
            <a:r>
              <a:rPr b="1" lang="ja" sz="800">
                <a:solidFill>
                  <a:srgbClr val="2E3855"/>
                </a:solidFill>
                <a:latin typeface="M PLUS 1p"/>
                <a:ea typeface="M PLUS 1p"/>
                <a:cs typeface="M PLUS 1p"/>
                <a:sym typeface="M PLUS 1p"/>
              </a:rPr>
              <a:t>の対象ページです、その他は原稿</a:t>
            </a:r>
            <a:r>
              <a:rPr b="1" lang="ja" sz="800">
                <a:solidFill>
                  <a:srgbClr val="2E3855"/>
                </a:solidFill>
                <a:latin typeface="M PLUS 1p"/>
                <a:ea typeface="M PLUS 1p"/>
                <a:cs typeface="M PLUS 1p"/>
                <a:sym typeface="M PLUS 1p"/>
              </a:rPr>
              <a:t>支給</a:t>
            </a:r>
            <a:r>
              <a:rPr b="1" lang="ja" sz="800">
                <a:solidFill>
                  <a:srgbClr val="2E3855"/>
                </a:solidFill>
                <a:latin typeface="M PLUS 1p"/>
                <a:ea typeface="M PLUS 1p"/>
                <a:cs typeface="M PLUS 1p"/>
                <a:sym typeface="M PLUS 1p"/>
              </a:rPr>
              <a:t>の上、流し込み対応をいたします。</a:t>
            </a:r>
            <a:endParaRPr b="1" sz="800">
              <a:solidFill>
                <a:srgbClr val="2E3855"/>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b="1" lang="ja" sz="800">
                <a:solidFill>
                  <a:srgbClr val="2E3855"/>
                </a:solidFill>
                <a:latin typeface="M PLUS 1p"/>
                <a:ea typeface="M PLUS 1p"/>
                <a:cs typeface="M PLUS 1p"/>
                <a:sym typeface="M PLUS 1p"/>
              </a:rPr>
              <a:t>※その他各種ページの要素、条件についてはサイトマップ雛形をご確認の上、合意頂く形でご案内します。</a:t>
            </a:r>
            <a:endParaRPr b="1" sz="800">
              <a:solidFill>
                <a:srgbClr val="2E3855"/>
              </a:solidFill>
              <a:latin typeface="M PLUS 1p"/>
              <a:ea typeface="M PLUS 1p"/>
              <a:cs typeface="M PLUS 1p"/>
              <a:sym typeface="M PLUS 1p"/>
            </a:endParaRPr>
          </a:p>
        </p:txBody>
      </p:sp>
      <p:sp>
        <p:nvSpPr>
          <p:cNvPr id="2212" name="Google Shape;2212;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pic>
        <p:nvPicPr>
          <p:cNvPr id="2217" name="Google Shape;2217;p65"/>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2218" name="Google Shape;2218;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graphicFrame>
        <p:nvGraphicFramePr>
          <p:cNvPr id="2219" name="Google Shape;2219;p65"/>
          <p:cNvGraphicFramePr/>
          <p:nvPr/>
        </p:nvGraphicFramePr>
        <p:xfrm>
          <a:off x="204850" y="755625"/>
          <a:ext cx="3000000" cy="3000000"/>
        </p:xfrm>
        <a:graphic>
          <a:graphicData uri="http://schemas.openxmlformats.org/drawingml/2006/table">
            <a:tbl>
              <a:tblPr>
                <a:noFill/>
                <a:tableStyleId>{FD071C18-03BC-46FC-AA01-2F0F7DC456C1}</a:tableStyleId>
              </a:tblPr>
              <a:tblGrid>
                <a:gridCol w="1086625"/>
                <a:gridCol w="1086625"/>
                <a:gridCol w="1086625"/>
                <a:gridCol w="1086625"/>
                <a:gridCol w="1086625"/>
                <a:gridCol w="1086625"/>
                <a:gridCol w="1086625"/>
                <a:gridCol w="1086625"/>
              </a:tblGrid>
              <a:tr h="428025">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型</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サイトマップ</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金額</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納期</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構成</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デザイン</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ライティング</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c>
                  <a:txBody>
                    <a:bodyPr/>
                    <a:lstStyle/>
                    <a:p>
                      <a:pPr indent="0" lvl="0" marL="0" rtl="0" algn="ctr">
                        <a:spcBef>
                          <a:spcPts val="0"/>
                        </a:spcBef>
                        <a:spcAft>
                          <a:spcPts val="0"/>
                        </a:spcAft>
                        <a:buNone/>
                      </a:pPr>
                      <a:r>
                        <a:rPr b="1" lang="ja" sz="900">
                          <a:solidFill>
                            <a:schemeClr val="lt1"/>
                          </a:solidFill>
                          <a:latin typeface="M PLUS 1p"/>
                          <a:ea typeface="M PLUS 1p"/>
                          <a:cs typeface="M PLUS 1p"/>
                          <a:sym typeface="M PLUS 1p"/>
                        </a:rPr>
                        <a:t>実装</a:t>
                      </a:r>
                      <a:endParaRPr b="1" sz="900">
                        <a:solidFill>
                          <a:schemeClr val="lt1"/>
                        </a:solidFill>
                        <a:latin typeface="M PLUS 1p"/>
                        <a:ea typeface="M PLUS 1p"/>
                        <a:cs typeface="M PLUS 1p"/>
                        <a:sym typeface="M PLUS 1p"/>
                      </a:endParaRPr>
                    </a:p>
                  </a:txBody>
                  <a:tcPr marT="91425" marB="91425" marR="91425" marL="91425" anchor="ctr">
                    <a:solidFill>
                      <a:srgbClr val="2C3853"/>
                    </a:solidFill>
                  </a:tcPr>
                </a:tc>
              </a:tr>
              <a:tr h="362900">
                <a:tc rowSpan="4">
                  <a:txBody>
                    <a:bodyPr/>
                    <a:lstStyle/>
                    <a:p>
                      <a:pPr indent="0" lvl="0" marL="0" rtl="0" algn="ctr">
                        <a:spcBef>
                          <a:spcPts val="0"/>
                        </a:spcBef>
                        <a:spcAft>
                          <a:spcPts val="0"/>
                        </a:spcAft>
                        <a:buNone/>
                      </a:pPr>
                      <a:r>
                        <a:rPr b="1" lang="ja" sz="900">
                          <a:latin typeface="M PLUS 1p"/>
                          <a:ea typeface="M PLUS 1p"/>
                          <a:cs typeface="M PLUS 1p"/>
                          <a:sym typeface="M PLUS 1p"/>
                        </a:rPr>
                        <a:t>ライト</a:t>
                      </a:r>
                      <a:endParaRPr b="1" sz="900">
                        <a:latin typeface="M PLUS 1p"/>
                        <a:ea typeface="M PLUS 1p"/>
                        <a:cs typeface="M PLUS 1p"/>
                        <a:sym typeface="M PLUS 1p"/>
                      </a:endParaRPr>
                    </a:p>
                  </a:txBody>
                  <a:tcPr marT="91425" marB="9142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ja" sz="900">
                          <a:latin typeface="M PLUS 1p"/>
                          <a:ea typeface="M PLUS 1p"/>
                          <a:cs typeface="M PLUS 1p"/>
                          <a:sym typeface="M PLUS 1p"/>
                        </a:rPr>
                        <a:t>　A</a:t>
                      </a:r>
                      <a:endParaRPr sz="900">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¥950,000</a:t>
                      </a:r>
                      <a:endParaRPr sz="900">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chemeClr val="lt1"/>
                    </a:solidFill>
                  </a:tcPr>
                </a:tc>
                <a:tc rowSpan="4">
                  <a:txBody>
                    <a:bodyPr/>
                    <a:lstStyle/>
                    <a:p>
                      <a:pPr indent="0" lvl="0" marL="0" rtl="0" algn="l">
                        <a:spcBef>
                          <a:spcPts val="0"/>
                        </a:spcBef>
                        <a:spcAft>
                          <a:spcPts val="0"/>
                        </a:spcAft>
                        <a:buNone/>
                      </a:pPr>
                      <a:r>
                        <a:rPr lang="ja" sz="900">
                          <a:latin typeface="M PLUS 1p"/>
                          <a:ea typeface="M PLUS 1p"/>
                          <a:cs typeface="M PLUS 1p"/>
                          <a:sym typeface="M PLUS 1p"/>
                        </a:rPr>
                        <a:t>1ヶ月</a:t>
                      </a:r>
                      <a:endParaRPr sz="900">
                        <a:latin typeface="M PLUS 1p"/>
                        <a:ea typeface="M PLUS 1p"/>
                        <a:cs typeface="M PLUS 1p"/>
                        <a:sym typeface="M PLUS 1p"/>
                      </a:endParaRPr>
                    </a:p>
                    <a:p>
                      <a:pPr indent="0" lvl="0" marL="0" rtl="0" algn="l">
                        <a:spcBef>
                          <a:spcPts val="0"/>
                        </a:spcBef>
                        <a:spcAft>
                          <a:spcPts val="0"/>
                        </a:spcAft>
                        <a:buNone/>
                      </a:pPr>
                      <a:r>
                        <a:rPr lang="ja" sz="900">
                          <a:latin typeface="M PLUS 1p"/>
                          <a:ea typeface="M PLUS 1p"/>
                          <a:cs typeface="M PLUS 1p"/>
                          <a:sym typeface="M PLUS 1p"/>
                        </a:rPr>
                        <a:t>（+初期戦略期間)</a:t>
                      </a:r>
                      <a:br>
                        <a:rPr lang="ja" sz="900">
                          <a:latin typeface="M PLUS 1p"/>
                          <a:ea typeface="M PLUS 1p"/>
                          <a:cs typeface="M PLUS 1p"/>
                          <a:sym typeface="M PLUS 1p"/>
                        </a:rPr>
                      </a:br>
                      <a:endParaRPr sz="900">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solidFill>
                      <a:schemeClr val="lt1"/>
                    </a:solidFill>
                  </a:tcPr>
                </a:tc>
                <a:tc rowSpan="4">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変更不可</a:t>
                      </a:r>
                      <a:endParaRPr sz="900">
                        <a:solidFill>
                          <a:schemeClr val="dk1"/>
                        </a:solidFill>
                        <a:latin typeface="M PLUS 1p"/>
                        <a:ea typeface="M PLUS 1p"/>
                        <a:cs typeface="M PLUS 1p"/>
                        <a:sym typeface="M PLUS 1p"/>
                      </a:endParaRPr>
                    </a:p>
                  </a:txBody>
                  <a:tcPr marT="91425" marB="91425" marR="91425" marL="91425">
                    <a:solidFill>
                      <a:schemeClr val="lt1"/>
                    </a:solidFill>
                  </a:tcPr>
                </a:tc>
                <a:tc rowSpan="4">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デザインテンプレートをベースに提案</a:t>
                      </a:r>
                      <a:endParaRPr sz="900">
                        <a:solidFill>
                          <a:schemeClr val="dk1"/>
                        </a:solidFill>
                        <a:latin typeface="M PLUS 1p"/>
                        <a:ea typeface="M PLUS 1p"/>
                        <a:cs typeface="M PLUS 1p"/>
                        <a:sym typeface="M PLUS 1p"/>
                      </a:endParaRPr>
                    </a:p>
                  </a:txBody>
                  <a:tcPr marT="91425" marB="91425" marR="91425" marL="91425">
                    <a:solidFill>
                      <a:schemeClr val="lt1"/>
                    </a:solidFill>
                  </a:tcPr>
                </a:tc>
                <a:tc rowSpan="4">
                  <a:txBody>
                    <a:bodyPr/>
                    <a:lstStyle/>
                    <a:p>
                      <a:pPr indent="0" lvl="0" marL="0" rtl="0" algn="l">
                        <a:spcBef>
                          <a:spcPts val="0"/>
                        </a:spcBef>
                        <a:spcAft>
                          <a:spcPts val="0"/>
                        </a:spcAft>
                        <a:buNone/>
                      </a:pPr>
                      <a:r>
                        <a:rPr lang="ja" sz="900">
                          <a:latin typeface="M PLUS 1p"/>
                          <a:ea typeface="M PLUS 1p"/>
                          <a:cs typeface="M PLUS 1p"/>
                          <a:sym typeface="M PLUS 1p"/>
                        </a:rPr>
                        <a:t>あり</a:t>
                      </a:r>
                      <a:endParaRPr sz="900">
                        <a:latin typeface="M PLUS 1p"/>
                        <a:ea typeface="M PLUS 1p"/>
                        <a:cs typeface="M PLUS 1p"/>
                        <a:sym typeface="M PLUS 1p"/>
                      </a:endParaRPr>
                    </a:p>
                  </a:txBody>
                  <a:tcPr marT="91425" marB="91425" marR="91425" marL="91425">
                    <a:solidFill>
                      <a:schemeClr val="lt1"/>
                    </a:solidFill>
                  </a:tcPr>
                </a:tc>
                <a:tc rowSpan="4">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あり</a:t>
                      </a:r>
                      <a:endParaRPr sz="900">
                        <a:latin typeface="M PLUS 1p"/>
                        <a:ea typeface="M PLUS 1p"/>
                        <a:cs typeface="M PLUS 1p"/>
                        <a:sym typeface="M PLUS 1p"/>
                      </a:endParaRPr>
                    </a:p>
                  </a:txBody>
                  <a:tcPr marT="91425" marB="91425" marR="91425" marL="91425">
                    <a:solidFill>
                      <a:schemeClr val="lt1"/>
                    </a:solidFill>
                  </a:tcPr>
                </a:tc>
              </a:tr>
              <a:tr h="362900">
                <a:tc vMerge="1"/>
                <a:tc>
                  <a:txBody>
                    <a:bodyPr/>
                    <a:lstStyle/>
                    <a:p>
                      <a:pPr indent="0" lvl="0" marL="0" rtl="0" algn="l">
                        <a:spcBef>
                          <a:spcPts val="0"/>
                        </a:spcBef>
                        <a:spcAft>
                          <a:spcPts val="0"/>
                        </a:spcAft>
                        <a:buNone/>
                      </a:pPr>
                      <a:r>
                        <a:rPr lang="ja" sz="900">
                          <a:latin typeface="M PLUS 1p"/>
                          <a:ea typeface="M PLUS 1p"/>
                          <a:cs typeface="M PLUS 1p"/>
                          <a:sym typeface="M PLUS 1p"/>
                        </a:rPr>
                        <a:t>　B</a:t>
                      </a:r>
                      <a:endParaRPr sz="900">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¥1,000,000</a:t>
                      </a:r>
                      <a:endParaRPr sz="900">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vMerge="1"/>
                <a:tc vMerge="1"/>
                <a:tc vMerge="1"/>
                <a:tc vMerge="1"/>
                <a:tc vMerge="1"/>
              </a:tr>
              <a:tr h="362900">
                <a:tc vMerge="1"/>
                <a:tc>
                  <a:txBody>
                    <a:bodyPr/>
                    <a:lstStyle/>
                    <a:p>
                      <a:pPr indent="0" lvl="0" marL="0" rtl="0" algn="l">
                        <a:spcBef>
                          <a:spcPts val="0"/>
                        </a:spcBef>
                        <a:spcAft>
                          <a:spcPts val="0"/>
                        </a:spcAft>
                        <a:buNone/>
                      </a:pPr>
                      <a:r>
                        <a:rPr lang="ja" sz="900">
                          <a:latin typeface="M PLUS 1p"/>
                          <a:ea typeface="M PLUS 1p"/>
                          <a:cs typeface="M PLUS 1p"/>
                          <a:sym typeface="M PLUS 1p"/>
                        </a:rPr>
                        <a:t>　C</a:t>
                      </a:r>
                      <a:endParaRPr sz="900">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¥1,100,000</a:t>
                      </a:r>
                      <a:endParaRPr sz="900">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vMerge="1"/>
                <a:tc vMerge="1"/>
                <a:tc vMerge="1"/>
                <a:tc vMerge="1"/>
                <a:tc vMerge="1"/>
              </a:tr>
              <a:tr h="362900">
                <a:tc vMerge="1"/>
                <a:tc>
                  <a:txBody>
                    <a:bodyPr/>
                    <a:lstStyle/>
                    <a:p>
                      <a:pPr indent="0" lvl="0" marL="0" rtl="0" algn="l">
                        <a:spcBef>
                          <a:spcPts val="0"/>
                        </a:spcBef>
                        <a:spcAft>
                          <a:spcPts val="0"/>
                        </a:spcAft>
                        <a:buNone/>
                      </a:pPr>
                      <a:r>
                        <a:rPr lang="ja" sz="900">
                          <a:latin typeface="M PLUS 1p"/>
                          <a:ea typeface="M PLUS 1p"/>
                          <a:cs typeface="M PLUS 1p"/>
                          <a:sym typeface="M PLUS 1p"/>
                        </a:rPr>
                        <a:t>　D</a:t>
                      </a:r>
                      <a:endParaRPr sz="900">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chemeClr val="lt1"/>
                    </a:solidFill>
                  </a:tcPr>
                </a:tc>
                <a:tc>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¥1,000,000</a:t>
                      </a:r>
                      <a:endParaRPr sz="900">
                        <a:latin typeface="M PLUS 1p"/>
                        <a:ea typeface="M PLUS 1p"/>
                        <a:cs typeface="M PLUS 1p"/>
                        <a:sym typeface="M PLUS 1p"/>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vMerge="1"/>
                <a:tc vMerge="1"/>
                <a:tc vMerge="1"/>
                <a:tc vMerge="1"/>
                <a:tc vMerge="1"/>
              </a:tr>
              <a:tr h="362900">
                <a:tc rowSpan="4">
                  <a:txBody>
                    <a:bodyPr/>
                    <a:lstStyle/>
                    <a:p>
                      <a:pPr indent="0" lvl="0" marL="0" rtl="0" algn="ctr">
                        <a:spcBef>
                          <a:spcPts val="0"/>
                        </a:spcBef>
                        <a:spcAft>
                          <a:spcPts val="0"/>
                        </a:spcAft>
                        <a:buNone/>
                      </a:pPr>
                      <a:r>
                        <a:rPr b="1" lang="ja" sz="900">
                          <a:latin typeface="M PLUS 1p"/>
                          <a:ea typeface="M PLUS 1p"/>
                          <a:cs typeface="M PLUS 1p"/>
                          <a:sym typeface="M PLUS 1p"/>
                        </a:rPr>
                        <a:t>ベーシック</a:t>
                      </a:r>
                      <a:endParaRPr b="1" sz="900">
                        <a:latin typeface="M PLUS 1p"/>
                        <a:ea typeface="M PLUS 1p"/>
                        <a:cs typeface="M PLUS 1p"/>
                        <a:sym typeface="M PLUS 1p"/>
                      </a:endParaRPr>
                    </a:p>
                  </a:txBody>
                  <a:tcPr marT="91425" marB="91425" marR="91425" marL="91425">
                    <a:lnL cap="flat" cmpd="sng" w="9525">
                      <a:solidFill>
                        <a:srgbClr val="9E9E9E"/>
                      </a:solidFill>
                      <a:prstDash val="solid"/>
                      <a:round/>
                      <a:headEnd len="sm" w="sm" type="none"/>
                      <a:tailEnd len="sm" w="sm" type="none"/>
                    </a:lnL>
                    <a:lnR cap="flat" cmpd="sng" w="9525">
                      <a:solidFill>
                        <a:srgbClr val="999999"/>
                      </a:solidFill>
                      <a:prstDash val="solid"/>
                      <a:round/>
                      <a:headEnd len="sm" w="sm" type="none"/>
                      <a:tailEnd len="sm" w="sm" type="none"/>
                    </a:lnR>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ja" sz="900">
                          <a:latin typeface="M PLUS 1p"/>
                          <a:ea typeface="M PLUS 1p"/>
                          <a:cs typeface="M PLUS 1p"/>
                          <a:sym typeface="M PLUS 1p"/>
                        </a:rPr>
                        <a:t>　A</a:t>
                      </a:r>
                      <a:endParaRPr sz="900">
                        <a:latin typeface="M PLUS 1p"/>
                        <a:ea typeface="M PLUS 1p"/>
                        <a:cs typeface="M PLUS 1p"/>
                        <a:sym typeface="M PLUS 1p"/>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B cap="flat" cmpd="sng" w="9525">
                      <a:solidFill>
                        <a:srgbClr val="9E9E9E"/>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ja" sz="900">
                          <a:latin typeface="M PLUS 1p"/>
                          <a:ea typeface="M PLUS 1p"/>
                          <a:cs typeface="M PLUS 1p"/>
                          <a:sym typeface="M PLUS 1p"/>
                        </a:rPr>
                        <a:t> </a:t>
                      </a:r>
                      <a:r>
                        <a:rPr lang="ja" sz="900">
                          <a:latin typeface="M PLUS 1p"/>
                          <a:ea typeface="M PLUS 1p"/>
                          <a:cs typeface="M PLUS 1p"/>
                          <a:sym typeface="M PLUS 1p"/>
                        </a:rPr>
                        <a:t>¥1,500,000〜</a:t>
                      </a:r>
                      <a:endParaRPr sz="900">
                        <a:latin typeface="M PLUS 1p"/>
                        <a:ea typeface="M PLUS 1p"/>
                        <a:cs typeface="M PLUS 1p"/>
                        <a:sym typeface="M PLUS 1p"/>
                      </a:endParaRPr>
                    </a:p>
                  </a:txBody>
                  <a:tcPr marT="19050" marB="19050" marR="28575" marL="2857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rowSpan="4">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2ヶ月</a:t>
                      </a:r>
                      <a:endParaRPr sz="9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（+初期戦略期間)</a:t>
                      </a:r>
                      <a:endParaRPr sz="900">
                        <a:solidFill>
                          <a:schemeClr val="dk1"/>
                        </a:solidFill>
                        <a:latin typeface="M PLUS 1p"/>
                        <a:ea typeface="M PLUS 1p"/>
                        <a:cs typeface="M PLUS 1p"/>
                        <a:sym typeface="M PLUS 1p"/>
                      </a:endParaRPr>
                    </a:p>
                  </a:txBody>
                  <a:tcPr marT="91425" marB="91425" marR="91425" marL="91425">
                    <a:lnL cap="flat" cmpd="sng" w="9525">
                      <a:solidFill>
                        <a:srgbClr val="999999"/>
                      </a:solidFill>
                      <a:prstDash val="solid"/>
                      <a:round/>
                      <a:headEnd len="sm" w="sm" type="none"/>
                      <a:tailEnd len="sm" w="sm" type="none"/>
                    </a:lnL>
                    <a:solidFill>
                      <a:schemeClr val="lt1"/>
                    </a:solidFill>
                  </a:tcPr>
                </a:tc>
                <a:tc rowSpan="4">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変更可能</a:t>
                      </a:r>
                      <a:endParaRPr sz="900">
                        <a:solidFill>
                          <a:schemeClr val="dk1"/>
                        </a:solidFill>
                        <a:latin typeface="M PLUS 1p"/>
                        <a:ea typeface="M PLUS 1p"/>
                        <a:cs typeface="M PLUS 1p"/>
                        <a:sym typeface="M PLUS 1p"/>
                      </a:endParaRPr>
                    </a:p>
                  </a:txBody>
                  <a:tcPr marT="91425" marB="91425" marR="91425" marL="91425">
                    <a:solidFill>
                      <a:schemeClr val="lt1"/>
                    </a:solidFill>
                  </a:tcPr>
                </a:tc>
                <a:tc rowSpan="4">
                  <a:txBody>
                    <a:bodyPr/>
                    <a:lstStyle/>
                    <a:p>
                      <a:pPr indent="0" lvl="0" marL="0" rtl="0" algn="l">
                        <a:spcBef>
                          <a:spcPts val="0"/>
                        </a:spcBef>
                        <a:spcAft>
                          <a:spcPts val="0"/>
                        </a:spcAft>
                        <a:buNone/>
                      </a:pPr>
                      <a:r>
                        <a:rPr lang="ja" sz="900">
                          <a:latin typeface="M PLUS 1p"/>
                          <a:ea typeface="M PLUS 1p"/>
                          <a:cs typeface="M PLUS 1p"/>
                          <a:sym typeface="M PLUS 1p"/>
                        </a:rPr>
                        <a:t>都度提案</a:t>
                      </a:r>
                      <a:endParaRPr sz="900">
                        <a:latin typeface="M PLUS 1p"/>
                        <a:ea typeface="M PLUS 1p"/>
                        <a:cs typeface="M PLUS 1p"/>
                        <a:sym typeface="M PLUS 1p"/>
                      </a:endParaRPr>
                    </a:p>
                    <a:p>
                      <a:pPr indent="0" lvl="0" marL="0" rtl="0" algn="l">
                        <a:spcBef>
                          <a:spcPts val="0"/>
                        </a:spcBef>
                        <a:spcAft>
                          <a:spcPts val="0"/>
                        </a:spcAft>
                        <a:buNone/>
                      </a:pPr>
                      <a:r>
                        <a:rPr lang="ja" sz="900">
                          <a:latin typeface="M PLUS 1p"/>
                          <a:ea typeface="M PLUS 1p"/>
                          <a:cs typeface="M PLUS 1p"/>
                          <a:sym typeface="M PLUS 1p"/>
                        </a:rPr>
                        <a:t>※参考サイトベース</a:t>
                      </a:r>
                      <a:endParaRPr sz="900">
                        <a:latin typeface="M PLUS 1p"/>
                        <a:ea typeface="M PLUS 1p"/>
                        <a:cs typeface="M PLUS 1p"/>
                        <a:sym typeface="M PLUS 1p"/>
                      </a:endParaRPr>
                    </a:p>
                  </a:txBody>
                  <a:tcPr marT="91425" marB="91425" marR="91425" marL="91425">
                    <a:solidFill>
                      <a:schemeClr val="lt1"/>
                    </a:solidFill>
                  </a:tcPr>
                </a:tc>
                <a:tc rowSpan="4">
                  <a:txBody>
                    <a:bodyPr/>
                    <a:lstStyle/>
                    <a:p>
                      <a:pPr indent="0" lvl="0" marL="0" rtl="0" algn="l">
                        <a:spcBef>
                          <a:spcPts val="0"/>
                        </a:spcBef>
                        <a:spcAft>
                          <a:spcPts val="0"/>
                        </a:spcAft>
                        <a:buNone/>
                      </a:pPr>
                      <a:r>
                        <a:rPr lang="ja" sz="900">
                          <a:latin typeface="M PLUS 1p"/>
                          <a:ea typeface="M PLUS 1p"/>
                          <a:cs typeface="M PLUS 1p"/>
                          <a:sym typeface="M PLUS 1p"/>
                        </a:rPr>
                        <a:t>あり</a:t>
                      </a:r>
                      <a:endParaRPr sz="900">
                        <a:latin typeface="M PLUS 1p"/>
                        <a:ea typeface="M PLUS 1p"/>
                        <a:cs typeface="M PLUS 1p"/>
                        <a:sym typeface="M PLUS 1p"/>
                      </a:endParaRPr>
                    </a:p>
                  </a:txBody>
                  <a:tcPr marT="91425" marB="91425" marR="91425" marL="91425">
                    <a:solidFill>
                      <a:schemeClr val="lt1"/>
                    </a:solidFill>
                  </a:tcPr>
                </a:tc>
                <a:tc rowSpan="4">
                  <a:txBody>
                    <a:bodyPr/>
                    <a:lstStyle/>
                    <a:p>
                      <a:pPr indent="0" lvl="0" marL="0" rtl="0" algn="l">
                        <a:spcBef>
                          <a:spcPts val="0"/>
                        </a:spcBef>
                        <a:spcAft>
                          <a:spcPts val="0"/>
                        </a:spcAft>
                        <a:buNone/>
                      </a:pPr>
                      <a:r>
                        <a:rPr lang="ja" sz="900">
                          <a:latin typeface="M PLUS 1p"/>
                          <a:ea typeface="M PLUS 1p"/>
                          <a:cs typeface="M PLUS 1p"/>
                          <a:sym typeface="M PLUS 1p"/>
                        </a:rPr>
                        <a:t>あり</a:t>
                      </a:r>
                      <a:endParaRPr sz="900">
                        <a:latin typeface="M PLUS 1p"/>
                        <a:ea typeface="M PLUS 1p"/>
                        <a:cs typeface="M PLUS 1p"/>
                        <a:sym typeface="M PLUS 1p"/>
                      </a:endParaRPr>
                    </a:p>
                  </a:txBody>
                  <a:tcPr marT="91425" marB="91425" marR="91425" marL="91425">
                    <a:solidFill>
                      <a:schemeClr val="lt1"/>
                    </a:solidFill>
                  </a:tcPr>
                </a:tc>
              </a:tr>
              <a:tr h="362900">
                <a:tc vMerge="1"/>
                <a:tc>
                  <a:txBody>
                    <a:bodyPr/>
                    <a:lstStyle/>
                    <a:p>
                      <a:pPr indent="0" lvl="0" marL="0" rtl="0" algn="l">
                        <a:spcBef>
                          <a:spcPts val="0"/>
                        </a:spcBef>
                        <a:spcAft>
                          <a:spcPts val="0"/>
                        </a:spcAft>
                        <a:buNone/>
                      </a:pPr>
                      <a:r>
                        <a:rPr lang="ja" sz="900">
                          <a:latin typeface="M PLUS 1p"/>
                          <a:ea typeface="M PLUS 1p"/>
                          <a:cs typeface="M PLUS 1p"/>
                          <a:sym typeface="M PLUS 1p"/>
                        </a:rPr>
                        <a:t>　B</a:t>
                      </a:r>
                      <a:endParaRPr sz="900">
                        <a:latin typeface="M PLUS 1p"/>
                        <a:ea typeface="M PLUS 1p"/>
                        <a:cs typeface="M PLUS 1p"/>
                        <a:sym typeface="M PLUS 1p"/>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ja" sz="900">
                          <a:latin typeface="M PLUS 1p"/>
                          <a:ea typeface="M PLUS 1p"/>
                          <a:cs typeface="M PLUS 1p"/>
                          <a:sym typeface="M PLUS 1p"/>
                        </a:rPr>
                        <a:t> </a:t>
                      </a:r>
                      <a:r>
                        <a:rPr lang="ja" sz="900">
                          <a:latin typeface="M PLUS 1p"/>
                          <a:ea typeface="M PLUS 1p"/>
                          <a:cs typeface="M PLUS 1p"/>
                          <a:sym typeface="M PLUS 1p"/>
                        </a:rPr>
                        <a:t>¥1,550,000〜</a:t>
                      </a:r>
                      <a:endParaRPr sz="900">
                        <a:latin typeface="M PLUS 1p"/>
                        <a:ea typeface="M PLUS 1p"/>
                        <a:cs typeface="M PLUS 1p"/>
                        <a:sym typeface="M PLUS 1p"/>
                      </a:endParaRPr>
                    </a:p>
                  </a:txBody>
                  <a:tcPr marT="19050" marB="19050" marR="28575" marL="2857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vMerge="1"/>
                <a:tc vMerge="1"/>
                <a:tc vMerge="1"/>
                <a:tc vMerge="1"/>
                <a:tc vMerge="1"/>
              </a:tr>
              <a:tr h="362900">
                <a:tc vMerge="1"/>
                <a:tc>
                  <a:txBody>
                    <a:bodyPr/>
                    <a:lstStyle/>
                    <a:p>
                      <a:pPr indent="0" lvl="0" marL="0" rtl="0" algn="l">
                        <a:spcBef>
                          <a:spcPts val="0"/>
                        </a:spcBef>
                        <a:spcAft>
                          <a:spcPts val="0"/>
                        </a:spcAft>
                        <a:buNone/>
                      </a:pPr>
                      <a:r>
                        <a:rPr lang="ja" sz="900">
                          <a:latin typeface="M PLUS 1p"/>
                          <a:ea typeface="M PLUS 1p"/>
                          <a:cs typeface="M PLUS 1p"/>
                          <a:sym typeface="M PLUS 1p"/>
                        </a:rPr>
                        <a:t>　C</a:t>
                      </a:r>
                      <a:endParaRPr sz="900">
                        <a:latin typeface="M PLUS 1p"/>
                        <a:ea typeface="M PLUS 1p"/>
                        <a:cs typeface="M PLUS 1p"/>
                        <a:sym typeface="M PLUS 1p"/>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ja" sz="900">
                          <a:latin typeface="M PLUS 1p"/>
                          <a:ea typeface="M PLUS 1p"/>
                          <a:cs typeface="M PLUS 1p"/>
                          <a:sym typeface="M PLUS 1p"/>
                        </a:rPr>
                        <a:t> </a:t>
                      </a:r>
                      <a:r>
                        <a:rPr lang="ja" sz="900">
                          <a:latin typeface="M PLUS 1p"/>
                          <a:ea typeface="M PLUS 1p"/>
                          <a:cs typeface="M PLUS 1p"/>
                          <a:sym typeface="M PLUS 1p"/>
                        </a:rPr>
                        <a:t>¥1,650,000〜</a:t>
                      </a:r>
                      <a:endParaRPr sz="900">
                        <a:latin typeface="M PLUS 1p"/>
                        <a:ea typeface="M PLUS 1p"/>
                        <a:cs typeface="M PLUS 1p"/>
                        <a:sym typeface="M PLUS 1p"/>
                      </a:endParaRPr>
                    </a:p>
                  </a:txBody>
                  <a:tcPr marT="19050" marB="19050" marR="28575" marL="2857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vMerge="1"/>
                <a:tc vMerge="1"/>
                <a:tc vMerge="1"/>
                <a:tc vMerge="1"/>
                <a:tc vMerge="1"/>
              </a:tr>
              <a:tr h="362900">
                <a:tc vMerge="1"/>
                <a:tc>
                  <a:txBody>
                    <a:bodyPr/>
                    <a:lstStyle/>
                    <a:p>
                      <a:pPr indent="0" lvl="0" marL="0" rtl="0" algn="l">
                        <a:spcBef>
                          <a:spcPts val="0"/>
                        </a:spcBef>
                        <a:spcAft>
                          <a:spcPts val="0"/>
                        </a:spcAft>
                        <a:buNone/>
                      </a:pPr>
                      <a:r>
                        <a:rPr lang="ja" sz="900">
                          <a:latin typeface="M PLUS 1p"/>
                          <a:ea typeface="M PLUS 1p"/>
                          <a:cs typeface="M PLUS 1p"/>
                          <a:sym typeface="M PLUS 1p"/>
                        </a:rPr>
                        <a:t>　D</a:t>
                      </a:r>
                      <a:endParaRPr sz="900">
                        <a:latin typeface="M PLUS 1p"/>
                        <a:ea typeface="M PLUS 1p"/>
                        <a:cs typeface="M PLUS 1p"/>
                        <a:sym typeface="M PLUS 1p"/>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ja" sz="900">
                          <a:latin typeface="M PLUS 1p"/>
                          <a:ea typeface="M PLUS 1p"/>
                          <a:cs typeface="M PLUS 1p"/>
                          <a:sym typeface="M PLUS 1p"/>
                        </a:rPr>
                        <a:t> </a:t>
                      </a:r>
                      <a:r>
                        <a:rPr lang="ja" sz="900">
                          <a:latin typeface="M PLUS 1p"/>
                          <a:ea typeface="M PLUS 1p"/>
                          <a:cs typeface="M PLUS 1p"/>
                          <a:sym typeface="M PLUS 1p"/>
                        </a:rPr>
                        <a:t>¥1,550,000〜</a:t>
                      </a:r>
                      <a:endParaRPr sz="900">
                        <a:latin typeface="M PLUS 1p"/>
                        <a:ea typeface="M PLUS 1p"/>
                        <a:cs typeface="M PLUS 1p"/>
                        <a:sym typeface="M PLUS 1p"/>
                      </a:endParaRPr>
                    </a:p>
                  </a:txBody>
                  <a:tcPr marT="19050" marB="19050" marR="28575" marL="2857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vMerge="1"/>
                <a:tc vMerge="1"/>
                <a:tc vMerge="1"/>
                <a:tc vMerge="1"/>
                <a:tc vMerge="1"/>
              </a:tr>
              <a:tr h="518450">
                <a:tc>
                  <a:txBody>
                    <a:bodyPr/>
                    <a:lstStyle/>
                    <a:p>
                      <a:pPr indent="0" lvl="0" marL="0" rtl="0" algn="ctr">
                        <a:spcBef>
                          <a:spcPts val="0"/>
                        </a:spcBef>
                        <a:spcAft>
                          <a:spcPts val="0"/>
                        </a:spcAft>
                        <a:buNone/>
                      </a:pPr>
                      <a:r>
                        <a:rPr b="1" lang="ja" sz="900">
                          <a:latin typeface="M PLUS 1p"/>
                          <a:ea typeface="M PLUS 1p"/>
                          <a:cs typeface="M PLUS 1p"/>
                          <a:sym typeface="M PLUS 1p"/>
                        </a:rPr>
                        <a:t>プレミアム</a:t>
                      </a:r>
                      <a:endParaRPr b="1" sz="900">
                        <a:latin typeface="M PLUS 1p"/>
                        <a:ea typeface="M PLUS 1p"/>
                        <a:cs typeface="M PLUS 1p"/>
                        <a:sym typeface="M PLUS 1p"/>
                      </a:endParaRPr>
                    </a:p>
                  </a:txBody>
                  <a:tcPr marT="91425" marB="9142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提案可能or</a:t>
                      </a:r>
                      <a:endParaRPr sz="9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トレース</a:t>
                      </a:r>
                      <a:endParaRPr sz="900">
                        <a:latin typeface="M PLUS 1p"/>
                        <a:ea typeface="M PLUS 1p"/>
                        <a:cs typeface="M PLUS 1p"/>
                        <a:sym typeface="M PLUS 1p"/>
                      </a:endParaRPr>
                    </a:p>
                  </a:txBody>
                  <a:tcPr marT="91425" marB="9142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l">
                        <a:spcBef>
                          <a:spcPts val="0"/>
                        </a:spcBef>
                        <a:spcAft>
                          <a:spcPts val="0"/>
                        </a:spcAft>
                        <a:buNone/>
                      </a:pPr>
                      <a:r>
                        <a:rPr lang="ja" sz="900">
                          <a:latin typeface="M PLUS 1p"/>
                          <a:ea typeface="M PLUS 1p"/>
                          <a:cs typeface="M PLUS 1p"/>
                          <a:sym typeface="M PLUS 1p"/>
                        </a:rPr>
                        <a:t>見積もり</a:t>
                      </a:r>
                      <a:endParaRPr sz="900">
                        <a:latin typeface="M PLUS 1p"/>
                        <a:ea typeface="M PLUS 1p"/>
                        <a:cs typeface="M PLUS 1p"/>
                        <a:sym typeface="M PLUS 1p"/>
                      </a:endParaRPr>
                    </a:p>
                  </a:txBody>
                  <a:tcPr marT="91425" marB="91425" marR="91425" marL="91425">
                    <a:lnT cap="flat" cmpd="sng" w="9525">
                      <a:solidFill>
                        <a:srgbClr val="999999"/>
                      </a:solidFill>
                      <a:prstDash val="solid"/>
                      <a:round/>
                      <a:headEnd len="sm" w="sm" type="none"/>
                      <a:tailEnd len="sm" w="sm" type="none"/>
                    </a:lnT>
                    <a:solidFill>
                      <a:schemeClr val="lt1"/>
                    </a:solidFill>
                  </a:tcPr>
                </a:tc>
                <a:tc>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見積もり</a:t>
                      </a:r>
                      <a:endParaRPr sz="900">
                        <a:latin typeface="M PLUS 1p"/>
                        <a:ea typeface="M PLUS 1p"/>
                        <a:cs typeface="M PLUS 1p"/>
                        <a:sym typeface="M PLUS 1p"/>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提案可能or</a:t>
                      </a:r>
                      <a:endParaRPr sz="900">
                        <a:solidFill>
                          <a:schemeClr val="dk1"/>
                        </a:solidFill>
                        <a:latin typeface="M PLUS 1p"/>
                        <a:ea typeface="M PLUS 1p"/>
                        <a:cs typeface="M PLUS 1p"/>
                        <a:sym typeface="M PLUS 1p"/>
                      </a:endParaRPr>
                    </a:p>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トレース</a:t>
                      </a:r>
                      <a:endParaRPr sz="900">
                        <a:latin typeface="M PLUS 1p"/>
                        <a:ea typeface="M PLUS 1p"/>
                        <a:cs typeface="M PLUS 1p"/>
                        <a:sym typeface="M PLUS 1p"/>
                      </a:endParaRPr>
                    </a:p>
                  </a:txBody>
                  <a:tcPr marT="91425" marB="91425" marR="91425" marL="91425">
                    <a:solidFill>
                      <a:schemeClr val="lt1"/>
                    </a:solidFill>
                  </a:tcPr>
                </a:tc>
                <a:tc>
                  <a:txBody>
                    <a:bodyPr/>
                    <a:lstStyle/>
                    <a:p>
                      <a:pPr indent="0" lvl="0" marL="0" rtl="0" algn="l">
                        <a:spcBef>
                          <a:spcPts val="0"/>
                        </a:spcBef>
                        <a:spcAft>
                          <a:spcPts val="0"/>
                        </a:spcAft>
                        <a:buNone/>
                      </a:pPr>
                      <a:r>
                        <a:rPr lang="ja" sz="900">
                          <a:solidFill>
                            <a:schemeClr val="dk1"/>
                          </a:solidFill>
                          <a:latin typeface="M PLUS 1p"/>
                          <a:ea typeface="M PLUS 1p"/>
                          <a:cs typeface="M PLUS 1p"/>
                          <a:sym typeface="M PLUS 1p"/>
                        </a:rPr>
                        <a:t>提案可能or</a:t>
                      </a:r>
                      <a:endParaRPr sz="900">
                        <a:solidFill>
                          <a:schemeClr val="dk1"/>
                        </a:solidFill>
                        <a:latin typeface="M PLUS 1p"/>
                        <a:ea typeface="M PLUS 1p"/>
                        <a:cs typeface="M PLUS 1p"/>
                        <a:sym typeface="M PLUS 1p"/>
                      </a:endParaRPr>
                    </a:p>
                    <a:p>
                      <a:pPr indent="0" lvl="0" marL="0" rtl="0" algn="l">
                        <a:spcBef>
                          <a:spcPts val="0"/>
                        </a:spcBef>
                        <a:spcAft>
                          <a:spcPts val="0"/>
                        </a:spcAft>
                        <a:buNone/>
                      </a:pPr>
                      <a:r>
                        <a:rPr lang="ja" sz="900">
                          <a:solidFill>
                            <a:schemeClr val="dk1"/>
                          </a:solidFill>
                          <a:latin typeface="M PLUS 1p"/>
                          <a:ea typeface="M PLUS 1p"/>
                          <a:cs typeface="M PLUS 1p"/>
                          <a:sym typeface="M PLUS 1p"/>
                        </a:rPr>
                        <a:t>トレース</a:t>
                      </a:r>
                      <a:endParaRPr sz="900">
                        <a:latin typeface="M PLUS 1p"/>
                        <a:ea typeface="M PLUS 1p"/>
                        <a:cs typeface="M PLUS 1p"/>
                        <a:sym typeface="M PLUS 1p"/>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あり</a:t>
                      </a:r>
                      <a:endParaRPr sz="900">
                        <a:latin typeface="M PLUS 1p"/>
                        <a:ea typeface="M PLUS 1p"/>
                        <a:cs typeface="M PLUS 1p"/>
                        <a:sym typeface="M PLUS 1p"/>
                      </a:endParaRPr>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ja" sz="900">
                          <a:solidFill>
                            <a:schemeClr val="dk1"/>
                          </a:solidFill>
                          <a:latin typeface="M PLUS 1p"/>
                          <a:ea typeface="M PLUS 1p"/>
                          <a:cs typeface="M PLUS 1p"/>
                          <a:sym typeface="M PLUS 1p"/>
                        </a:rPr>
                        <a:t>あり</a:t>
                      </a:r>
                      <a:endParaRPr sz="900">
                        <a:latin typeface="M PLUS 1p"/>
                        <a:ea typeface="M PLUS 1p"/>
                        <a:cs typeface="M PLUS 1p"/>
                        <a:sym typeface="M PLUS 1p"/>
                      </a:endParaRPr>
                    </a:p>
                  </a:txBody>
                  <a:tcPr marT="91425" marB="91425" marR="91425" marL="91425">
                    <a:solidFill>
                      <a:schemeClr val="lt1"/>
                    </a:solidFill>
                  </a:tcPr>
                </a:tc>
              </a:tr>
            </a:tbl>
          </a:graphicData>
        </a:graphic>
      </p:graphicFrame>
      <p:sp>
        <p:nvSpPr>
          <p:cNvPr id="2220" name="Google Shape;2220;p65"/>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サイト制作の進め方パターン</a:t>
            </a:r>
            <a:endParaRPr>
              <a:solidFill>
                <a:schemeClr val="lt1"/>
              </a:solidFill>
              <a:latin typeface="M PLUS 1p"/>
              <a:ea typeface="M PLUS 1p"/>
              <a:cs typeface="M PLUS 1p"/>
              <a:sym typeface="M PLUS 1p"/>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pic>
        <p:nvPicPr>
          <p:cNvPr id="2225" name="Google Shape;2225;p66"/>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2226" name="Google Shape;2226;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2227" name="Google Shape;2227;p66"/>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chemeClr val="lt1"/>
                </a:solidFill>
                <a:latin typeface="M PLUS 1p"/>
                <a:ea typeface="M PLUS 1p"/>
                <a:cs typeface="M PLUS 1p"/>
                <a:sym typeface="M PLUS 1p"/>
              </a:rPr>
              <a:t>各種ソリューションメニュー</a:t>
            </a:r>
            <a:endParaRPr>
              <a:solidFill>
                <a:schemeClr val="lt1"/>
              </a:solidFill>
              <a:latin typeface="M PLUS 1p"/>
              <a:ea typeface="M PLUS 1p"/>
              <a:cs typeface="M PLUS 1p"/>
              <a:sym typeface="M PLUS 1p"/>
            </a:endParaRPr>
          </a:p>
        </p:txBody>
      </p:sp>
      <p:graphicFrame>
        <p:nvGraphicFramePr>
          <p:cNvPr id="2228" name="Google Shape;2228;p66"/>
          <p:cNvGraphicFramePr/>
          <p:nvPr/>
        </p:nvGraphicFramePr>
        <p:xfrm>
          <a:off x="311691" y="814447"/>
          <a:ext cx="3000000" cy="3000000"/>
        </p:xfrm>
        <a:graphic>
          <a:graphicData uri="http://schemas.openxmlformats.org/drawingml/2006/table">
            <a:tbl>
              <a:tblPr bandRow="1" firstRow="1">
                <a:noFill/>
                <a:tableStyleId>{31B85D2B-93E5-44CE-BDA8-46EC55FDC226}</a:tableStyleId>
              </a:tblPr>
              <a:tblGrid>
                <a:gridCol w="1743450"/>
                <a:gridCol w="4473550"/>
                <a:gridCol w="712700"/>
                <a:gridCol w="1546075"/>
              </a:tblGrid>
              <a:tr h="261650">
                <a:tc>
                  <a:txBody>
                    <a:bodyPr/>
                    <a:lstStyle/>
                    <a:p>
                      <a:pPr indent="0" lvl="0" marL="0" marR="0" rtl="0" algn="ctr">
                        <a:spcBef>
                          <a:spcPts val="0"/>
                        </a:spcBef>
                        <a:spcAft>
                          <a:spcPts val="0"/>
                        </a:spcAft>
                        <a:buNone/>
                      </a:pPr>
                      <a:r>
                        <a:rPr lang="ja" sz="1200">
                          <a:latin typeface="M PLUS 1p"/>
                          <a:ea typeface="M PLUS 1p"/>
                          <a:cs typeface="M PLUS 1p"/>
                          <a:sym typeface="M PLUS 1p"/>
                        </a:rPr>
                        <a:t>提供内容</a:t>
                      </a:r>
                      <a:endParaRPr b="1" sz="1200">
                        <a:solidFill>
                          <a:srgbClr val="FFFFFF"/>
                        </a:solidFill>
                        <a:latin typeface="M PLUS 1p"/>
                        <a:ea typeface="M PLUS 1p"/>
                        <a:cs typeface="M PLUS 1p"/>
                        <a:sym typeface="M PLUS 1p"/>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3D3D3"/>
                      </a:solidFill>
                      <a:prstDash val="solid"/>
                      <a:round/>
                      <a:headEnd len="sm" w="sm" type="none"/>
                      <a:tailEnd len="sm" w="sm" type="none"/>
                    </a:lnB>
                    <a:solidFill>
                      <a:srgbClr val="2E3956"/>
                    </a:solidFill>
                  </a:tcPr>
                </a:tc>
                <a:tc>
                  <a:txBody>
                    <a:bodyPr/>
                    <a:lstStyle/>
                    <a:p>
                      <a:pPr indent="0" lvl="0" marL="0" marR="0" rtl="0" algn="ctr">
                        <a:spcBef>
                          <a:spcPts val="0"/>
                        </a:spcBef>
                        <a:spcAft>
                          <a:spcPts val="0"/>
                        </a:spcAft>
                        <a:buNone/>
                      </a:pPr>
                      <a:r>
                        <a:rPr lang="ja" sz="1200">
                          <a:latin typeface="M PLUS 1p"/>
                          <a:ea typeface="M PLUS 1p"/>
                          <a:cs typeface="M PLUS 1p"/>
                          <a:sym typeface="M PLUS 1p"/>
                        </a:rPr>
                        <a:t>メニュー名</a:t>
                      </a:r>
                      <a:endParaRPr sz="1200">
                        <a:latin typeface="M PLUS 1p"/>
                        <a:ea typeface="M PLUS 1p"/>
                        <a:cs typeface="M PLUS 1p"/>
                        <a:sym typeface="M PLUS 1p"/>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3D3D3"/>
                      </a:solidFill>
                      <a:prstDash val="solid"/>
                      <a:round/>
                      <a:headEnd len="sm" w="sm" type="none"/>
                      <a:tailEnd len="sm" w="sm" type="none"/>
                    </a:lnB>
                    <a:solidFill>
                      <a:srgbClr val="2E3956"/>
                    </a:solidFill>
                  </a:tcPr>
                </a:tc>
                <a:tc>
                  <a:txBody>
                    <a:bodyPr/>
                    <a:lstStyle/>
                    <a:p>
                      <a:pPr indent="0" lvl="0" marL="0" marR="0" rtl="0" algn="ctr">
                        <a:spcBef>
                          <a:spcPts val="0"/>
                        </a:spcBef>
                        <a:spcAft>
                          <a:spcPts val="0"/>
                        </a:spcAft>
                        <a:buNone/>
                      </a:pPr>
                      <a:r>
                        <a:rPr lang="ja" sz="1200">
                          <a:latin typeface="M PLUS 1p"/>
                          <a:ea typeface="M PLUS 1p"/>
                          <a:cs typeface="M PLUS 1p"/>
                          <a:sym typeface="M PLUS 1p"/>
                        </a:rPr>
                        <a:t>ページ</a:t>
                      </a:r>
                      <a:endParaRPr sz="1200">
                        <a:latin typeface="M PLUS 1p"/>
                        <a:ea typeface="M PLUS 1p"/>
                        <a:cs typeface="M PLUS 1p"/>
                        <a:sym typeface="M PLUS 1p"/>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3D3D3"/>
                      </a:solidFill>
                      <a:prstDash val="solid"/>
                      <a:round/>
                      <a:headEnd len="sm" w="sm" type="none"/>
                      <a:tailEnd len="sm" w="sm" type="none"/>
                    </a:lnB>
                    <a:solidFill>
                      <a:srgbClr val="2E3956"/>
                    </a:solidFill>
                  </a:tcPr>
                </a:tc>
                <a:tc>
                  <a:txBody>
                    <a:bodyPr/>
                    <a:lstStyle/>
                    <a:p>
                      <a:pPr indent="0" lvl="0" marL="0" marR="0" rtl="0" algn="ctr">
                        <a:spcBef>
                          <a:spcPts val="0"/>
                        </a:spcBef>
                        <a:spcAft>
                          <a:spcPts val="0"/>
                        </a:spcAft>
                        <a:buNone/>
                      </a:pPr>
                      <a:r>
                        <a:rPr lang="ja" sz="1200">
                          <a:latin typeface="M PLUS 1p"/>
                          <a:ea typeface="M PLUS 1p"/>
                          <a:cs typeface="M PLUS 1p"/>
                          <a:sym typeface="M PLUS 1p"/>
                        </a:rPr>
                        <a:t>価格</a:t>
                      </a:r>
                      <a:endParaRPr sz="1200">
                        <a:latin typeface="M PLUS 1p"/>
                        <a:ea typeface="M PLUS 1p"/>
                        <a:cs typeface="M PLUS 1p"/>
                        <a:sym typeface="M PLUS 1p"/>
                      </a:endParaRPr>
                    </a:p>
                  </a:txBody>
                  <a:tcPr marT="34300" marB="34300" marR="68600" marL="68600" anchor="ctr">
                    <a:lnL cap="flat" cmpd="sng" w="9525">
                      <a:solidFill>
                        <a:srgbClr val="000000">
                          <a:alpha val="0"/>
                        </a:srgbClr>
                      </a:solidFill>
                      <a:prstDash val="solid"/>
                      <a:round/>
                      <a:headEnd len="sm" w="sm" type="none"/>
                      <a:tailEnd len="sm" w="sm" type="none"/>
                    </a:lnL>
                    <a:lnR cap="flat" cmpd="sng" w="2857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D3D3D3"/>
                      </a:solidFill>
                      <a:prstDash val="solid"/>
                      <a:round/>
                      <a:headEnd len="sm" w="sm" type="none"/>
                      <a:tailEnd len="sm" w="sm" type="none"/>
                    </a:lnB>
                    <a:solidFill>
                      <a:srgbClr val="2E3956"/>
                    </a:solidFill>
                  </a:tcPr>
                </a:tc>
              </a:tr>
              <a:tr h="198225">
                <a:tc rowSpan="3">
                  <a:txBody>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人材常駐支援</a:t>
                      </a:r>
                      <a:endParaRPr b="1" sz="1000">
                        <a:solidFill>
                          <a:srgbClr val="FFFFFF"/>
                        </a:solidFill>
                        <a:latin typeface="M PLUS 1p"/>
                        <a:ea typeface="M PLUS 1p"/>
                        <a:cs typeface="M PLUS 1p"/>
                        <a:sym typeface="M PLUS 1p"/>
                      </a:endParaRPr>
                    </a:p>
                  </a:txBody>
                  <a:tcPr marT="34300" marB="34300" marR="10800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作業人材</a:t>
                      </a:r>
                      <a:r>
                        <a:rPr lang="ja" sz="700">
                          <a:latin typeface="M PLUS 1p"/>
                          <a:ea typeface="M PLUS 1p"/>
                          <a:cs typeface="M PLUS 1p"/>
                          <a:sym typeface="M PLUS 1p"/>
                        </a:rPr>
                        <a:t>常駐プラン</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P.6~</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月額70万円～</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戦略設計人材常駐プラン</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ja" sz="700">
                          <a:solidFill>
                            <a:srgbClr val="141414"/>
                          </a:solidFill>
                          <a:latin typeface="M PLUS 1p"/>
                          <a:ea typeface="M PLUS 1p"/>
                          <a:cs typeface="M PLUS 1p"/>
                          <a:sym typeface="M PLUS 1p"/>
                        </a:rPr>
                        <a:t>P.6~</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月額100万円～</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マーケティングサポーター　</a:t>
                      </a:r>
                      <a:r>
                        <a:rPr lang="ja" sz="500">
                          <a:solidFill>
                            <a:srgbClr val="434343"/>
                          </a:solidFill>
                          <a:latin typeface="M PLUS 1p"/>
                          <a:ea typeface="M PLUS 1p"/>
                          <a:cs typeface="M PLUS 1p"/>
                          <a:sym typeface="M PLUS 1p"/>
                        </a:rPr>
                        <a:t>※「マーケティングサクセスパック」導入が必須なメニューです</a:t>
                      </a:r>
                      <a:endParaRPr sz="500">
                        <a:solidFill>
                          <a:srgbClr val="434343"/>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ja" sz="700">
                          <a:solidFill>
                            <a:srgbClr val="141414"/>
                          </a:solidFill>
                          <a:latin typeface="M PLUS 1p"/>
                          <a:ea typeface="M PLUS 1p"/>
                          <a:cs typeface="M PLUS 1p"/>
                          <a:sym typeface="M PLUS 1p"/>
                        </a:rPr>
                        <a:t>P.9~</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月額30万円～</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rowSpan="2">
                  <a:txBody>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コンサルティング支援</a:t>
                      </a:r>
                      <a:endParaRPr b="1" sz="1000">
                        <a:solidFill>
                          <a:srgbClr val="FFFFFF"/>
                        </a:solidFill>
                        <a:latin typeface="M PLUS 1p"/>
                        <a:ea typeface="M PLUS 1p"/>
                        <a:cs typeface="M PLUS 1p"/>
                        <a:sym typeface="M PLUS 1p"/>
                      </a:endParaRPr>
                    </a:p>
                  </a:txBody>
                  <a:tcPr marT="34300" marB="34300" marR="10800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2C3853"/>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広報内製化コンサルティング</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ja" sz="700">
                          <a:solidFill>
                            <a:srgbClr val="141414"/>
                          </a:solidFill>
                          <a:latin typeface="M PLUS 1p"/>
                          <a:ea typeface="M PLUS 1p"/>
                          <a:cs typeface="M PLUS 1p"/>
                          <a:sym typeface="M PLUS 1p"/>
                        </a:rPr>
                        <a:t>P.12~</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月額60万円</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LPOコンサルティング </a:t>
                      </a:r>
                      <a:r>
                        <a:rPr lang="ja" sz="500">
                          <a:solidFill>
                            <a:srgbClr val="434343"/>
                          </a:solidFill>
                          <a:latin typeface="M PLUS 1p"/>
                          <a:ea typeface="M PLUS 1p"/>
                          <a:cs typeface="M PLUS 1p"/>
                          <a:sym typeface="M PLUS 1p"/>
                        </a:rPr>
                        <a:t>※「広告運用代行」導入が必須なメニューです</a:t>
                      </a:r>
                      <a:endParaRPr sz="900">
                        <a:solidFill>
                          <a:srgbClr val="E06666"/>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ja" sz="700">
                          <a:solidFill>
                            <a:srgbClr val="141414"/>
                          </a:solidFill>
                          <a:latin typeface="M PLUS 1p"/>
                          <a:ea typeface="M PLUS 1p"/>
                          <a:cs typeface="M PLUS 1p"/>
                          <a:sym typeface="M PLUS 1p"/>
                        </a:rPr>
                        <a:t>P.14~</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月額20万円</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rowSpan="10">
                  <a:txBody>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コンテンツ制作支援</a:t>
                      </a:r>
                      <a:endParaRPr b="1" sz="1000">
                        <a:solidFill>
                          <a:srgbClr val="FFFFFF"/>
                        </a:solidFill>
                        <a:latin typeface="M PLUS 1p"/>
                        <a:ea typeface="M PLUS 1p"/>
                        <a:cs typeface="M PLUS 1p"/>
                        <a:sym typeface="M PLUS 1p"/>
                      </a:endParaRPr>
                    </a:p>
                  </a:txBody>
                  <a:tcPr marT="34300" marB="34300" marR="10800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2C3853"/>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記事初期戦略</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P.17</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30万円/回</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ホワイトペーパー初期戦略</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P.18</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30万円</a:t>
                      </a:r>
                      <a:r>
                        <a:rPr lang="ja" sz="700">
                          <a:solidFill>
                            <a:srgbClr val="141414"/>
                          </a:solidFill>
                          <a:latin typeface="M PLUS 1p"/>
                          <a:ea typeface="M PLUS 1p"/>
                          <a:cs typeface="M PLUS 1p"/>
                          <a:sym typeface="M PLUS 1p"/>
                        </a:rPr>
                        <a:t>/回</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ターゲット分析</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P.19</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20万円</a:t>
                      </a:r>
                      <a:r>
                        <a:rPr lang="ja" sz="700">
                          <a:solidFill>
                            <a:srgbClr val="141414"/>
                          </a:solidFill>
                          <a:latin typeface="M PLUS 1p"/>
                          <a:ea typeface="M PLUS 1p"/>
                          <a:cs typeface="M PLUS 1p"/>
                          <a:sym typeface="M PLUS 1p"/>
                        </a:rPr>
                        <a:t>/回</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記事コンテンツ制作代行</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P.20~</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月額30万円～</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広告運用代行</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P.22~</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月額30万円～（手数料別）</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ホワイトペーパー制作代行</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P.25</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30万円/本</a:t>
                      </a:r>
                      <a:r>
                        <a:rPr lang="ja" sz="700">
                          <a:solidFill>
                            <a:srgbClr val="141414"/>
                          </a:solidFill>
                          <a:latin typeface="M PLUS 1p"/>
                          <a:ea typeface="M PLUS 1p"/>
                          <a:cs typeface="M PLUS 1p"/>
                          <a:sym typeface="M PLUS 1p"/>
                        </a:rPr>
                        <a:t>～</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サービス資料制作代行</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P.26</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30万円/本～</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インタビュー記事制作代行</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P.27</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25万円/本～</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インタビュー記事×事例集制作代行</a:t>
                      </a:r>
                      <a:r>
                        <a:rPr lang="ja" sz="500">
                          <a:solidFill>
                            <a:srgbClr val="434343"/>
                          </a:solidFill>
                          <a:latin typeface="M PLUS 1p"/>
                          <a:ea typeface="M PLUS 1p"/>
                          <a:cs typeface="M PLUS 1p"/>
                          <a:sym typeface="M PLUS 1p"/>
                        </a:rPr>
                        <a:t>※「インタビュー記事制作」を5記事発注いただいた企業様限定のメニューです</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P.27</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20万円/本〜</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198225">
                <a:tc vMerge="1"/>
                <a:tc>
                  <a:txBody>
                    <a:bodyPr/>
                    <a:lstStyle/>
                    <a:p>
                      <a:pPr indent="0" lvl="0" marL="0" marR="0" rtl="0" algn="l">
                        <a:spcBef>
                          <a:spcPts val="0"/>
                        </a:spcBef>
                        <a:spcAft>
                          <a:spcPts val="0"/>
                        </a:spcAft>
                        <a:buNone/>
                      </a:pPr>
                      <a:r>
                        <a:rPr lang="ja" sz="700">
                          <a:latin typeface="M PLUS 1p"/>
                          <a:ea typeface="M PLUS 1p"/>
                          <a:cs typeface="M PLUS 1p"/>
                          <a:sym typeface="M PLUS 1p"/>
                        </a:rPr>
                        <a:t>動画制作代行</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ja" sz="700">
                          <a:latin typeface="M PLUS 1p"/>
                          <a:ea typeface="M PLUS 1p"/>
                          <a:cs typeface="M PLUS 1p"/>
                          <a:sym typeface="M PLUS 1p"/>
                        </a:rPr>
                        <a:t>P.28~</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ja" sz="700">
                          <a:latin typeface="M PLUS 1p"/>
                          <a:ea typeface="M PLUS 1p"/>
                          <a:cs typeface="M PLUS 1p"/>
                          <a:sym typeface="M PLUS 1p"/>
                        </a:rPr>
                        <a:t>都度見積もり</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r h="251825">
                <a:tc>
                  <a:txBody>
                    <a:bodyPr/>
                    <a:lstStyle/>
                    <a:p>
                      <a:pPr indent="0" lvl="0" marL="0" rtl="0" algn="ctr">
                        <a:spcBef>
                          <a:spcPts val="0"/>
                        </a:spcBef>
                        <a:spcAft>
                          <a:spcPts val="0"/>
                        </a:spcAft>
                        <a:buNone/>
                      </a:pPr>
                      <a:r>
                        <a:rPr b="1" lang="ja" sz="1000">
                          <a:solidFill>
                            <a:srgbClr val="FFFFFF"/>
                          </a:solidFill>
                          <a:latin typeface="M PLUS 1p"/>
                          <a:ea typeface="M PLUS 1p"/>
                          <a:cs typeface="M PLUS 1p"/>
                          <a:sym typeface="M PLUS 1p"/>
                        </a:rPr>
                        <a:t>作業代行</a:t>
                      </a:r>
                      <a:endParaRPr b="1" sz="1000">
                        <a:solidFill>
                          <a:srgbClr val="FFFFFF"/>
                        </a:solidFill>
                        <a:latin typeface="M PLUS 1p"/>
                        <a:ea typeface="M PLUS 1p"/>
                        <a:cs typeface="M PLUS 1p"/>
                        <a:sym typeface="M PLUS 1p"/>
                      </a:endParaRPr>
                    </a:p>
                  </a:txBody>
                  <a:tcPr marT="34300" marB="34300" marR="10800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2C3853"/>
                    </a:solidFill>
                  </a:tcPr>
                </a:tc>
                <a:tc>
                  <a:txBody>
                    <a:bodyPr/>
                    <a:lstStyle/>
                    <a:p>
                      <a:pPr indent="0" lvl="0" marL="0" rtl="0" algn="l">
                        <a:spcBef>
                          <a:spcPts val="0"/>
                        </a:spcBef>
                        <a:spcAft>
                          <a:spcPts val="0"/>
                        </a:spcAft>
                        <a:buNone/>
                      </a:pPr>
                      <a:r>
                        <a:rPr lang="ja" sz="700">
                          <a:solidFill>
                            <a:srgbClr val="141414"/>
                          </a:solidFill>
                          <a:latin typeface="M PLUS 1p"/>
                          <a:ea typeface="M PLUS 1p"/>
                          <a:cs typeface="M PLUS 1p"/>
                          <a:sym typeface="M PLUS 1p"/>
                        </a:rPr>
                        <a:t>各種作業代行</a:t>
                      </a:r>
                      <a:endParaRPr sz="700">
                        <a:solidFill>
                          <a:srgbClr val="141414"/>
                        </a:solidFill>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ja" sz="700">
                          <a:latin typeface="M PLUS 1p"/>
                          <a:ea typeface="M PLUS 1p"/>
                          <a:cs typeface="M PLUS 1p"/>
                          <a:sym typeface="M PLUS 1p"/>
                        </a:rPr>
                        <a:t>-</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lang="ja" sz="700">
                          <a:latin typeface="M PLUS 1p"/>
                          <a:ea typeface="M PLUS 1p"/>
                          <a:cs typeface="M PLUS 1p"/>
                          <a:sym typeface="M PLUS 1p"/>
                        </a:rPr>
                        <a:t>都度見積もり</a:t>
                      </a:r>
                      <a:endParaRPr sz="700">
                        <a:latin typeface="M PLUS 1p"/>
                        <a:ea typeface="M PLUS 1p"/>
                        <a:cs typeface="M PLUS 1p"/>
                        <a:sym typeface="M PLUS 1p"/>
                      </a:endParaRPr>
                    </a:p>
                  </a:txBody>
                  <a:tcPr marT="34300" marB="34300" marR="108000" marL="18000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D3D3D3"/>
                      </a:solidFill>
                      <a:prstDash val="solid"/>
                      <a:round/>
                      <a:headEnd len="sm" w="sm" type="none"/>
                      <a:tailEnd len="sm" w="sm" type="none"/>
                    </a:lnT>
                    <a:lnB cap="flat" cmpd="sng" w="9525">
                      <a:solidFill>
                        <a:srgbClr val="D3D3D3"/>
                      </a:solidFill>
                      <a:prstDash val="solid"/>
                      <a:round/>
                      <a:headEnd len="sm" w="sm" type="none"/>
                      <a:tailEnd len="sm" w="sm" type="none"/>
                    </a:lnB>
                    <a:solidFill>
                      <a:srgbClr val="FFFFFF"/>
                    </a:solidFill>
                  </a:tcPr>
                </a:tc>
              </a:tr>
            </a:tbl>
          </a:graphicData>
        </a:graphic>
      </p:graphicFrame>
      <p:sp>
        <p:nvSpPr>
          <p:cNvPr id="2229" name="Google Shape;2229;p66"/>
          <p:cNvSpPr txBox="1"/>
          <p:nvPr/>
        </p:nvSpPr>
        <p:spPr>
          <a:xfrm>
            <a:off x="361000" y="4398275"/>
            <a:ext cx="83772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800">
                <a:solidFill>
                  <a:schemeClr val="dk2"/>
                </a:solidFill>
              </a:rPr>
              <a:t>ソリューションメニュー詳細資料：</a:t>
            </a:r>
            <a:r>
              <a:rPr lang="ja" sz="800" u="sng">
                <a:solidFill>
                  <a:schemeClr val="hlink"/>
                </a:solidFill>
                <a:hlinkClick r:id="rId4"/>
              </a:rPr>
              <a:t>https://www.sales-doc.com/G7JBt0f3lw</a:t>
            </a:r>
            <a:endParaRPr sz="800">
              <a:solidFill>
                <a:schemeClr val="dk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sp>
        <p:nvSpPr>
          <p:cNvPr id="2234" name="Google Shape;2234;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pic>
        <p:nvPicPr>
          <p:cNvPr id="2235" name="Google Shape;2235;p67"/>
          <p:cNvPicPr preferRelativeResize="0"/>
          <p:nvPr/>
        </p:nvPicPr>
        <p:blipFill>
          <a:blip r:embed="rId3">
            <a:alphaModFix/>
          </a:blip>
          <a:stretch>
            <a:fillRect/>
          </a:stretch>
        </p:blipFill>
        <p:spPr>
          <a:xfrm>
            <a:off x="4919738" y="832333"/>
            <a:ext cx="4250436" cy="3804999"/>
          </a:xfrm>
          <a:prstGeom prst="rect">
            <a:avLst/>
          </a:prstGeom>
          <a:noFill/>
          <a:ln>
            <a:noFill/>
          </a:ln>
        </p:spPr>
      </p:pic>
      <p:sp>
        <p:nvSpPr>
          <p:cNvPr id="2236" name="Google Shape;2236;p67"/>
          <p:cNvSpPr txBox="1"/>
          <p:nvPr>
            <p:ph type="ctrTitle"/>
          </p:nvPr>
        </p:nvSpPr>
        <p:spPr>
          <a:xfrm>
            <a:off x="503461" y="744575"/>
            <a:ext cx="48573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ja" sz="3600">
                <a:latin typeface="M PLUS 1p"/>
                <a:ea typeface="M PLUS 1p"/>
                <a:cs typeface="M PLUS 1p"/>
                <a:sym typeface="M PLUS 1p"/>
              </a:rPr>
              <a:t>B</a:t>
            </a:r>
            <a:r>
              <a:rPr b="1" lang="ja" sz="3200">
                <a:latin typeface="M PLUS 1p"/>
                <a:ea typeface="M PLUS 1p"/>
                <a:cs typeface="M PLUS 1p"/>
                <a:sym typeface="M PLUS 1p"/>
              </a:rPr>
              <a:t>to</a:t>
            </a:r>
            <a:r>
              <a:rPr b="1" lang="ja" sz="3600">
                <a:latin typeface="M PLUS 1p"/>
                <a:ea typeface="M PLUS 1p"/>
                <a:cs typeface="M PLUS 1p"/>
                <a:sym typeface="M PLUS 1p"/>
              </a:rPr>
              <a:t>B</a:t>
            </a:r>
            <a:r>
              <a:rPr b="1" lang="ja" sz="3200">
                <a:latin typeface="M PLUS 1p"/>
                <a:ea typeface="M PLUS 1p"/>
                <a:cs typeface="M PLUS 1p"/>
                <a:sym typeface="M PLUS 1p"/>
              </a:rPr>
              <a:t>マーケするなら</a:t>
            </a:r>
            <a:endParaRPr b="1" sz="3200">
              <a:latin typeface="M PLUS 1p"/>
              <a:ea typeface="M PLUS 1p"/>
              <a:cs typeface="M PLUS 1p"/>
              <a:sym typeface="M PLUS 1p"/>
            </a:endParaRPr>
          </a:p>
        </p:txBody>
      </p:sp>
      <p:pic>
        <p:nvPicPr>
          <p:cNvPr id="2237" name="Google Shape;2237;p67"/>
          <p:cNvPicPr preferRelativeResize="0"/>
          <p:nvPr/>
        </p:nvPicPr>
        <p:blipFill>
          <a:blip r:embed="rId4">
            <a:alphaModFix/>
          </a:blip>
          <a:stretch>
            <a:fillRect/>
          </a:stretch>
        </p:blipFill>
        <p:spPr>
          <a:xfrm>
            <a:off x="1811100" y="2060930"/>
            <a:ext cx="2107336" cy="453900"/>
          </a:xfrm>
          <a:prstGeom prst="rect">
            <a:avLst/>
          </a:prstGeom>
          <a:noFill/>
          <a:ln>
            <a:noFill/>
          </a:ln>
        </p:spPr>
      </p:pic>
      <p:sp>
        <p:nvSpPr>
          <p:cNvPr id="2238" name="Google Shape;2238;p67">
            <a:hlinkClick r:id="rId5"/>
          </p:cNvPr>
          <p:cNvSpPr/>
          <p:nvPr/>
        </p:nvSpPr>
        <p:spPr>
          <a:xfrm>
            <a:off x="1511450" y="2735800"/>
            <a:ext cx="2778900" cy="453900"/>
          </a:xfrm>
          <a:prstGeom prst="roundRect">
            <a:avLst>
              <a:gd fmla="val 50000" name="adj"/>
            </a:avLst>
          </a:prstGeom>
          <a:solidFill>
            <a:srgbClr val="FFFFFF"/>
          </a:soli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74975" lIns="74975" spcFirstLastPara="1" rIns="74975" wrap="square" tIns="74975">
            <a:noAutofit/>
          </a:bodyPr>
          <a:lstStyle/>
          <a:p>
            <a:pPr indent="0" lvl="0" marL="0" rtl="0" algn="ctr">
              <a:lnSpc>
                <a:spcPct val="100000"/>
              </a:lnSpc>
              <a:spcBef>
                <a:spcPts val="0"/>
              </a:spcBef>
              <a:spcAft>
                <a:spcPts val="0"/>
              </a:spcAft>
              <a:buNone/>
            </a:pPr>
            <a:r>
              <a:rPr b="1" lang="ja" sz="1200">
                <a:solidFill>
                  <a:srgbClr val="073763"/>
                </a:solidFill>
                <a:latin typeface="M PLUS 1p"/>
                <a:ea typeface="M PLUS 1p"/>
                <a:cs typeface="M PLUS 1p"/>
                <a:sym typeface="M PLUS 1p"/>
              </a:rPr>
              <a:t>　　ferret Oneサイトを見る</a:t>
            </a:r>
            <a:endParaRPr b="1" sz="1200">
              <a:solidFill>
                <a:srgbClr val="073763"/>
              </a:solidFill>
              <a:latin typeface="M PLUS 1p"/>
              <a:ea typeface="M PLUS 1p"/>
              <a:cs typeface="M PLUS 1p"/>
              <a:sym typeface="M PLUS 1p"/>
            </a:endParaRPr>
          </a:p>
        </p:txBody>
      </p:sp>
      <p:pic>
        <p:nvPicPr>
          <p:cNvPr id="2239" name="Google Shape;2239;p67"/>
          <p:cNvPicPr preferRelativeResize="0"/>
          <p:nvPr/>
        </p:nvPicPr>
        <p:blipFill>
          <a:blip r:embed="rId6">
            <a:alphaModFix/>
          </a:blip>
          <a:stretch>
            <a:fillRect/>
          </a:stretch>
        </p:blipFill>
        <p:spPr>
          <a:xfrm>
            <a:off x="1871674" y="2875099"/>
            <a:ext cx="229025" cy="203467"/>
          </a:xfrm>
          <a:prstGeom prst="rect">
            <a:avLst/>
          </a:prstGeom>
          <a:noFill/>
          <a:ln>
            <a:noFill/>
          </a:ln>
        </p:spPr>
      </p:pic>
      <p:pic>
        <p:nvPicPr>
          <p:cNvPr id="2240" name="Google Shape;2240;p67"/>
          <p:cNvPicPr preferRelativeResize="0"/>
          <p:nvPr/>
        </p:nvPicPr>
        <p:blipFill>
          <a:blip r:embed="rId7">
            <a:alphaModFix/>
          </a:blip>
          <a:stretch>
            <a:fillRect/>
          </a:stretch>
        </p:blipFill>
        <p:spPr>
          <a:xfrm>
            <a:off x="7835875" y="4446374"/>
            <a:ext cx="949351" cy="325500"/>
          </a:xfrm>
          <a:prstGeom prst="rect">
            <a:avLst/>
          </a:prstGeom>
          <a:noFill/>
          <a:ln>
            <a:noFill/>
          </a:ln>
        </p:spPr>
      </p:pic>
      <p:sp>
        <p:nvSpPr>
          <p:cNvPr id="2241" name="Google Shape;2241;p67"/>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7"/>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68" name="Google Shape;16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69" name="Google Shape;169;p17"/>
          <p:cNvSpPr/>
          <p:nvPr/>
        </p:nvSpPr>
        <p:spPr>
          <a:xfrm>
            <a:off x="981505" y="1181375"/>
            <a:ext cx="4837500" cy="118500"/>
          </a:xfrm>
          <a:prstGeom prst="rect">
            <a:avLst/>
          </a:prstGeom>
          <a:solidFill>
            <a:srgbClr val="EEF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17"/>
          <p:cNvPicPr preferRelativeResize="0"/>
          <p:nvPr/>
        </p:nvPicPr>
        <p:blipFill>
          <a:blip r:embed="rId4">
            <a:alphaModFix/>
          </a:blip>
          <a:stretch>
            <a:fillRect/>
          </a:stretch>
        </p:blipFill>
        <p:spPr>
          <a:xfrm>
            <a:off x="5210307" y="2670337"/>
            <a:ext cx="3152032" cy="2027314"/>
          </a:xfrm>
          <a:prstGeom prst="rect">
            <a:avLst/>
          </a:prstGeom>
          <a:noFill/>
          <a:ln>
            <a:noFill/>
          </a:ln>
        </p:spPr>
      </p:pic>
      <p:sp>
        <p:nvSpPr>
          <p:cNvPr id="171" name="Google Shape;171;p17"/>
          <p:cNvSpPr txBox="1"/>
          <p:nvPr/>
        </p:nvSpPr>
        <p:spPr>
          <a:xfrm>
            <a:off x="132550" y="858375"/>
            <a:ext cx="8888700" cy="8592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ja" sz="2300">
                <a:solidFill>
                  <a:srgbClr val="073763"/>
                </a:solidFill>
                <a:latin typeface="M PLUS 1p ExtraBold"/>
                <a:ea typeface="M PLUS 1p ExtraBold"/>
                <a:cs typeface="M PLUS 1p ExtraBold"/>
                <a:sym typeface="M PLUS 1p ExtraBold"/>
              </a:rPr>
              <a:t>BtoBマーケティング </a:t>
            </a:r>
            <a:r>
              <a:rPr lang="ja" sz="1500">
                <a:solidFill>
                  <a:srgbClr val="073763"/>
                </a:solidFill>
                <a:latin typeface="M PLUS 1p ExtraBold"/>
                <a:ea typeface="M PLUS 1p ExtraBold"/>
                <a:cs typeface="M PLUS 1p ExtraBold"/>
                <a:sym typeface="M PLUS 1p ExtraBold"/>
              </a:rPr>
              <a:t>での </a:t>
            </a:r>
            <a:r>
              <a:rPr lang="ja" sz="2300">
                <a:solidFill>
                  <a:srgbClr val="073763"/>
                </a:solidFill>
                <a:latin typeface="M PLUS 1p ExtraBold"/>
                <a:ea typeface="M PLUS 1p ExtraBold"/>
                <a:cs typeface="M PLUS 1p ExtraBold"/>
                <a:sym typeface="M PLUS 1p ExtraBold"/>
              </a:rPr>
              <a:t>リード獲得 </a:t>
            </a:r>
            <a:r>
              <a:rPr lang="ja" sz="1600">
                <a:solidFill>
                  <a:srgbClr val="073763"/>
                </a:solidFill>
                <a:latin typeface="M PLUS 1p ExtraBold"/>
                <a:ea typeface="M PLUS 1p ExtraBold"/>
                <a:cs typeface="M PLUS 1p ExtraBold"/>
                <a:sym typeface="M PLUS 1p ExtraBold"/>
              </a:rPr>
              <a:t>に特化したサービスです</a:t>
            </a:r>
            <a:endParaRPr sz="2300">
              <a:solidFill>
                <a:srgbClr val="073763"/>
              </a:solidFill>
              <a:latin typeface="M PLUS 1p ExtraBold"/>
              <a:ea typeface="M PLUS 1p ExtraBold"/>
              <a:cs typeface="M PLUS 1p ExtraBold"/>
              <a:sym typeface="M PLUS 1p ExtraBold"/>
            </a:endParaRPr>
          </a:p>
          <a:p>
            <a:pPr indent="0" lvl="0" marL="0" rtl="0" algn="ctr">
              <a:lnSpc>
                <a:spcPct val="100000"/>
              </a:lnSpc>
              <a:spcBef>
                <a:spcPts val="0"/>
              </a:spcBef>
              <a:spcAft>
                <a:spcPts val="0"/>
              </a:spcAft>
              <a:buNone/>
            </a:pPr>
            <a:r>
              <a:rPr b="1" lang="ja" sz="1500">
                <a:solidFill>
                  <a:srgbClr val="073763"/>
                </a:solidFill>
                <a:latin typeface="M PLUS 1p"/>
                <a:ea typeface="M PLUS 1p"/>
                <a:cs typeface="M PLUS 1p"/>
                <a:sym typeface="M PLUS 1p"/>
              </a:rPr>
              <a:t>BtoBマーケティングに必要な機能が全て揃ったオールインワンマーケティングツールと</a:t>
            </a:r>
            <a:endParaRPr b="1" sz="1500">
              <a:solidFill>
                <a:srgbClr val="073763"/>
              </a:solidFill>
              <a:latin typeface="M PLUS 1p"/>
              <a:ea typeface="M PLUS 1p"/>
              <a:cs typeface="M PLUS 1p"/>
              <a:sym typeface="M PLUS 1p"/>
            </a:endParaRPr>
          </a:p>
          <a:p>
            <a:pPr indent="0" lvl="0" marL="0" rtl="0" algn="ctr">
              <a:lnSpc>
                <a:spcPct val="100000"/>
              </a:lnSpc>
              <a:spcBef>
                <a:spcPts val="0"/>
              </a:spcBef>
              <a:spcAft>
                <a:spcPts val="0"/>
              </a:spcAft>
              <a:buNone/>
            </a:pPr>
            <a:r>
              <a:rPr b="1" lang="ja" sz="1500">
                <a:solidFill>
                  <a:srgbClr val="073763"/>
                </a:solidFill>
                <a:latin typeface="M PLUS 1p"/>
                <a:ea typeface="M PLUS 1p"/>
                <a:cs typeface="M PLUS 1p"/>
                <a:sym typeface="M PLUS 1p"/>
              </a:rPr>
              <a:t>BtoBマーケティングコンサルティングを提供しております</a:t>
            </a:r>
            <a:endParaRPr b="1" sz="1500">
              <a:solidFill>
                <a:srgbClr val="073763"/>
              </a:solidFill>
              <a:latin typeface="M PLUS 1p"/>
              <a:ea typeface="M PLUS 1p"/>
              <a:cs typeface="M PLUS 1p"/>
              <a:sym typeface="M PLUS 1p"/>
            </a:endParaRPr>
          </a:p>
        </p:txBody>
      </p:sp>
      <p:sp>
        <p:nvSpPr>
          <p:cNvPr id="172" name="Google Shape;172;p17"/>
          <p:cNvSpPr/>
          <p:nvPr/>
        </p:nvSpPr>
        <p:spPr>
          <a:xfrm>
            <a:off x="4075950" y="3139818"/>
            <a:ext cx="992100" cy="992100"/>
          </a:xfrm>
          <a:prstGeom prst="mathPlus">
            <a:avLst>
              <a:gd fmla="val 23520" name="adj1"/>
            </a:avLst>
          </a:prstGeom>
          <a:solidFill>
            <a:srgbClr val="2C3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17"/>
          <p:cNvPicPr preferRelativeResize="0"/>
          <p:nvPr/>
        </p:nvPicPr>
        <p:blipFill>
          <a:blip r:embed="rId5">
            <a:alphaModFix/>
          </a:blip>
          <a:stretch>
            <a:fillRect/>
          </a:stretch>
        </p:blipFill>
        <p:spPr>
          <a:xfrm>
            <a:off x="724725" y="2594143"/>
            <a:ext cx="3068380" cy="2082132"/>
          </a:xfrm>
          <a:prstGeom prst="rect">
            <a:avLst/>
          </a:prstGeom>
          <a:noFill/>
          <a:ln>
            <a:noFill/>
          </a:ln>
        </p:spPr>
      </p:pic>
      <p:pic>
        <p:nvPicPr>
          <p:cNvPr id="174" name="Google Shape;174;p17"/>
          <p:cNvPicPr preferRelativeResize="0"/>
          <p:nvPr/>
        </p:nvPicPr>
        <p:blipFill>
          <a:blip r:embed="rId6">
            <a:alphaModFix/>
          </a:blip>
          <a:stretch>
            <a:fillRect/>
          </a:stretch>
        </p:blipFill>
        <p:spPr>
          <a:xfrm>
            <a:off x="1466475" y="3940625"/>
            <a:ext cx="781066" cy="781071"/>
          </a:xfrm>
          <a:prstGeom prst="rect">
            <a:avLst/>
          </a:prstGeom>
          <a:noFill/>
          <a:ln>
            <a:noFill/>
          </a:ln>
          <a:effectLst>
            <a:outerShdw blurRad="57150" rotWithShape="0" algn="bl" dir="3660000" dist="28575">
              <a:srgbClr val="000000">
                <a:alpha val="50000"/>
              </a:srgbClr>
            </a:outerShdw>
          </a:effectLst>
        </p:spPr>
      </p:pic>
      <p:pic>
        <p:nvPicPr>
          <p:cNvPr id="175" name="Google Shape;175;p17"/>
          <p:cNvPicPr preferRelativeResize="0"/>
          <p:nvPr/>
        </p:nvPicPr>
        <p:blipFill>
          <a:blip r:embed="rId7">
            <a:alphaModFix/>
          </a:blip>
          <a:stretch>
            <a:fillRect/>
          </a:stretch>
        </p:blipFill>
        <p:spPr>
          <a:xfrm>
            <a:off x="2310242" y="3940625"/>
            <a:ext cx="781075" cy="781075"/>
          </a:xfrm>
          <a:prstGeom prst="rect">
            <a:avLst/>
          </a:prstGeom>
          <a:noFill/>
          <a:ln>
            <a:noFill/>
          </a:ln>
          <a:effectLst>
            <a:outerShdw blurRad="57150" rotWithShape="0" algn="bl" dir="3660000" dist="28575">
              <a:srgbClr val="000000">
                <a:alpha val="50000"/>
              </a:srgbClr>
            </a:outerShdw>
          </a:effectLst>
        </p:spPr>
      </p:pic>
      <p:pic>
        <p:nvPicPr>
          <p:cNvPr id="176" name="Google Shape;176;p17"/>
          <p:cNvPicPr preferRelativeResize="0"/>
          <p:nvPr/>
        </p:nvPicPr>
        <p:blipFill>
          <a:blip r:embed="rId8">
            <a:alphaModFix/>
          </a:blip>
          <a:stretch>
            <a:fillRect/>
          </a:stretch>
        </p:blipFill>
        <p:spPr>
          <a:xfrm>
            <a:off x="2718720" y="2994435"/>
            <a:ext cx="602636" cy="416834"/>
          </a:xfrm>
          <a:prstGeom prst="rect">
            <a:avLst/>
          </a:prstGeom>
          <a:noFill/>
          <a:ln>
            <a:noFill/>
          </a:ln>
        </p:spPr>
      </p:pic>
      <p:sp>
        <p:nvSpPr>
          <p:cNvPr id="177" name="Google Shape;177;p17"/>
          <p:cNvSpPr/>
          <p:nvPr/>
        </p:nvSpPr>
        <p:spPr>
          <a:xfrm>
            <a:off x="1371000" y="2240150"/>
            <a:ext cx="1830600" cy="393600"/>
          </a:xfrm>
          <a:prstGeom prst="roundRect">
            <a:avLst>
              <a:gd fmla="val 50000" name="adj"/>
            </a:avLst>
          </a:prstGeom>
          <a:solidFill>
            <a:srgbClr val="FFFFFF"/>
          </a:solidFill>
          <a:ln cap="flat" cmpd="sng" w="19050">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500">
                <a:solidFill>
                  <a:srgbClr val="2C3853"/>
                </a:solidFill>
                <a:latin typeface="M PLUS 1p Black"/>
                <a:ea typeface="M PLUS 1p Black"/>
                <a:cs typeface="M PLUS 1p Black"/>
                <a:sym typeface="M PLUS 1p Black"/>
              </a:rPr>
              <a:t> ツール</a:t>
            </a:r>
            <a:endParaRPr sz="1500">
              <a:solidFill>
                <a:srgbClr val="2C3853"/>
              </a:solidFill>
              <a:latin typeface="M PLUS 1p Black"/>
              <a:ea typeface="M PLUS 1p Black"/>
              <a:cs typeface="M PLUS 1p Black"/>
              <a:sym typeface="M PLUS 1p Black"/>
            </a:endParaRPr>
          </a:p>
        </p:txBody>
      </p:sp>
      <p:sp>
        <p:nvSpPr>
          <p:cNvPr id="178" name="Google Shape;178;p17"/>
          <p:cNvSpPr/>
          <p:nvPr/>
        </p:nvSpPr>
        <p:spPr>
          <a:xfrm>
            <a:off x="5790600" y="2240150"/>
            <a:ext cx="1830600" cy="393600"/>
          </a:xfrm>
          <a:prstGeom prst="roundRect">
            <a:avLst>
              <a:gd fmla="val 50000" name="adj"/>
            </a:avLst>
          </a:prstGeom>
          <a:solidFill>
            <a:srgbClr val="FFFFFF"/>
          </a:solidFill>
          <a:ln cap="flat" cmpd="sng" w="19050">
            <a:solidFill>
              <a:srgbClr val="2C385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1500">
                <a:solidFill>
                  <a:srgbClr val="2C3853"/>
                </a:solidFill>
                <a:latin typeface="M PLUS 1p Black"/>
                <a:ea typeface="M PLUS 1p Black"/>
                <a:cs typeface="M PLUS 1p Black"/>
                <a:sym typeface="M PLUS 1p Black"/>
              </a:rPr>
              <a:t> ノウハウ</a:t>
            </a:r>
            <a:endParaRPr sz="1500">
              <a:solidFill>
                <a:srgbClr val="2C3853"/>
              </a:solidFill>
              <a:latin typeface="M PLUS 1p Black"/>
              <a:ea typeface="M PLUS 1p Black"/>
              <a:cs typeface="M PLUS 1p Black"/>
              <a:sym typeface="M PLUS 1p Black"/>
            </a:endParaRPr>
          </a:p>
        </p:txBody>
      </p:sp>
      <p:sp>
        <p:nvSpPr>
          <p:cNvPr id="179" name="Google Shape;179;p17"/>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ferret One とは</a:t>
            </a:r>
            <a:endParaRPr>
              <a:latin typeface="M PLUS 1p"/>
              <a:ea typeface="M PLUS 1p"/>
              <a:cs typeface="M PLUS 1p"/>
              <a:sym typeface="M PLUS 1p"/>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8"/>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185" name="Google Shape;18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186" name="Google Shape;186;p18"/>
          <p:cNvSpPr/>
          <p:nvPr/>
        </p:nvSpPr>
        <p:spPr>
          <a:xfrm flipH="1">
            <a:off x="269625" y="908902"/>
            <a:ext cx="8591700" cy="682800"/>
          </a:xfrm>
          <a:prstGeom prst="rtTriangle">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flipH="1" rot="10800000">
            <a:off x="311700" y="908767"/>
            <a:ext cx="8527500" cy="675300"/>
          </a:xfrm>
          <a:prstGeom prst="rtTriangle">
            <a:avLst/>
          </a:prstGeom>
          <a:solidFill>
            <a:srgbClr val="32AC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latin typeface="M PLUS 1p"/>
                <a:ea typeface="M PLUS 1p"/>
                <a:cs typeface="M PLUS 1p"/>
                <a:sym typeface="M PLUS 1p"/>
              </a:rPr>
              <a:t>ferret Oneのポジショニング</a:t>
            </a:r>
            <a:endParaRPr>
              <a:latin typeface="M PLUS 1p"/>
              <a:ea typeface="M PLUS 1p"/>
              <a:cs typeface="M PLUS 1p"/>
              <a:sym typeface="M PLUS 1p"/>
            </a:endParaRPr>
          </a:p>
        </p:txBody>
      </p:sp>
      <p:sp>
        <p:nvSpPr>
          <p:cNvPr id="189" name="Google Shape;189;p18"/>
          <p:cNvSpPr txBox="1"/>
          <p:nvPr/>
        </p:nvSpPr>
        <p:spPr>
          <a:xfrm>
            <a:off x="7251350" y="1224749"/>
            <a:ext cx="1501800" cy="36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ja" sz="1200">
                <a:solidFill>
                  <a:schemeClr val="dk1"/>
                </a:solidFill>
                <a:latin typeface="M PLUS 1p"/>
                <a:ea typeface="M PLUS 1p"/>
                <a:cs typeface="M PLUS 1p"/>
                <a:sym typeface="M PLUS 1p"/>
              </a:rPr>
              <a:t>ノウハウ</a:t>
            </a:r>
            <a:endParaRPr b="1" sz="1200">
              <a:solidFill>
                <a:schemeClr val="dk1"/>
              </a:solidFill>
              <a:latin typeface="M PLUS 1p"/>
              <a:ea typeface="M PLUS 1p"/>
              <a:cs typeface="M PLUS 1p"/>
              <a:sym typeface="M PLUS 1p"/>
            </a:endParaRPr>
          </a:p>
        </p:txBody>
      </p:sp>
      <p:cxnSp>
        <p:nvCxnSpPr>
          <p:cNvPr id="190" name="Google Shape;190;p18"/>
          <p:cNvCxnSpPr/>
          <p:nvPr/>
        </p:nvCxnSpPr>
        <p:spPr>
          <a:xfrm>
            <a:off x="2653325" y="890700"/>
            <a:ext cx="16500" cy="4101600"/>
          </a:xfrm>
          <a:prstGeom prst="straightConnector1">
            <a:avLst/>
          </a:prstGeom>
          <a:noFill/>
          <a:ln cap="flat" cmpd="sng" w="9525">
            <a:solidFill>
              <a:srgbClr val="000000"/>
            </a:solidFill>
            <a:prstDash val="dot"/>
            <a:round/>
            <a:headEnd len="med" w="med" type="none"/>
            <a:tailEnd len="med" w="med" type="none"/>
          </a:ln>
        </p:spPr>
      </p:cxnSp>
      <p:cxnSp>
        <p:nvCxnSpPr>
          <p:cNvPr id="191" name="Google Shape;191;p18"/>
          <p:cNvCxnSpPr/>
          <p:nvPr/>
        </p:nvCxnSpPr>
        <p:spPr>
          <a:xfrm flipH="1">
            <a:off x="6473725" y="935175"/>
            <a:ext cx="600" cy="4008000"/>
          </a:xfrm>
          <a:prstGeom prst="straightConnector1">
            <a:avLst/>
          </a:prstGeom>
          <a:noFill/>
          <a:ln cap="flat" cmpd="sng" w="9525">
            <a:solidFill>
              <a:srgbClr val="000000"/>
            </a:solidFill>
            <a:prstDash val="dot"/>
            <a:round/>
            <a:headEnd len="med" w="med" type="none"/>
            <a:tailEnd len="med" w="med" type="none"/>
          </a:ln>
        </p:spPr>
      </p:cxnSp>
      <p:pic>
        <p:nvPicPr>
          <p:cNvPr id="192" name="Google Shape;192;p18"/>
          <p:cNvPicPr preferRelativeResize="0"/>
          <p:nvPr/>
        </p:nvPicPr>
        <p:blipFill>
          <a:blip r:embed="rId4">
            <a:alphaModFix/>
          </a:blip>
          <a:stretch>
            <a:fillRect/>
          </a:stretch>
        </p:blipFill>
        <p:spPr>
          <a:xfrm>
            <a:off x="639674" y="2171750"/>
            <a:ext cx="1418970" cy="341610"/>
          </a:xfrm>
          <a:prstGeom prst="rect">
            <a:avLst/>
          </a:prstGeom>
          <a:noFill/>
          <a:ln>
            <a:noFill/>
          </a:ln>
        </p:spPr>
      </p:pic>
      <p:sp>
        <p:nvSpPr>
          <p:cNvPr id="193" name="Google Shape;193;p18"/>
          <p:cNvSpPr/>
          <p:nvPr/>
        </p:nvSpPr>
        <p:spPr>
          <a:xfrm>
            <a:off x="164150" y="3295950"/>
            <a:ext cx="2531700" cy="12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900">
                <a:solidFill>
                  <a:srgbClr val="434343"/>
                </a:solidFill>
                <a:latin typeface="M PLUS 1p"/>
                <a:ea typeface="M PLUS 1p"/>
                <a:cs typeface="M PLUS 1p"/>
                <a:sym typeface="M PLUS 1p"/>
              </a:rPr>
              <a:t>ツールを比較的安価で活用したり、HP制作を請負い納品してもらうことが出来るが、Webマーケティングのノウハウが無いため、</a:t>
            </a:r>
            <a:endParaRPr sz="900">
              <a:solidFill>
                <a:srgbClr val="434343"/>
              </a:solidFill>
              <a:latin typeface="M PLUS 1p"/>
              <a:ea typeface="M PLUS 1p"/>
              <a:cs typeface="M PLUS 1p"/>
              <a:sym typeface="M PLUS 1p"/>
            </a:endParaRPr>
          </a:p>
          <a:p>
            <a:pPr indent="0" lvl="0" marL="0" rtl="0" algn="l">
              <a:lnSpc>
                <a:spcPct val="115000"/>
              </a:lnSpc>
              <a:spcBef>
                <a:spcPts val="0"/>
              </a:spcBef>
              <a:spcAft>
                <a:spcPts val="0"/>
              </a:spcAft>
              <a:buNone/>
            </a:pPr>
            <a:r>
              <a:rPr lang="ja" sz="900">
                <a:solidFill>
                  <a:srgbClr val="434343"/>
                </a:solidFill>
                <a:latin typeface="M PLUS 1p"/>
                <a:ea typeface="M PLUS 1p"/>
                <a:cs typeface="M PLUS 1p"/>
                <a:sym typeface="M PLUS 1p"/>
              </a:rPr>
              <a:t>自力で運用する必要あり</a:t>
            </a:r>
            <a:endParaRPr sz="900">
              <a:solidFill>
                <a:srgbClr val="43434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sz="900">
              <a:solidFill>
                <a:srgbClr val="434343"/>
              </a:solidFill>
              <a:latin typeface="M PLUS 1p"/>
              <a:ea typeface="M PLUS 1p"/>
              <a:cs typeface="M PLUS 1p"/>
              <a:sym typeface="M PLUS 1p"/>
            </a:endParaRPr>
          </a:p>
          <a:p>
            <a:pPr indent="0" lvl="0" marL="0" rtl="0" algn="l">
              <a:lnSpc>
                <a:spcPct val="100000"/>
              </a:lnSpc>
              <a:spcBef>
                <a:spcPts val="0"/>
              </a:spcBef>
              <a:spcAft>
                <a:spcPts val="0"/>
              </a:spcAft>
              <a:buNone/>
            </a:pPr>
            <a:r>
              <a:rPr b="1" lang="ja" sz="1000">
                <a:latin typeface="M PLUS 1p"/>
                <a:ea typeface="M PLUS 1p"/>
                <a:cs typeface="M PLUS 1p"/>
                <a:sym typeface="M PLUS 1p"/>
              </a:rPr>
              <a:t>ツール費用：150万円〜250万円/年</a:t>
            </a:r>
            <a:endParaRPr b="1" sz="1000">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b="1" lang="ja" sz="1000">
                <a:solidFill>
                  <a:schemeClr val="dk1"/>
                </a:solidFill>
                <a:latin typeface="M PLUS 1p"/>
                <a:ea typeface="M PLUS 1p"/>
                <a:cs typeface="M PLUS 1p"/>
                <a:sym typeface="M PLUS 1p"/>
              </a:rPr>
              <a:t>MA費用：300万円〜/年</a:t>
            </a:r>
            <a:endParaRPr b="1" sz="1000">
              <a:solidFill>
                <a:schemeClr val="dk1"/>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b="1" lang="ja" sz="1000">
                <a:solidFill>
                  <a:schemeClr val="dk1"/>
                </a:solidFill>
                <a:latin typeface="M PLUS 1p"/>
                <a:ea typeface="M PLUS 1p"/>
                <a:cs typeface="M PLUS 1p"/>
                <a:sym typeface="M PLUS 1p"/>
              </a:rPr>
              <a:t>CRM費用：300万円～500万円/年</a:t>
            </a:r>
            <a:endParaRPr b="1" sz="1000">
              <a:solidFill>
                <a:schemeClr val="dk1"/>
              </a:solidFill>
              <a:latin typeface="M PLUS 1p"/>
              <a:ea typeface="M PLUS 1p"/>
              <a:cs typeface="M PLUS 1p"/>
              <a:sym typeface="M PLUS 1p"/>
            </a:endParaRPr>
          </a:p>
          <a:p>
            <a:pPr indent="0" lvl="0" marL="0" rtl="0" algn="l">
              <a:lnSpc>
                <a:spcPct val="100000"/>
              </a:lnSpc>
              <a:spcBef>
                <a:spcPts val="0"/>
              </a:spcBef>
              <a:spcAft>
                <a:spcPts val="0"/>
              </a:spcAft>
              <a:buClr>
                <a:schemeClr val="dk1"/>
              </a:buClr>
              <a:buSzPts val="1100"/>
              <a:buFont typeface="Arial"/>
              <a:buNone/>
            </a:pPr>
            <a:r>
              <a:rPr b="1" lang="ja" sz="1000">
                <a:solidFill>
                  <a:schemeClr val="dk1"/>
                </a:solidFill>
                <a:latin typeface="M PLUS 1p"/>
                <a:ea typeface="M PLUS 1p"/>
                <a:cs typeface="M PLUS 1p"/>
                <a:sym typeface="M PLUS 1p"/>
              </a:rPr>
              <a:t>HP制作費用：100万〜300万</a:t>
            </a:r>
            <a:endParaRPr b="1" sz="1000">
              <a:solidFill>
                <a:schemeClr val="dk1"/>
              </a:solidFill>
              <a:latin typeface="M PLUS 1p"/>
              <a:ea typeface="M PLUS 1p"/>
              <a:cs typeface="M PLUS 1p"/>
              <a:sym typeface="M PLUS 1p"/>
            </a:endParaRPr>
          </a:p>
        </p:txBody>
      </p:sp>
      <p:sp>
        <p:nvSpPr>
          <p:cNvPr id="194" name="Google Shape;194;p18"/>
          <p:cNvSpPr/>
          <p:nvPr/>
        </p:nvSpPr>
        <p:spPr>
          <a:xfrm>
            <a:off x="2721188" y="3430400"/>
            <a:ext cx="3525000" cy="108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000">
                <a:solidFill>
                  <a:srgbClr val="434343"/>
                </a:solidFill>
                <a:latin typeface="M PLUS 1p"/>
                <a:ea typeface="M PLUS 1p"/>
                <a:cs typeface="M PLUS 1p"/>
                <a:sym typeface="M PLUS 1p"/>
              </a:rPr>
              <a:t>ノウハウの教育と運用サポートを</a:t>
            </a:r>
            <a:endParaRPr sz="1000">
              <a:solidFill>
                <a:srgbClr val="434343"/>
              </a:solidFill>
              <a:latin typeface="M PLUS 1p"/>
              <a:ea typeface="M PLUS 1p"/>
              <a:cs typeface="M PLUS 1p"/>
              <a:sym typeface="M PLUS 1p"/>
            </a:endParaRPr>
          </a:p>
          <a:p>
            <a:pPr indent="0" lvl="0" marL="0" rtl="0" algn="ctr">
              <a:lnSpc>
                <a:spcPct val="115000"/>
              </a:lnSpc>
              <a:spcBef>
                <a:spcPts val="0"/>
              </a:spcBef>
              <a:spcAft>
                <a:spcPts val="0"/>
              </a:spcAft>
              <a:buNone/>
            </a:pPr>
            <a:r>
              <a:rPr lang="ja" sz="1000">
                <a:solidFill>
                  <a:srgbClr val="434343"/>
                </a:solidFill>
                <a:latin typeface="M PLUS 1p"/>
                <a:ea typeface="M PLUS 1p"/>
                <a:cs typeface="M PLUS 1p"/>
                <a:sym typeface="M PLUS 1p"/>
              </a:rPr>
              <a:t>ツールと同時にご提案できることが強み</a:t>
            </a:r>
            <a:endParaRPr sz="1000">
              <a:solidFill>
                <a:srgbClr val="434343"/>
              </a:solidFill>
              <a:latin typeface="M PLUS 1p"/>
              <a:ea typeface="M PLUS 1p"/>
              <a:cs typeface="M PLUS 1p"/>
              <a:sym typeface="M PLUS 1p"/>
            </a:endParaRPr>
          </a:p>
          <a:p>
            <a:pPr indent="0" lvl="0" marL="0" rtl="0" algn="ctr">
              <a:lnSpc>
                <a:spcPct val="115000"/>
              </a:lnSpc>
              <a:spcBef>
                <a:spcPts val="0"/>
              </a:spcBef>
              <a:spcAft>
                <a:spcPts val="0"/>
              </a:spcAft>
              <a:buNone/>
            </a:pPr>
            <a:r>
              <a:rPr lang="ja" sz="1000">
                <a:solidFill>
                  <a:srgbClr val="434343"/>
                </a:solidFill>
                <a:latin typeface="M PLUS 1p"/>
                <a:ea typeface="M PLUS 1p"/>
                <a:cs typeface="M PLUS 1p"/>
                <a:sym typeface="M PLUS 1p"/>
              </a:rPr>
              <a:t>（弊社のWebマーケティング実績が強み）</a:t>
            </a:r>
            <a:endParaRPr sz="1000">
              <a:solidFill>
                <a:srgbClr val="434343"/>
              </a:solidFill>
              <a:latin typeface="M PLUS 1p"/>
              <a:ea typeface="M PLUS 1p"/>
              <a:cs typeface="M PLUS 1p"/>
              <a:sym typeface="M PLUS 1p"/>
            </a:endParaRPr>
          </a:p>
          <a:p>
            <a:pPr indent="0" lvl="0" marL="0" rtl="0" algn="ctr">
              <a:lnSpc>
                <a:spcPct val="115000"/>
              </a:lnSpc>
              <a:spcBef>
                <a:spcPts val="0"/>
              </a:spcBef>
              <a:spcAft>
                <a:spcPts val="0"/>
              </a:spcAft>
              <a:buNone/>
            </a:pPr>
            <a:r>
              <a:t/>
            </a:r>
            <a:endParaRPr sz="1000">
              <a:latin typeface="M PLUS 1p"/>
              <a:ea typeface="M PLUS 1p"/>
              <a:cs typeface="M PLUS 1p"/>
              <a:sym typeface="M PLUS 1p"/>
            </a:endParaRPr>
          </a:p>
          <a:p>
            <a:pPr indent="0" lvl="0" marL="0" rtl="0" algn="ctr">
              <a:lnSpc>
                <a:spcPct val="115000"/>
              </a:lnSpc>
              <a:spcBef>
                <a:spcPts val="0"/>
              </a:spcBef>
              <a:spcAft>
                <a:spcPts val="0"/>
              </a:spcAft>
              <a:buNone/>
            </a:pPr>
            <a:r>
              <a:t/>
            </a:r>
            <a:endParaRPr sz="1000">
              <a:latin typeface="M PLUS 1p"/>
              <a:ea typeface="M PLUS 1p"/>
              <a:cs typeface="M PLUS 1p"/>
              <a:sym typeface="M PLUS 1p"/>
            </a:endParaRPr>
          </a:p>
          <a:p>
            <a:pPr indent="0" lvl="0" marL="0" rtl="0" algn="ctr">
              <a:lnSpc>
                <a:spcPct val="115000"/>
              </a:lnSpc>
              <a:spcBef>
                <a:spcPts val="0"/>
              </a:spcBef>
              <a:spcAft>
                <a:spcPts val="0"/>
              </a:spcAft>
              <a:buNone/>
            </a:pPr>
            <a:r>
              <a:rPr b="1" lang="ja" sz="1000">
                <a:latin typeface="M PLUS 1p"/>
                <a:ea typeface="M PLUS 1p"/>
                <a:cs typeface="M PLUS 1p"/>
                <a:sym typeface="M PLUS 1p"/>
              </a:rPr>
              <a:t>費用：300万円〜500万円/年</a:t>
            </a:r>
            <a:endParaRPr b="1" sz="1000">
              <a:latin typeface="M PLUS 1p"/>
              <a:ea typeface="M PLUS 1p"/>
              <a:cs typeface="M PLUS 1p"/>
              <a:sym typeface="M PLUS 1p"/>
            </a:endParaRPr>
          </a:p>
        </p:txBody>
      </p:sp>
      <p:sp>
        <p:nvSpPr>
          <p:cNvPr id="195" name="Google Shape;195;p18"/>
          <p:cNvSpPr/>
          <p:nvPr/>
        </p:nvSpPr>
        <p:spPr>
          <a:xfrm>
            <a:off x="6701850" y="3392300"/>
            <a:ext cx="2161500" cy="116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900">
                <a:solidFill>
                  <a:srgbClr val="434343"/>
                </a:solidFill>
                <a:latin typeface="M PLUS 1p"/>
                <a:ea typeface="M PLUS 1p"/>
                <a:cs typeface="M PLUS 1p"/>
                <a:sym typeface="M PLUS 1p"/>
              </a:rPr>
              <a:t>成功するノウハウは伝えられるが、</a:t>
            </a:r>
            <a:endParaRPr sz="900">
              <a:solidFill>
                <a:srgbClr val="434343"/>
              </a:solidFill>
              <a:latin typeface="M PLUS 1p"/>
              <a:ea typeface="M PLUS 1p"/>
              <a:cs typeface="M PLUS 1p"/>
              <a:sym typeface="M PLUS 1p"/>
            </a:endParaRPr>
          </a:p>
          <a:p>
            <a:pPr indent="0" lvl="0" marL="0" rtl="0" algn="l">
              <a:lnSpc>
                <a:spcPct val="115000"/>
              </a:lnSpc>
              <a:spcBef>
                <a:spcPts val="0"/>
              </a:spcBef>
              <a:spcAft>
                <a:spcPts val="0"/>
              </a:spcAft>
              <a:buNone/>
            </a:pPr>
            <a:r>
              <a:rPr lang="ja" sz="900">
                <a:solidFill>
                  <a:srgbClr val="434343"/>
                </a:solidFill>
                <a:latin typeface="M PLUS 1p"/>
                <a:ea typeface="M PLUS 1p"/>
                <a:cs typeface="M PLUS 1p"/>
                <a:sym typeface="M PLUS 1p"/>
              </a:rPr>
              <a:t>ツールにて効率的にサイト運営、</a:t>
            </a:r>
            <a:endParaRPr sz="900">
              <a:solidFill>
                <a:srgbClr val="434343"/>
              </a:solidFill>
              <a:latin typeface="M PLUS 1p"/>
              <a:ea typeface="M PLUS 1p"/>
              <a:cs typeface="M PLUS 1p"/>
              <a:sym typeface="M PLUS 1p"/>
            </a:endParaRPr>
          </a:p>
          <a:p>
            <a:pPr indent="0" lvl="0" marL="0" rtl="0" algn="l">
              <a:lnSpc>
                <a:spcPct val="115000"/>
              </a:lnSpc>
              <a:spcBef>
                <a:spcPts val="0"/>
              </a:spcBef>
              <a:spcAft>
                <a:spcPts val="0"/>
              </a:spcAft>
              <a:buNone/>
            </a:pPr>
            <a:r>
              <a:rPr lang="ja" sz="900">
                <a:solidFill>
                  <a:srgbClr val="434343"/>
                </a:solidFill>
                <a:latin typeface="M PLUS 1p"/>
                <a:ea typeface="M PLUS 1p"/>
                <a:cs typeface="M PLUS 1p"/>
                <a:sym typeface="M PLUS 1p"/>
              </a:rPr>
              <a:t>内製化はできないので、</a:t>
            </a:r>
            <a:endParaRPr sz="900">
              <a:solidFill>
                <a:srgbClr val="434343"/>
              </a:solidFill>
              <a:latin typeface="M PLUS 1p"/>
              <a:ea typeface="M PLUS 1p"/>
              <a:cs typeface="M PLUS 1p"/>
              <a:sym typeface="M PLUS 1p"/>
            </a:endParaRPr>
          </a:p>
          <a:p>
            <a:pPr indent="0" lvl="0" marL="0" rtl="0" algn="l">
              <a:lnSpc>
                <a:spcPct val="115000"/>
              </a:lnSpc>
              <a:spcBef>
                <a:spcPts val="0"/>
              </a:spcBef>
              <a:spcAft>
                <a:spcPts val="0"/>
              </a:spcAft>
              <a:buNone/>
            </a:pPr>
            <a:r>
              <a:rPr lang="ja" sz="900">
                <a:solidFill>
                  <a:srgbClr val="434343"/>
                </a:solidFill>
                <a:latin typeface="M PLUS 1p"/>
                <a:ea typeface="M PLUS 1p"/>
                <a:cs typeface="M PLUS 1p"/>
                <a:sym typeface="M PLUS 1p"/>
              </a:rPr>
              <a:t>おんぶにだっこ状態が続いてしまう</a:t>
            </a:r>
            <a:endParaRPr sz="900">
              <a:solidFill>
                <a:srgbClr val="434343"/>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sz="1800">
              <a:latin typeface="M PLUS 1p"/>
              <a:ea typeface="M PLUS 1p"/>
              <a:cs typeface="M PLUS 1p"/>
              <a:sym typeface="M PLUS 1p"/>
            </a:endParaRPr>
          </a:p>
          <a:p>
            <a:pPr indent="0" lvl="0" marL="0" rtl="0" algn="l">
              <a:lnSpc>
                <a:spcPct val="115000"/>
              </a:lnSpc>
              <a:spcBef>
                <a:spcPts val="0"/>
              </a:spcBef>
              <a:spcAft>
                <a:spcPts val="0"/>
              </a:spcAft>
              <a:buNone/>
            </a:pPr>
            <a:r>
              <a:rPr b="1" lang="ja" sz="1000">
                <a:latin typeface="M PLUS 1p"/>
                <a:ea typeface="M PLUS 1p"/>
                <a:cs typeface="M PLUS 1p"/>
                <a:sym typeface="M PLUS 1p"/>
              </a:rPr>
              <a:t>費用：500万円〜1000万円/年</a:t>
            </a:r>
            <a:endParaRPr b="1" sz="1000">
              <a:latin typeface="M PLUS 1p"/>
              <a:ea typeface="M PLUS 1p"/>
              <a:cs typeface="M PLUS 1p"/>
              <a:sym typeface="M PLUS 1p"/>
            </a:endParaRPr>
          </a:p>
        </p:txBody>
      </p:sp>
      <p:pic>
        <p:nvPicPr>
          <p:cNvPr id="196" name="Google Shape;196;p18"/>
          <p:cNvPicPr preferRelativeResize="0"/>
          <p:nvPr/>
        </p:nvPicPr>
        <p:blipFill>
          <a:blip r:embed="rId5">
            <a:alphaModFix/>
          </a:blip>
          <a:stretch>
            <a:fillRect/>
          </a:stretch>
        </p:blipFill>
        <p:spPr>
          <a:xfrm>
            <a:off x="3029475" y="2298726"/>
            <a:ext cx="1559233" cy="997300"/>
          </a:xfrm>
          <a:prstGeom prst="rect">
            <a:avLst/>
          </a:prstGeom>
          <a:noFill/>
          <a:ln>
            <a:noFill/>
          </a:ln>
        </p:spPr>
      </p:pic>
      <p:sp>
        <p:nvSpPr>
          <p:cNvPr id="197" name="Google Shape;197;p18"/>
          <p:cNvSpPr/>
          <p:nvPr/>
        </p:nvSpPr>
        <p:spPr>
          <a:xfrm>
            <a:off x="4447016" y="2609024"/>
            <a:ext cx="384900" cy="362700"/>
          </a:xfrm>
          <a:prstGeom prst="mathPlus">
            <a:avLst>
              <a:gd fmla="val 23520" name="adj1"/>
            </a:avLst>
          </a:prstGeom>
          <a:solidFill>
            <a:srgbClr val="0439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txBox="1"/>
          <p:nvPr/>
        </p:nvSpPr>
        <p:spPr>
          <a:xfrm>
            <a:off x="381650" y="919950"/>
            <a:ext cx="1677000" cy="3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1200">
                <a:solidFill>
                  <a:schemeClr val="dk1"/>
                </a:solidFill>
                <a:latin typeface="M PLUS 1p"/>
                <a:ea typeface="M PLUS 1p"/>
                <a:cs typeface="M PLUS 1p"/>
                <a:sym typeface="M PLUS 1p"/>
              </a:rPr>
              <a:t>ツール</a:t>
            </a:r>
            <a:endParaRPr b="1" sz="1200">
              <a:solidFill>
                <a:schemeClr val="dk1"/>
              </a:solidFill>
              <a:latin typeface="M PLUS 1p"/>
              <a:ea typeface="M PLUS 1p"/>
              <a:cs typeface="M PLUS 1p"/>
              <a:sym typeface="M PLUS 1p"/>
            </a:endParaRPr>
          </a:p>
        </p:txBody>
      </p:sp>
      <p:pic>
        <p:nvPicPr>
          <p:cNvPr id="199" name="Google Shape;199;p18"/>
          <p:cNvPicPr preferRelativeResize="0"/>
          <p:nvPr/>
        </p:nvPicPr>
        <p:blipFill>
          <a:blip r:embed="rId6">
            <a:alphaModFix/>
          </a:blip>
          <a:stretch>
            <a:fillRect/>
          </a:stretch>
        </p:blipFill>
        <p:spPr>
          <a:xfrm>
            <a:off x="4827223" y="2351302"/>
            <a:ext cx="1292152" cy="848076"/>
          </a:xfrm>
          <a:prstGeom prst="rect">
            <a:avLst/>
          </a:prstGeom>
          <a:noFill/>
          <a:ln>
            <a:noFill/>
          </a:ln>
        </p:spPr>
      </p:pic>
      <p:pic>
        <p:nvPicPr>
          <p:cNvPr id="200" name="Google Shape;200;p18"/>
          <p:cNvPicPr preferRelativeResize="0"/>
          <p:nvPr/>
        </p:nvPicPr>
        <p:blipFill>
          <a:blip r:embed="rId7">
            <a:alphaModFix/>
          </a:blip>
          <a:stretch>
            <a:fillRect/>
          </a:stretch>
        </p:blipFill>
        <p:spPr>
          <a:xfrm>
            <a:off x="6942202" y="2145001"/>
            <a:ext cx="1677000" cy="1228957"/>
          </a:xfrm>
          <a:prstGeom prst="rect">
            <a:avLst/>
          </a:prstGeom>
          <a:noFill/>
          <a:ln>
            <a:noFill/>
          </a:ln>
        </p:spPr>
      </p:pic>
      <p:sp>
        <p:nvSpPr>
          <p:cNvPr id="201" name="Google Shape;201;p18"/>
          <p:cNvSpPr/>
          <p:nvPr/>
        </p:nvSpPr>
        <p:spPr>
          <a:xfrm>
            <a:off x="280925" y="2671350"/>
            <a:ext cx="624600" cy="624600"/>
          </a:xfrm>
          <a:prstGeom prst="ellipse">
            <a:avLst/>
          </a:prstGeom>
          <a:solidFill>
            <a:srgbClr val="C9DAF8"/>
          </a:solidFill>
          <a:ln cap="flat" cmpd="sng" w="9525">
            <a:solidFill>
              <a:srgbClr val="F9FBF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CMS</a:t>
            </a:r>
            <a:endParaRPr b="1" sz="900">
              <a:solidFill>
                <a:srgbClr val="FFFFFF"/>
              </a:solidFill>
              <a:latin typeface="M PLUS 1p"/>
              <a:ea typeface="M PLUS 1p"/>
              <a:cs typeface="M PLUS 1p"/>
              <a:sym typeface="M PLUS 1p"/>
            </a:endParaRPr>
          </a:p>
        </p:txBody>
      </p:sp>
      <p:sp>
        <p:nvSpPr>
          <p:cNvPr id="202" name="Google Shape;202;p18"/>
          <p:cNvSpPr/>
          <p:nvPr/>
        </p:nvSpPr>
        <p:spPr>
          <a:xfrm>
            <a:off x="814325" y="2671350"/>
            <a:ext cx="624600" cy="624600"/>
          </a:xfrm>
          <a:prstGeom prst="ellipse">
            <a:avLst/>
          </a:prstGeom>
          <a:solidFill>
            <a:srgbClr val="C9DAF8"/>
          </a:solidFill>
          <a:ln cap="flat" cmpd="sng" w="9525">
            <a:solidFill>
              <a:srgbClr val="F9FBF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MA</a:t>
            </a:r>
            <a:endParaRPr b="1" sz="900">
              <a:solidFill>
                <a:srgbClr val="FFFFFF"/>
              </a:solidFill>
              <a:latin typeface="M PLUS 1p"/>
              <a:ea typeface="M PLUS 1p"/>
              <a:cs typeface="M PLUS 1p"/>
              <a:sym typeface="M PLUS 1p"/>
            </a:endParaRPr>
          </a:p>
        </p:txBody>
      </p:sp>
      <p:sp>
        <p:nvSpPr>
          <p:cNvPr id="203" name="Google Shape;203;p18"/>
          <p:cNvSpPr/>
          <p:nvPr/>
        </p:nvSpPr>
        <p:spPr>
          <a:xfrm>
            <a:off x="1347725" y="2671350"/>
            <a:ext cx="624600" cy="624600"/>
          </a:xfrm>
          <a:prstGeom prst="ellipse">
            <a:avLst/>
          </a:prstGeom>
          <a:solidFill>
            <a:srgbClr val="C9DAF8"/>
          </a:solidFill>
          <a:ln cap="flat" cmpd="sng" w="9525">
            <a:solidFill>
              <a:srgbClr val="F9FBF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CRM</a:t>
            </a:r>
            <a:endParaRPr b="1" sz="900">
              <a:solidFill>
                <a:srgbClr val="FFFFFF"/>
              </a:solidFill>
              <a:latin typeface="M PLUS 1p"/>
              <a:ea typeface="M PLUS 1p"/>
              <a:cs typeface="M PLUS 1p"/>
              <a:sym typeface="M PLUS 1p"/>
            </a:endParaRPr>
          </a:p>
        </p:txBody>
      </p:sp>
      <p:sp>
        <p:nvSpPr>
          <p:cNvPr id="204" name="Google Shape;204;p18"/>
          <p:cNvSpPr/>
          <p:nvPr/>
        </p:nvSpPr>
        <p:spPr>
          <a:xfrm>
            <a:off x="1881125" y="2671350"/>
            <a:ext cx="624600" cy="624600"/>
          </a:xfrm>
          <a:prstGeom prst="ellipse">
            <a:avLst/>
          </a:prstGeom>
          <a:solidFill>
            <a:srgbClr val="C9DAF8"/>
          </a:solidFill>
          <a:ln cap="flat" cmpd="sng" w="9525">
            <a:solidFill>
              <a:srgbClr val="F9FBF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FFFF"/>
                </a:solidFill>
                <a:latin typeface="M PLUS 1p"/>
                <a:ea typeface="M PLUS 1p"/>
                <a:cs typeface="M PLUS 1p"/>
                <a:sym typeface="M PLUS 1p"/>
              </a:rPr>
              <a:t>SFA</a:t>
            </a:r>
            <a:endParaRPr b="1" sz="900">
              <a:solidFill>
                <a:srgbClr val="FFFFFF"/>
              </a:solidFill>
              <a:latin typeface="M PLUS 1p"/>
              <a:ea typeface="M PLUS 1p"/>
              <a:cs typeface="M PLUS 1p"/>
              <a:sym typeface="M PLUS 1p"/>
            </a:endParaRPr>
          </a:p>
        </p:txBody>
      </p:sp>
      <p:sp>
        <p:nvSpPr>
          <p:cNvPr id="205" name="Google Shape;205;p18"/>
          <p:cNvSpPr/>
          <p:nvPr/>
        </p:nvSpPr>
        <p:spPr>
          <a:xfrm>
            <a:off x="304850" y="1719750"/>
            <a:ext cx="2250300" cy="311700"/>
          </a:xfrm>
          <a:prstGeom prst="roundRect">
            <a:avLst>
              <a:gd fmla="val 50000" name="adj"/>
            </a:avLst>
          </a:prstGeom>
          <a:solidFill>
            <a:srgbClr val="2C385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 ツール/制作会社</a:t>
            </a:r>
            <a:endParaRPr b="1" sz="1100">
              <a:solidFill>
                <a:srgbClr val="FFFFFF"/>
              </a:solidFill>
              <a:latin typeface="M PLUS 1p"/>
              <a:ea typeface="M PLUS 1p"/>
              <a:cs typeface="M PLUS 1p"/>
              <a:sym typeface="M PLUS 1p"/>
            </a:endParaRPr>
          </a:p>
        </p:txBody>
      </p:sp>
      <p:sp>
        <p:nvSpPr>
          <p:cNvPr id="206" name="Google Shape;206;p18"/>
          <p:cNvSpPr/>
          <p:nvPr/>
        </p:nvSpPr>
        <p:spPr>
          <a:xfrm>
            <a:off x="2743250" y="1719750"/>
            <a:ext cx="3655500" cy="311700"/>
          </a:xfrm>
          <a:prstGeom prst="roundRect">
            <a:avLst>
              <a:gd fmla="val 50000" name="adj"/>
            </a:avLst>
          </a:prstGeom>
          <a:solidFill>
            <a:srgbClr val="2C385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ja" sz="1500">
                <a:solidFill>
                  <a:srgbClr val="FFFFFF"/>
                </a:solidFill>
                <a:latin typeface="M PLUS 1p Black"/>
                <a:ea typeface="M PLUS 1p Black"/>
                <a:cs typeface="M PLUS 1p Black"/>
                <a:sym typeface="M PLUS 1p Black"/>
              </a:rPr>
              <a:t> </a:t>
            </a:r>
            <a:endParaRPr sz="1500">
              <a:solidFill>
                <a:srgbClr val="FFFFFF"/>
              </a:solidFill>
              <a:latin typeface="M PLUS 1p Black"/>
              <a:ea typeface="M PLUS 1p Black"/>
              <a:cs typeface="M PLUS 1p Black"/>
              <a:sym typeface="M PLUS 1p Black"/>
            </a:endParaRPr>
          </a:p>
        </p:txBody>
      </p:sp>
      <p:sp>
        <p:nvSpPr>
          <p:cNvPr id="207" name="Google Shape;207;p18"/>
          <p:cNvSpPr/>
          <p:nvPr/>
        </p:nvSpPr>
        <p:spPr>
          <a:xfrm>
            <a:off x="6553250" y="1719750"/>
            <a:ext cx="2250300" cy="311700"/>
          </a:xfrm>
          <a:prstGeom prst="roundRect">
            <a:avLst>
              <a:gd fmla="val 50000" name="adj"/>
            </a:avLst>
          </a:prstGeom>
          <a:solidFill>
            <a:srgbClr val="2C3853"/>
          </a:solidFill>
          <a:ln cap="flat" cmpd="sng" w="1905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100">
                <a:solidFill>
                  <a:srgbClr val="FFFFFF"/>
                </a:solidFill>
                <a:latin typeface="M PLUS 1p"/>
                <a:ea typeface="M PLUS 1p"/>
                <a:cs typeface="M PLUS 1p"/>
                <a:sym typeface="M PLUS 1p"/>
              </a:rPr>
              <a:t> マーケティングコンサル会社</a:t>
            </a:r>
            <a:endParaRPr b="1" sz="1100">
              <a:solidFill>
                <a:srgbClr val="FFFFFF"/>
              </a:solidFill>
              <a:latin typeface="M PLUS 1p"/>
              <a:ea typeface="M PLUS 1p"/>
              <a:cs typeface="M PLUS 1p"/>
              <a:sym typeface="M PLUS 1p"/>
            </a:endParaRPr>
          </a:p>
        </p:txBody>
      </p:sp>
      <p:pic>
        <p:nvPicPr>
          <p:cNvPr id="208" name="Google Shape;208;p18"/>
          <p:cNvPicPr preferRelativeResize="0"/>
          <p:nvPr/>
        </p:nvPicPr>
        <p:blipFill>
          <a:blip r:embed="rId8">
            <a:alphaModFix/>
          </a:blip>
          <a:stretch>
            <a:fillRect/>
          </a:stretch>
        </p:blipFill>
        <p:spPr>
          <a:xfrm>
            <a:off x="4149913" y="1781816"/>
            <a:ext cx="842175" cy="182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9"/>
          <p:cNvPicPr preferRelativeResize="0"/>
          <p:nvPr/>
        </p:nvPicPr>
        <p:blipFill>
          <a:blip r:embed="rId3">
            <a:alphaModFix/>
          </a:blip>
          <a:stretch>
            <a:fillRect/>
          </a:stretch>
        </p:blipFill>
        <p:spPr>
          <a:xfrm>
            <a:off x="7699547" y="109127"/>
            <a:ext cx="1345050" cy="480369"/>
          </a:xfrm>
          <a:prstGeom prst="rect">
            <a:avLst/>
          </a:prstGeom>
          <a:noFill/>
          <a:ln>
            <a:noFill/>
          </a:ln>
        </p:spPr>
      </p:pic>
      <p:sp>
        <p:nvSpPr>
          <p:cNvPr id="214" name="Google Shape;214;p19"/>
          <p:cNvSpPr txBox="1"/>
          <p:nvPr>
            <p:ph type="title"/>
          </p:nvPr>
        </p:nvSpPr>
        <p:spPr>
          <a:xfrm>
            <a:off x="311700" y="11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導入企業</a:t>
            </a:r>
            <a:endParaRPr/>
          </a:p>
        </p:txBody>
      </p:sp>
      <p:sp>
        <p:nvSpPr>
          <p:cNvPr id="215" name="Google Shape;215;p19"/>
          <p:cNvSpPr txBox="1"/>
          <p:nvPr/>
        </p:nvSpPr>
        <p:spPr>
          <a:xfrm>
            <a:off x="312307" y="977764"/>
            <a:ext cx="8401800" cy="100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sz="1500">
                <a:solidFill>
                  <a:srgbClr val="073763"/>
                </a:solidFill>
                <a:highlight>
                  <a:srgbClr val="FFFFFF"/>
                </a:highlight>
                <a:latin typeface="M PLUS 1p"/>
                <a:ea typeface="M PLUS 1p"/>
                <a:cs typeface="M PLUS 1p"/>
                <a:sym typeface="M PLUS 1p"/>
              </a:rPr>
              <a:t>BtoBマーケのプロから初めての企業様まで</a:t>
            </a:r>
            <a:endParaRPr b="1" sz="1500">
              <a:solidFill>
                <a:srgbClr val="073763"/>
              </a:solidFill>
              <a:highlight>
                <a:srgbClr val="FFFFFF"/>
              </a:highlight>
              <a:latin typeface="M PLUS 1p"/>
              <a:ea typeface="M PLUS 1p"/>
              <a:cs typeface="M PLUS 1p"/>
              <a:sym typeface="M PLUS 1p"/>
            </a:endParaRPr>
          </a:p>
          <a:p>
            <a:pPr indent="0" lvl="0" marL="0" rtl="0" algn="ctr">
              <a:spcBef>
                <a:spcPts val="0"/>
              </a:spcBef>
              <a:spcAft>
                <a:spcPts val="0"/>
              </a:spcAft>
              <a:buClr>
                <a:schemeClr val="dk1"/>
              </a:buClr>
              <a:buSzPts val="1100"/>
              <a:buFont typeface="Arial"/>
              <a:buNone/>
            </a:pPr>
            <a:r>
              <a:rPr lang="ja" sz="3200">
                <a:solidFill>
                  <a:srgbClr val="073763"/>
                </a:solidFill>
                <a:latin typeface="M PLUS 1p ExtraBold"/>
                <a:ea typeface="M PLUS 1p ExtraBold"/>
                <a:cs typeface="M PLUS 1p ExtraBold"/>
                <a:sym typeface="M PLUS 1p ExtraBold"/>
              </a:rPr>
              <a:t>1,300</a:t>
            </a:r>
            <a:r>
              <a:rPr lang="ja" sz="2800">
                <a:solidFill>
                  <a:srgbClr val="073763"/>
                </a:solidFill>
                <a:latin typeface="M PLUS 1p ExtraBold"/>
                <a:ea typeface="M PLUS 1p ExtraBold"/>
                <a:cs typeface="M PLUS 1p ExtraBold"/>
                <a:sym typeface="M PLUS 1p ExtraBold"/>
              </a:rPr>
              <a:t>社</a:t>
            </a:r>
            <a:r>
              <a:rPr b="1" lang="ja" sz="2300">
                <a:solidFill>
                  <a:srgbClr val="073763"/>
                </a:solidFill>
                <a:latin typeface="M PLUS 1p"/>
                <a:ea typeface="M PLUS 1p"/>
                <a:cs typeface="M PLUS 1p"/>
                <a:sym typeface="M PLUS 1p"/>
              </a:rPr>
              <a:t>を超える企業様にご導入頂いています</a:t>
            </a:r>
            <a:endParaRPr b="1" sz="2300">
              <a:solidFill>
                <a:srgbClr val="073763"/>
              </a:solidFill>
              <a:latin typeface="M PLUS 1p"/>
              <a:ea typeface="M PLUS 1p"/>
              <a:cs typeface="M PLUS 1p"/>
              <a:sym typeface="M PLUS 1p"/>
            </a:endParaRPr>
          </a:p>
        </p:txBody>
      </p:sp>
      <p:sp>
        <p:nvSpPr>
          <p:cNvPr id="216" name="Google Shape;21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217" name="Google Shape;217;p19"/>
          <p:cNvSpPr txBox="1"/>
          <p:nvPr/>
        </p:nvSpPr>
        <p:spPr>
          <a:xfrm>
            <a:off x="316350" y="2172122"/>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18" name="Google Shape;218;p19"/>
          <p:cNvSpPr txBox="1"/>
          <p:nvPr/>
        </p:nvSpPr>
        <p:spPr>
          <a:xfrm>
            <a:off x="2047244" y="2172122"/>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200">
              <a:solidFill>
                <a:srgbClr val="666666"/>
              </a:solidFill>
              <a:latin typeface="HiraKakuPro-W3"/>
              <a:ea typeface="HiraKakuPro-W3"/>
              <a:cs typeface="HiraKakuPro-W3"/>
              <a:sym typeface="HiraKakuPro-W3"/>
            </a:endParaRPr>
          </a:p>
        </p:txBody>
      </p:sp>
      <p:sp>
        <p:nvSpPr>
          <p:cNvPr id="219" name="Google Shape;219;p19"/>
          <p:cNvSpPr txBox="1"/>
          <p:nvPr/>
        </p:nvSpPr>
        <p:spPr>
          <a:xfrm>
            <a:off x="3789392" y="2172122"/>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20" name="Google Shape;220;p19"/>
          <p:cNvSpPr txBox="1"/>
          <p:nvPr/>
        </p:nvSpPr>
        <p:spPr>
          <a:xfrm>
            <a:off x="2041942" y="3425297"/>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21" name="Google Shape;221;p19"/>
          <p:cNvSpPr txBox="1"/>
          <p:nvPr/>
        </p:nvSpPr>
        <p:spPr>
          <a:xfrm>
            <a:off x="2047244" y="2797810"/>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22" name="Google Shape;222;p19"/>
          <p:cNvSpPr txBox="1"/>
          <p:nvPr/>
        </p:nvSpPr>
        <p:spPr>
          <a:xfrm>
            <a:off x="5495617" y="2171807"/>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23" name="Google Shape;223;p19"/>
          <p:cNvSpPr txBox="1"/>
          <p:nvPr/>
        </p:nvSpPr>
        <p:spPr>
          <a:xfrm>
            <a:off x="7219793" y="2159091"/>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200">
              <a:solidFill>
                <a:srgbClr val="666666"/>
              </a:solidFill>
              <a:latin typeface="HiraKakuPro-W3"/>
              <a:ea typeface="HiraKakuPro-W3"/>
              <a:cs typeface="HiraKakuPro-W3"/>
              <a:sym typeface="HiraKakuPro-W3"/>
            </a:endParaRPr>
          </a:p>
        </p:txBody>
      </p:sp>
      <p:sp>
        <p:nvSpPr>
          <p:cNvPr id="224" name="Google Shape;224;p19"/>
          <p:cNvSpPr txBox="1"/>
          <p:nvPr/>
        </p:nvSpPr>
        <p:spPr>
          <a:xfrm>
            <a:off x="5495617" y="2784779"/>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25" name="Google Shape;225;p19"/>
          <p:cNvSpPr txBox="1"/>
          <p:nvPr/>
        </p:nvSpPr>
        <p:spPr>
          <a:xfrm>
            <a:off x="7212580" y="2784779"/>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200">
              <a:solidFill>
                <a:srgbClr val="666666"/>
              </a:solidFill>
              <a:latin typeface="HiraKakuPro-W3"/>
              <a:ea typeface="HiraKakuPro-W3"/>
              <a:cs typeface="HiraKakuPro-W3"/>
              <a:sym typeface="HiraKakuPro-W3"/>
            </a:endParaRPr>
          </a:p>
        </p:txBody>
      </p:sp>
      <p:sp>
        <p:nvSpPr>
          <p:cNvPr id="226" name="Google Shape;226;p19"/>
          <p:cNvSpPr txBox="1"/>
          <p:nvPr/>
        </p:nvSpPr>
        <p:spPr>
          <a:xfrm>
            <a:off x="7219793" y="3410467"/>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27" name="Google Shape;227;p19"/>
          <p:cNvSpPr txBox="1"/>
          <p:nvPr/>
        </p:nvSpPr>
        <p:spPr>
          <a:xfrm>
            <a:off x="317425" y="2810109"/>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pic>
        <p:nvPicPr>
          <p:cNvPr id="228" name="Google Shape;228;p19"/>
          <p:cNvPicPr preferRelativeResize="0"/>
          <p:nvPr/>
        </p:nvPicPr>
        <p:blipFill>
          <a:blip r:embed="rId4">
            <a:alphaModFix/>
          </a:blip>
          <a:stretch>
            <a:fillRect/>
          </a:stretch>
        </p:blipFill>
        <p:spPr>
          <a:xfrm>
            <a:off x="2136040" y="2819812"/>
            <a:ext cx="1432975" cy="468817"/>
          </a:xfrm>
          <a:prstGeom prst="rect">
            <a:avLst/>
          </a:prstGeom>
          <a:noFill/>
          <a:ln>
            <a:noFill/>
          </a:ln>
        </p:spPr>
      </p:pic>
      <p:sp>
        <p:nvSpPr>
          <p:cNvPr id="229" name="Google Shape;229;p19"/>
          <p:cNvSpPr txBox="1"/>
          <p:nvPr/>
        </p:nvSpPr>
        <p:spPr>
          <a:xfrm>
            <a:off x="5497328" y="3421676"/>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pic>
        <p:nvPicPr>
          <p:cNvPr id="230" name="Google Shape;230;p19"/>
          <p:cNvPicPr preferRelativeResize="0"/>
          <p:nvPr/>
        </p:nvPicPr>
        <p:blipFill>
          <a:blip r:embed="rId5">
            <a:alphaModFix/>
          </a:blip>
          <a:stretch>
            <a:fillRect/>
          </a:stretch>
        </p:blipFill>
        <p:spPr>
          <a:xfrm>
            <a:off x="7374052" y="2265653"/>
            <a:ext cx="1289680" cy="314938"/>
          </a:xfrm>
          <a:prstGeom prst="rect">
            <a:avLst/>
          </a:prstGeom>
          <a:noFill/>
          <a:ln>
            <a:noFill/>
          </a:ln>
        </p:spPr>
      </p:pic>
      <p:sp>
        <p:nvSpPr>
          <p:cNvPr id="231" name="Google Shape;231;p19"/>
          <p:cNvSpPr txBox="1"/>
          <p:nvPr/>
        </p:nvSpPr>
        <p:spPr>
          <a:xfrm>
            <a:off x="3800028" y="3424108"/>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32" name="Google Shape;232;p19"/>
          <p:cNvSpPr txBox="1"/>
          <p:nvPr/>
        </p:nvSpPr>
        <p:spPr>
          <a:xfrm>
            <a:off x="311713" y="4071059"/>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33" name="Google Shape;233;p19"/>
          <p:cNvSpPr txBox="1"/>
          <p:nvPr/>
        </p:nvSpPr>
        <p:spPr>
          <a:xfrm>
            <a:off x="2030786" y="4069259"/>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34" name="Google Shape;234;p19"/>
          <p:cNvSpPr txBox="1"/>
          <p:nvPr/>
        </p:nvSpPr>
        <p:spPr>
          <a:xfrm>
            <a:off x="7219793" y="4056228"/>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35" name="Google Shape;235;p19"/>
          <p:cNvSpPr txBox="1"/>
          <p:nvPr/>
        </p:nvSpPr>
        <p:spPr>
          <a:xfrm>
            <a:off x="5497328" y="4067437"/>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sp>
        <p:nvSpPr>
          <p:cNvPr id="236" name="Google Shape;236;p19"/>
          <p:cNvSpPr txBox="1"/>
          <p:nvPr/>
        </p:nvSpPr>
        <p:spPr>
          <a:xfrm>
            <a:off x="3800028" y="4069870"/>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1200">
              <a:solidFill>
                <a:srgbClr val="666666"/>
              </a:solidFill>
              <a:latin typeface="HiraKakuPro-W3"/>
              <a:ea typeface="HiraKakuPro-W3"/>
              <a:cs typeface="HiraKakuPro-W3"/>
              <a:sym typeface="HiraKakuPro-W3"/>
            </a:endParaRPr>
          </a:p>
        </p:txBody>
      </p:sp>
      <p:pic>
        <p:nvPicPr>
          <p:cNvPr id="237" name="Google Shape;237;p19"/>
          <p:cNvPicPr preferRelativeResize="0"/>
          <p:nvPr/>
        </p:nvPicPr>
        <p:blipFill>
          <a:blip r:embed="rId6">
            <a:alphaModFix/>
          </a:blip>
          <a:stretch>
            <a:fillRect/>
          </a:stretch>
        </p:blipFill>
        <p:spPr>
          <a:xfrm>
            <a:off x="5583117" y="3447462"/>
            <a:ext cx="1432975" cy="468783"/>
          </a:xfrm>
          <a:prstGeom prst="rect">
            <a:avLst/>
          </a:prstGeom>
          <a:noFill/>
          <a:ln>
            <a:noFill/>
          </a:ln>
        </p:spPr>
      </p:pic>
      <p:pic>
        <p:nvPicPr>
          <p:cNvPr id="238" name="Google Shape;238;p19"/>
          <p:cNvPicPr preferRelativeResize="0"/>
          <p:nvPr/>
        </p:nvPicPr>
        <p:blipFill>
          <a:blip r:embed="rId7">
            <a:alphaModFix/>
          </a:blip>
          <a:stretch>
            <a:fillRect/>
          </a:stretch>
        </p:blipFill>
        <p:spPr>
          <a:xfrm>
            <a:off x="393757" y="2836368"/>
            <a:ext cx="1473628" cy="482093"/>
          </a:xfrm>
          <a:prstGeom prst="rect">
            <a:avLst/>
          </a:prstGeom>
          <a:noFill/>
          <a:ln>
            <a:noFill/>
          </a:ln>
        </p:spPr>
      </p:pic>
      <p:pic>
        <p:nvPicPr>
          <p:cNvPr id="239" name="Google Shape;239;p19"/>
          <p:cNvPicPr preferRelativeResize="0"/>
          <p:nvPr/>
        </p:nvPicPr>
        <p:blipFill>
          <a:blip r:embed="rId8">
            <a:alphaModFix/>
          </a:blip>
          <a:stretch>
            <a:fillRect/>
          </a:stretch>
        </p:blipFill>
        <p:spPr>
          <a:xfrm>
            <a:off x="5619785" y="2925794"/>
            <a:ext cx="1371814" cy="240057"/>
          </a:xfrm>
          <a:prstGeom prst="rect">
            <a:avLst/>
          </a:prstGeom>
          <a:noFill/>
          <a:ln>
            <a:noFill/>
          </a:ln>
        </p:spPr>
      </p:pic>
      <p:pic>
        <p:nvPicPr>
          <p:cNvPr id="240" name="Google Shape;240;p19"/>
          <p:cNvPicPr preferRelativeResize="0"/>
          <p:nvPr/>
        </p:nvPicPr>
        <p:blipFill>
          <a:blip r:embed="rId9">
            <a:alphaModFix/>
          </a:blip>
          <a:stretch>
            <a:fillRect/>
          </a:stretch>
        </p:blipFill>
        <p:spPr>
          <a:xfrm>
            <a:off x="3812912" y="3444973"/>
            <a:ext cx="1477178" cy="482379"/>
          </a:xfrm>
          <a:prstGeom prst="rect">
            <a:avLst/>
          </a:prstGeom>
          <a:noFill/>
          <a:ln>
            <a:noFill/>
          </a:ln>
        </p:spPr>
      </p:pic>
      <p:pic>
        <p:nvPicPr>
          <p:cNvPr id="241" name="Google Shape;241;p19"/>
          <p:cNvPicPr preferRelativeResize="0"/>
          <p:nvPr/>
        </p:nvPicPr>
        <p:blipFill>
          <a:blip r:embed="rId10">
            <a:alphaModFix/>
          </a:blip>
          <a:stretch>
            <a:fillRect/>
          </a:stretch>
        </p:blipFill>
        <p:spPr>
          <a:xfrm>
            <a:off x="7277877" y="3432524"/>
            <a:ext cx="1473630" cy="481228"/>
          </a:xfrm>
          <a:prstGeom prst="rect">
            <a:avLst/>
          </a:prstGeom>
          <a:noFill/>
          <a:ln>
            <a:noFill/>
          </a:ln>
        </p:spPr>
      </p:pic>
      <p:pic>
        <p:nvPicPr>
          <p:cNvPr id="242" name="Google Shape;242;p19"/>
          <p:cNvPicPr preferRelativeResize="0"/>
          <p:nvPr/>
        </p:nvPicPr>
        <p:blipFill>
          <a:blip r:embed="rId11">
            <a:alphaModFix/>
          </a:blip>
          <a:stretch>
            <a:fillRect/>
          </a:stretch>
        </p:blipFill>
        <p:spPr>
          <a:xfrm>
            <a:off x="7332148" y="4081213"/>
            <a:ext cx="1424846" cy="465290"/>
          </a:xfrm>
          <a:prstGeom prst="rect">
            <a:avLst/>
          </a:prstGeom>
          <a:noFill/>
          <a:ln>
            <a:noFill/>
          </a:ln>
        </p:spPr>
      </p:pic>
      <p:pic>
        <p:nvPicPr>
          <p:cNvPr id="243" name="Google Shape;243;p19"/>
          <p:cNvPicPr preferRelativeResize="0"/>
          <p:nvPr/>
        </p:nvPicPr>
        <p:blipFill rotWithShape="1">
          <a:blip r:embed="rId12">
            <a:alphaModFix/>
          </a:blip>
          <a:srcRect b="33394" l="13903" r="12339" t="34157"/>
          <a:stretch/>
        </p:blipFill>
        <p:spPr>
          <a:xfrm>
            <a:off x="2221030" y="2262975"/>
            <a:ext cx="1313872" cy="330778"/>
          </a:xfrm>
          <a:prstGeom prst="rect">
            <a:avLst/>
          </a:prstGeom>
          <a:noFill/>
          <a:ln>
            <a:noFill/>
          </a:ln>
        </p:spPr>
      </p:pic>
      <p:pic>
        <p:nvPicPr>
          <p:cNvPr id="244" name="Google Shape;244;p19"/>
          <p:cNvPicPr preferRelativeResize="0"/>
          <p:nvPr/>
        </p:nvPicPr>
        <p:blipFill>
          <a:blip r:embed="rId13">
            <a:alphaModFix/>
          </a:blip>
          <a:stretch>
            <a:fillRect/>
          </a:stretch>
        </p:blipFill>
        <p:spPr>
          <a:xfrm>
            <a:off x="381147" y="2178012"/>
            <a:ext cx="1473628" cy="482082"/>
          </a:xfrm>
          <a:prstGeom prst="rect">
            <a:avLst/>
          </a:prstGeom>
          <a:noFill/>
          <a:ln>
            <a:noFill/>
          </a:ln>
        </p:spPr>
      </p:pic>
      <p:pic>
        <p:nvPicPr>
          <p:cNvPr id="245" name="Google Shape;245;p19"/>
          <p:cNvPicPr preferRelativeResize="0"/>
          <p:nvPr/>
        </p:nvPicPr>
        <p:blipFill>
          <a:blip r:embed="rId14">
            <a:alphaModFix/>
          </a:blip>
          <a:stretch>
            <a:fillRect/>
          </a:stretch>
        </p:blipFill>
        <p:spPr>
          <a:xfrm>
            <a:off x="361300" y="4135901"/>
            <a:ext cx="1525482" cy="366114"/>
          </a:xfrm>
          <a:prstGeom prst="rect">
            <a:avLst/>
          </a:prstGeom>
          <a:noFill/>
          <a:ln>
            <a:noFill/>
          </a:ln>
        </p:spPr>
      </p:pic>
      <p:pic>
        <p:nvPicPr>
          <p:cNvPr id="246" name="Google Shape;246;p19"/>
          <p:cNvPicPr preferRelativeResize="0"/>
          <p:nvPr/>
        </p:nvPicPr>
        <p:blipFill>
          <a:blip r:embed="rId15">
            <a:alphaModFix/>
          </a:blip>
          <a:stretch>
            <a:fillRect/>
          </a:stretch>
        </p:blipFill>
        <p:spPr>
          <a:xfrm>
            <a:off x="5592209" y="2204329"/>
            <a:ext cx="1424845" cy="466147"/>
          </a:xfrm>
          <a:prstGeom prst="rect">
            <a:avLst/>
          </a:prstGeom>
          <a:noFill/>
          <a:ln>
            <a:noFill/>
          </a:ln>
        </p:spPr>
      </p:pic>
      <p:pic>
        <p:nvPicPr>
          <p:cNvPr id="247" name="Google Shape;247;p19"/>
          <p:cNvPicPr preferRelativeResize="0"/>
          <p:nvPr/>
        </p:nvPicPr>
        <p:blipFill rotWithShape="1">
          <a:blip r:embed="rId16">
            <a:alphaModFix/>
          </a:blip>
          <a:srcRect b="0" l="0" r="0" t="0"/>
          <a:stretch/>
        </p:blipFill>
        <p:spPr>
          <a:xfrm>
            <a:off x="5569443" y="4083686"/>
            <a:ext cx="1477176" cy="483269"/>
          </a:xfrm>
          <a:prstGeom prst="rect">
            <a:avLst/>
          </a:prstGeom>
          <a:noFill/>
          <a:ln>
            <a:noFill/>
          </a:ln>
        </p:spPr>
      </p:pic>
      <p:pic>
        <p:nvPicPr>
          <p:cNvPr id="248" name="Google Shape;248;p19"/>
          <p:cNvPicPr preferRelativeResize="0"/>
          <p:nvPr/>
        </p:nvPicPr>
        <p:blipFill>
          <a:blip r:embed="rId17">
            <a:alphaModFix/>
          </a:blip>
          <a:stretch>
            <a:fillRect/>
          </a:stretch>
        </p:blipFill>
        <p:spPr>
          <a:xfrm>
            <a:off x="3884762" y="4092190"/>
            <a:ext cx="1477176" cy="483248"/>
          </a:xfrm>
          <a:prstGeom prst="rect">
            <a:avLst/>
          </a:prstGeom>
          <a:noFill/>
          <a:ln>
            <a:noFill/>
          </a:ln>
        </p:spPr>
      </p:pic>
      <p:pic>
        <p:nvPicPr>
          <p:cNvPr id="249" name="Google Shape;249;p19"/>
          <p:cNvPicPr preferRelativeResize="0"/>
          <p:nvPr/>
        </p:nvPicPr>
        <p:blipFill>
          <a:blip r:embed="rId18">
            <a:alphaModFix/>
          </a:blip>
          <a:stretch>
            <a:fillRect/>
          </a:stretch>
        </p:blipFill>
        <p:spPr>
          <a:xfrm>
            <a:off x="3861175" y="2213733"/>
            <a:ext cx="1433001" cy="468801"/>
          </a:xfrm>
          <a:prstGeom prst="rect">
            <a:avLst/>
          </a:prstGeom>
          <a:noFill/>
          <a:ln>
            <a:noFill/>
          </a:ln>
        </p:spPr>
      </p:pic>
      <p:pic>
        <p:nvPicPr>
          <p:cNvPr id="250" name="Google Shape;250;p19"/>
          <p:cNvPicPr preferRelativeResize="0"/>
          <p:nvPr/>
        </p:nvPicPr>
        <p:blipFill rotWithShape="1">
          <a:blip r:embed="rId19">
            <a:alphaModFix/>
          </a:blip>
          <a:srcRect b="24007" l="0" r="0" t="23482"/>
          <a:stretch/>
        </p:blipFill>
        <p:spPr>
          <a:xfrm>
            <a:off x="2101685" y="3479440"/>
            <a:ext cx="1525485" cy="419198"/>
          </a:xfrm>
          <a:prstGeom prst="rect">
            <a:avLst/>
          </a:prstGeom>
          <a:noFill/>
          <a:ln>
            <a:noFill/>
          </a:ln>
        </p:spPr>
      </p:pic>
      <p:pic>
        <p:nvPicPr>
          <p:cNvPr id="251" name="Google Shape;251;p19"/>
          <p:cNvPicPr preferRelativeResize="0"/>
          <p:nvPr/>
        </p:nvPicPr>
        <p:blipFill rotWithShape="1">
          <a:blip r:embed="rId20">
            <a:alphaModFix/>
          </a:blip>
          <a:srcRect b="11396" l="7789" r="11578" t="10061"/>
          <a:stretch/>
        </p:blipFill>
        <p:spPr>
          <a:xfrm>
            <a:off x="2149699" y="4089432"/>
            <a:ext cx="1424845" cy="454028"/>
          </a:xfrm>
          <a:prstGeom prst="rect">
            <a:avLst/>
          </a:prstGeom>
          <a:noFill/>
          <a:ln>
            <a:noFill/>
          </a:ln>
        </p:spPr>
      </p:pic>
      <p:pic>
        <p:nvPicPr>
          <p:cNvPr id="252" name="Google Shape;252;p19"/>
          <p:cNvPicPr preferRelativeResize="0"/>
          <p:nvPr/>
        </p:nvPicPr>
        <p:blipFill>
          <a:blip r:embed="rId21">
            <a:alphaModFix/>
          </a:blip>
          <a:stretch>
            <a:fillRect/>
          </a:stretch>
        </p:blipFill>
        <p:spPr>
          <a:xfrm>
            <a:off x="7368202" y="2865045"/>
            <a:ext cx="1313882" cy="339644"/>
          </a:xfrm>
          <a:prstGeom prst="rect">
            <a:avLst/>
          </a:prstGeom>
          <a:noFill/>
          <a:ln>
            <a:noFill/>
          </a:ln>
        </p:spPr>
      </p:pic>
      <p:sp>
        <p:nvSpPr>
          <p:cNvPr id="253" name="Google Shape;253;p19"/>
          <p:cNvSpPr/>
          <p:nvPr/>
        </p:nvSpPr>
        <p:spPr>
          <a:xfrm>
            <a:off x="316325" y="3424875"/>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19"/>
          <p:cNvPicPr preferRelativeResize="0"/>
          <p:nvPr/>
        </p:nvPicPr>
        <p:blipFill>
          <a:blip r:embed="rId22">
            <a:alphaModFix/>
          </a:blip>
          <a:stretch>
            <a:fillRect/>
          </a:stretch>
        </p:blipFill>
        <p:spPr>
          <a:xfrm>
            <a:off x="605196" y="3606008"/>
            <a:ext cx="1034744" cy="177500"/>
          </a:xfrm>
          <a:prstGeom prst="rect">
            <a:avLst/>
          </a:prstGeom>
          <a:noFill/>
          <a:ln>
            <a:noFill/>
          </a:ln>
        </p:spPr>
      </p:pic>
      <p:sp>
        <p:nvSpPr>
          <p:cNvPr id="255" name="Google Shape;255;p19"/>
          <p:cNvSpPr/>
          <p:nvPr/>
        </p:nvSpPr>
        <p:spPr>
          <a:xfrm>
            <a:off x="3793950" y="2791325"/>
            <a:ext cx="1612500" cy="5112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19"/>
          <p:cNvPicPr preferRelativeResize="0"/>
          <p:nvPr/>
        </p:nvPicPr>
        <p:blipFill>
          <a:blip r:embed="rId23">
            <a:alphaModFix/>
          </a:blip>
          <a:stretch>
            <a:fillRect/>
          </a:stretch>
        </p:blipFill>
        <p:spPr>
          <a:xfrm>
            <a:off x="4313620" y="2853272"/>
            <a:ext cx="573165" cy="3783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ja"/>
              <a:t>‹#›</a:t>
            </a:fld>
            <a:endParaRPr/>
          </a:p>
        </p:txBody>
      </p:sp>
      <p:sp>
        <p:nvSpPr>
          <p:cNvPr id="262" name="Google Shape;262;p20"/>
          <p:cNvSpPr txBox="1"/>
          <p:nvPr>
            <p:ph type="ctrTitle"/>
          </p:nvPr>
        </p:nvSpPr>
        <p:spPr>
          <a:xfrm>
            <a:off x="503450" y="1813025"/>
            <a:ext cx="8364600" cy="12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ja" sz="3600">
                <a:latin typeface="M PLUS 1p"/>
                <a:ea typeface="M PLUS 1p"/>
                <a:cs typeface="M PLUS 1p"/>
                <a:sym typeface="M PLUS 1p"/>
              </a:rPr>
              <a:t>BtoBマーケ</a:t>
            </a:r>
            <a:r>
              <a:rPr b="1" lang="ja" sz="3600">
                <a:latin typeface="M PLUS 1p"/>
                <a:ea typeface="M PLUS 1p"/>
                <a:cs typeface="M PLUS 1p"/>
                <a:sym typeface="M PLUS 1p"/>
              </a:rPr>
              <a:t>ティングとは</a:t>
            </a:r>
            <a:endParaRPr b="1" sz="3000">
              <a:latin typeface="M PLUS 1p"/>
              <a:ea typeface="M PLUS 1p"/>
              <a:cs typeface="M PLUS 1p"/>
              <a:sym typeface="M PLUS 1p"/>
            </a:endParaRPr>
          </a:p>
        </p:txBody>
      </p:sp>
      <p:pic>
        <p:nvPicPr>
          <p:cNvPr id="263" name="Google Shape;263;p20"/>
          <p:cNvPicPr preferRelativeResize="0"/>
          <p:nvPr/>
        </p:nvPicPr>
        <p:blipFill>
          <a:blip r:embed="rId3">
            <a:alphaModFix/>
          </a:blip>
          <a:stretch>
            <a:fillRect/>
          </a:stretch>
        </p:blipFill>
        <p:spPr>
          <a:xfrm>
            <a:off x="7835875" y="4446374"/>
            <a:ext cx="949351" cy="325500"/>
          </a:xfrm>
          <a:prstGeom prst="rect">
            <a:avLst/>
          </a:prstGeom>
          <a:noFill/>
          <a:ln>
            <a:noFill/>
          </a:ln>
        </p:spPr>
      </p:pic>
      <p:sp>
        <p:nvSpPr>
          <p:cNvPr id="264" name="Google Shape;264;p20"/>
          <p:cNvSpPr txBox="1"/>
          <p:nvPr/>
        </p:nvSpPr>
        <p:spPr>
          <a:xfrm>
            <a:off x="6862241" y="4479499"/>
            <a:ext cx="1068000" cy="32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700">
                <a:solidFill>
                  <a:srgbClr val="32ACCA"/>
                </a:solidFill>
              </a:rPr>
              <a:t>BtoBマーケするなら</a:t>
            </a:r>
            <a:endParaRPr b="1" sz="700">
              <a:solidFill>
                <a:srgbClr val="32ACCA"/>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